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69" r:id="rId4"/>
    <p:sldId id="276" r:id="rId5"/>
    <p:sldId id="270" r:id="rId6"/>
    <p:sldId id="271" r:id="rId7"/>
    <p:sldId id="272" r:id="rId8"/>
    <p:sldId id="273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3437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73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461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AD89-7CDF-4A0F-A4BD-86C03DB08FE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27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AD89-7CDF-4A0F-A4BD-86C03DB08FE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2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60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CCCBE-1980-4B2A-A997-B03CF4413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Comparison between SIP,RBE,DBE,6DBE-ASOW</a:t>
            </a:r>
          </a:p>
        </p:txBody>
      </p:sp>
    </p:spTree>
    <p:extLst>
      <p:ext uri="{BB962C8B-B14F-4D97-AF65-F5344CB8AC3E}">
        <p14:creationId xmlns:p14="http://schemas.microsoft.com/office/powerpoint/2010/main" val="334155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FD5DD-48F9-403F-8EAD-6AE3C148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96727D1-A7B1-4793-9C6E-B64CF423EAC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240" y="522383"/>
                <a:ext cx="11587163" cy="51722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Previous week:</a:t>
                </a:r>
              </a:p>
              <a:p>
                <a:r>
                  <a:rPr lang="en-US" sz="1800" dirty="0"/>
                  <a:t>Plot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sz="1800" dirty="0"/>
                  <a:t> vs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dirty="0"/>
                  <a:t> for an SIP, RBE, DBE and 6DBE</a:t>
                </a:r>
              </a:p>
              <a:p>
                <a:r>
                  <a:rPr lang="en-US" sz="1800" dirty="0"/>
                  <a:t>Check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≅</m:t>
                    </m:r>
                    <m:d>
                      <m:dPr>
                        <m:begChr m:val="|"/>
                        <m:endChr m:val="|"/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sz="1800" dirty="0"/>
                  <a:t> the single-pass power gain is a good approximation for small gain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Objective for this week:</a:t>
                </a:r>
              </a:p>
              <a:p>
                <a:r>
                  <a:rPr lang="en-US" sz="1800" dirty="0"/>
                  <a:t>Plot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sz="1800" dirty="0"/>
                  <a:t> vs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dirty="0"/>
                  <a:t> for an SIP, RBE, DBE and 6DBE</a:t>
                </a:r>
              </a:p>
              <a:p>
                <a:r>
                  <a:rPr lang="en-US" sz="1800" dirty="0"/>
                  <a:t>Understand why some values are higher than others</a:t>
                </a:r>
              </a:p>
              <a:p>
                <a:r>
                  <a:rPr lang="en-US" sz="1800" dirty="0"/>
                  <a:t>Work on the paper draft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Finished so far:</a:t>
                </a:r>
              </a:p>
              <a:p>
                <a:r>
                  <a:rPr lang="en-US" sz="1800" dirty="0"/>
                  <a:t>Plot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sz="1800" dirty="0"/>
                  <a:t> vs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dirty="0"/>
                  <a:t> for an SIP, RBE, DBE and 6DBE</a:t>
                </a:r>
              </a:p>
              <a:p>
                <a:r>
                  <a:rPr lang="en-US" sz="1800" dirty="0"/>
                  <a:t>Check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≅</m:t>
                    </m:r>
                    <m:d>
                      <m:dPr>
                        <m:begChr m:val="|"/>
                        <m:endChr m:val="|"/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sz="1800" dirty="0"/>
                  <a:t> the single-pass power gain is a good approximation for small gain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Not done yet:</a:t>
                </a:r>
              </a:p>
              <a:p>
                <a:r>
                  <a:rPr lang="en-US" sz="1800" dirty="0"/>
                  <a:t>Written the paper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96727D1-A7B1-4793-9C6E-B64CF423E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240" y="522383"/>
                <a:ext cx="11587163" cy="5172297"/>
              </a:xfrm>
              <a:blipFill>
                <a:blip r:embed="rId2"/>
                <a:stretch>
                  <a:fillRect l="-421" t="-1179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EABCD1-D7D8-4A3D-9A69-411FEA2A72F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This week I do have some results to show</a:t>
            </a:r>
          </a:p>
        </p:txBody>
      </p:sp>
    </p:spTree>
    <p:extLst>
      <p:ext uri="{BB962C8B-B14F-4D97-AF65-F5344CB8AC3E}">
        <p14:creationId xmlns:p14="http://schemas.microsoft.com/office/powerpoint/2010/main" val="87799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6433A-A997-4E50-9BB5-8062BAC3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Single-pass gain: A closer look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D0D208E-891C-447B-AB71-9D568F90E559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000" dirty="0"/>
                  <a:t>The approximation fails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2000" dirty="0"/>
                  <a:t>. What happens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000" dirty="0"/>
                  <a:t>? The difference between the actual transfer function and the approximate transfer function is the same.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D0D208E-891C-447B-AB71-9D568F90E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473" t="-1435" r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B8729018-1DA9-46CD-970A-584F53F1C5E9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400" dirty="0"/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lit/>
                      </m:rPr>
                      <a:rPr lang="es-E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B8729018-1DA9-46CD-970A-584F53F1C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17391" b="-36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E5BB806-B626-43BF-8733-6F6D9EE912D2}"/>
                  </a:ext>
                </a:extLst>
              </p:cNvPr>
              <p:cNvSpPr txBox="1"/>
              <p:nvPr/>
            </p:nvSpPr>
            <p:spPr>
              <a:xfrm>
                <a:off x="611733" y="4089888"/>
                <a:ext cx="1720086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E5BB806-B626-43BF-8733-6F6D9EE91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33" y="4089888"/>
                <a:ext cx="1720086" cy="280077"/>
              </a:xfrm>
              <a:prstGeom prst="rect">
                <a:avLst/>
              </a:prstGeom>
              <a:blipFill>
                <a:blip r:embed="rId4"/>
                <a:stretch>
                  <a:fillRect l="-1413" t="-4348" r="-106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47E1D933-B410-465D-B80D-5B9C71159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5975" y="1791550"/>
            <a:ext cx="2779852" cy="20822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3F4ED31-917C-4966-9944-CA9AFFFE53B1}"/>
                  </a:ext>
                </a:extLst>
              </p:cNvPr>
              <p:cNvSpPr txBox="1"/>
              <p:nvPr/>
            </p:nvSpPr>
            <p:spPr>
              <a:xfrm>
                <a:off x="9667079" y="4091427"/>
                <a:ext cx="1697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3F4ED31-917C-4966-9944-CA9AFFFE5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079" y="4091427"/>
                <a:ext cx="1697644" cy="276999"/>
              </a:xfrm>
              <a:prstGeom prst="rect">
                <a:avLst/>
              </a:prstGeom>
              <a:blipFill>
                <a:blip r:embed="rId6"/>
                <a:stretch>
                  <a:fillRect l="-1439" t="-4348" r="-107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840A4A81-E86F-41B1-AB46-C3A544FB03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50" y="1750259"/>
            <a:ext cx="2779852" cy="207800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E26E5BA-3BD4-4668-9C30-E6780FDBD4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3886" y="1783343"/>
            <a:ext cx="2786654" cy="2078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86E83A8-F0E8-4B68-A764-6E0EDFBBC6BA}"/>
                  </a:ext>
                </a:extLst>
              </p:cNvPr>
              <p:cNvSpPr txBox="1"/>
              <p:nvPr/>
            </p:nvSpPr>
            <p:spPr>
              <a:xfrm>
                <a:off x="3628391" y="4091427"/>
                <a:ext cx="1697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86E83A8-F0E8-4B68-A764-6E0EDFBBC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391" y="4091427"/>
                <a:ext cx="1697644" cy="276999"/>
              </a:xfrm>
              <a:prstGeom prst="rect">
                <a:avLst/>
              </a:prstGeom>
              <a:blipFill>
                <a:blip r:embed="rId9"/>
                <a:stretch>
                  <a:fillRect l="-1434" t="-4348" r="-107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n 14">
            <a:extLst>
              <a:ext uri="{FF2B5EF4-FFF2-40B4-BE49-F238E27FC236}">
                <a16:creationId xmlns:a16="http://schemas.microsoft.com/office/drawing/2014/main" id="{A7D99A70-80E6-47B6-8CFE-18B61C2C5D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2724" y="1804050"/>
            <a:ext cx="2811068" cy="20573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81A56956-2383-49E1-9BEA-E4C2FE104999}"/>
                  </a:ext>
                </a:extLst>
              </p:cNvPr>
              <p:cNvSpPr txBox="1"/>
              <p:nvPr/>
            </p:nvSpPr>
            <p:spPr>
              <a:xfrm>
                <a:off x="6649436" y="4091427"/>
                <a:ext cx="1697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81A56956-2383-49E1-9BEA-E4C2FE104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436" y="4091427"/>
                <a:ext cx="1697644" cy="276999"/>
              </a:xfrm>
              <a:prstGeom prst="rect">
                <a:avLst/>
              </a:prstGeom>
              <a:blipFill>
                <a:blip r:embed="rId11"/>
                <a:stretch>
                  <a:fillRect l="-1439" t="-4348" r="-107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42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34554174-AD57-439C-99AD-D191F9D4DC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From last week: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b>
                      <m:sup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dirty="0"/>
                  <a:t> vs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34554174-AD57-439C-99AD-D191F9D4D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099" t="-16456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731046CA-5ADF-4A73-AFFB-DAA89D067549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400" dirty="0"/>
                  <a:t>For small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𝑠𝑖𝑝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,6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𝐷𝐵𝐸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4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. For big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𝑠𝑖𝑝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400" i="1">
                        <a:latin typeface="Cambria Math" panose="02040503050406030204" pitchFamily="18" charset="0"/>
                      </a:rPr>
                      <m:t>|&gt;|</m:t>
                    </m:r>
                    <m:sSubSup>
                      <m:sSubSup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,6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𝐷𝐵𝐸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4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731046CA-5ADF-4A73-AFFB-DAA89D0675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17391" b="-36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ABD864D-F2B7-4188-93AC-C2913E050322}"/>
                  </a:ext>
                </a:extLst>
              </p:cNvPr>
              <p:cNvSpPr txBox="1"/>
              <p:nvPr/>
            </p:nvSpPr>
            <p:spPr>
              <a:xfrm>
                <a:off x="397565" y="741045"/>
                <a:ext cx="6042992" cy="325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Last week we saw this plot. We know that for an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-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order EPD, we have for large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(Except for the SIP, which is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. We also know: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𝑠𝑖𝑝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∝−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,6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𝐷𝐵𝐸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000" i="1">
                        <a:latin typeface="Cambria Math" panose="02040503050406030204" pitchFamily="18" charset="0"/>
                      </a:rPr>
                      <m:t>∝−</m:t>
                    </m:r>
                    <m:sSup>
                      <m:s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2000" dirty="0"/>
                  <a:t>. It follows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𝑠𝑖𝑝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|&gt;|</m:t>
                    </m:r>
                    <m:sSubSup>
                      <m:sSub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,6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𝐷𝐵𝐸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for large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. Is this what we find?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Yes, where the scaling is correct, which is for large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ABD864D-F2B7-4188-93AC-C2913E050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" y="741045"/>
                <a:ext cx="6042992" cy="3252750"/>
              </a:xfrm>
              <a:prstGeom prst="rect">
                <a:avLst/>
              </a:prstGeom>
              <a:blipFill>
                <a:blip r:embed="rId4"/>
                <a:stretch>
                  <a:fillRect l="-907" t="-1126" r="-907" b="-2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A3516880-B938-4EFA-AC1D-2B99B25B5004}"/>
              </a:ext>
            </a:extLst>
          </p:cNvPr>
          <p:cNvSpPr txBox="1"/>
          <p:nvPr/>
        </p:nvSpPr>
        <p:spPr>
          <a:xfrm>
            <a:off x="8090453" y="6312404"/>
            <a:ext cx="178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expected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44369AD-7C12-40C3-A91F-8461D2011571}"/>
              </a:ext>
            </a:extLst>
          </p:cNvPr>
          <p:cNvCxnSpPr>
            <a:cxnSpLocks/>
          </p:cNvCxnSpPr>
          <p:nvPr/>
        </p:nvCxnSpPr>
        <p:spPr>
          <a:xfrm flipV="1">
            <a:off x="7325139" y="6141963"/>
            <a:ext cx="0" cy="355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271CFFA-98D0-4745-B97D-E1F49E35E3F8}"/>
              </a:ext>
            </a:extLst>
          </p:cNvPr>
          <p:cNvCxnSpPr>
            <a:cxnSpLocks/>
          </p:cNvCxnSpPr>
          <p:nvPr/>
        </p:nvCxnSpPr>
        <p:spPr>
          <a:xfrm>
            <a:off x="7314979" y="6497070"/>
            <a:ext cx="7653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>
            <a:extLst>
              <a:ext uri="{FF2B5EF4-FFF2-40B4-BE49-F238E27FC236}">
                <a16:creationId xmlns:a16="http://schemas.microsoft.com/office/drawing/2014/main" id="{94322BA9-4876-4C7D-9676-096A60DEA1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816" y="878718"/>
            <a:ext cx="4991357" cy="3835597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82053B4B-D5BC-443E-B77D-52BF28D541DB}"/>
              </a:ext>
            </a:extLst>
          </p:cNvPr>
          <p:cNvSpPr txBox="1"/>
          <p:nvPr/>
        </p:nvSpPr>
        <p:spPr>
          <a:xfrm>
            <a:off x="3849757" y="6354801"/>
            <a:ext cx="331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Surprising, but not unexpected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372E338-0CEA-47B6-A90B-C01D138B5EA4}"/>
              </a:ext>
            </a:extLst>
          </p:cNvPr>
          <p:cNvCxnSpPr>
            <a:cxnSpLocks/>
          </p:cNvCxnSpPr>
          <p:nvPr/>
        </p:nvCxnSpPr>
        <p:spPr>
          <a:xfrm flipV="1">
            <a:off x="3084443" y="6184360"/>
            <a:ext cx="0" cy="355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86BE6F9-8FDF-46D0-95B4-F044EF082D9E}"/>
              </a:ext>
            </a:extLst>
          </p:cNvPr>
          <p:cNvCxnSpPr>
            <a:cxnSpLocks/>
          </p:cNvCxnSpPr>
          <p:nvPr/>
        </p:nvCxnSpPr>
        <p:spPr>
          <a:xfrm>
            <a:off x="3074283" y="6539467"/>
            <a:ext cx="7653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68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D79D2DB-F2FD-4141-A24B-5E87D0B3C8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happens for small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D79D2DB-F2FD-4141-A24B-5E87D0B3C8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099" t="-15190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39D37613-ED08-4D76-B995-B052911483E6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400" dirty="0"/>
                  <a:t>For small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, I do not understand it as much</a:t>
                </a: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39D37613-ED08-4D76-B995-B052911483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202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7ACE283-E8A8-4A4C-8B34-A84FCF9518B4}"/>
                  </a:ext>
                </a:extLst>
              </p:cNvPr>
              <p:cNvSpPr txBox="1"/>
              <p:nvPr/>
            </p:nvSpPr>
            <p:spPr>
              <a:xfrm>
                <a:off x="269240" y="497308"/>
                <a:ext cx="7702826" cy="509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Let’s recall how we found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sz="2000" dirty="0"/>
                  <a:t>: We gradually increased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2000" dirty="0"/>
                  <a:t> and monitored the maximum in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see that for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,6 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see that for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,6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It makes sense that if you start with a 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/>
                  <a:t> you have to add less gain (see 6DBE) to find a maximum. 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/>
                  <a:t> means its poles are closer to the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ℜ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-axis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∝</m:t>
                        </m:r>
                        <m:f>
                          <m:f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s-ES" sz="2000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It does not explain why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𝑠𝑖𝑝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𝐷𝐵𝐸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7ACE283-E8A8-4A4C-8B34-A84FCF951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0" y="497308"/>
                <a:ext cx="7702826" cy="5099409"/>
              </a:xfrm>
              <a:prstGeom prst="rect">
                <a:avLst/>
              </a:prstGeom>
              <a:blipFill>
                <a:blip r:embed="rId4"/>
                <a:stretch>
                  <a:fillRect l="-712" t="-718" b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CB8CEDCB-6B3F-4498-80DC-CC3053F1120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74" y="1237066"/>
            <a:ext cx="2476587" cy="1867803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EE09921-BB49-4885-B265-18E2D18F40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5575" y="1265970"/>
            <a:ext cx="2367239" cy="1828960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EEC6684-5E9E-47CE-AE3F-A2146AD72EFB}"/>
              </a:ext>
            </a:extLst>
          </p:cNvPr>
          <p:cNvCxnSpPr>
            <a:cxnSpLocks/>
          </p:cNvCxnSpPr>
          <p:nvPr/>
        </p:nvCxnSpPr>
        <p:spPr>
          <a:xfrm>
            <a:off x="4046843" y="1523571"/>
            <a:ext cx="0" cy="142546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1AD5A9FF-EA9E-471F-8550-BB9030E101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1207" y="741045"/>
            <a:ext cx="3029882" cy="229258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2EFDF9A-E6B2-4004-AF42-E05AD59F02B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9436"/>
          <a:stretch/>
        </p:blipFill>
        <p:spPr>
          <a:xfrm>
            <a:off x="5215065" y="1024481"/>
            <a:ext cx="2986238" cy="2465071"/>
          </a:xfrm>
          <a:prstGeom prst="rect">
            <a:avLst/>
          </a:prstGeom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45AAEED-7026-4174-A952-E416C3305AB4}"/>
              </a:ext>
            </a:extLst>
          </p:cNvPr>
          <p:cNvCxnSpPr/>
          <p:nvPr/>
        </p:nvCxnSpPr>
        <p:spPr>
          <a:xfrm flipV="1">
            <a:off x="6980613" y="2007705"/>
            <a:ext cx="0" cy="47707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9856361-C6A3-4A16-B10A-922C453BC0DA}"/>
              </a:ext>
            </a:extLst>
          </p:cNvPr>
          <p:cNvCxnSpPr/>
          <p:nvPr/>
        </p:nvCxnSpPr>
        <p:spPr>
          <a:xfrm flipV="1">
            <a:off x="7311917" y="2713383"/>
            <a:ext cx="0" cy="47707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02F6C2C-A823-4E57-B3F8-74E51E6A9133}"/>
              </a:ext>
            </a:extLst>
          </p:cNvPr>
          <p:cNvCxnSpPr/>
          <p:nvPr/>
        </p:nvCxnSpPr>
        <p:spPr>
          <a:xfrm flipV="1">
            <a:off x="6202048" y="2236304"/>
            <a:ext cx="0" cy="47707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2AE6135-1900-40D3-ADA7-75F70E91B152}"/>
                  </a:ext>
                </a:extLst>
              </p:cNvPr>
              <p:cNvSpPr txBox="1"/>
              <p:nvPr/>
            </p:nvSpPr>
            <p:spPr>
              <a:xfrm>
                <a:off x="6555898" y="2951922"/>
                <a:ext cx="304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2AE6135-1900-40D3-ADA7-75F70E91B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898" y="2951922"/>
                <a:ext cx="304571" cy="276999"/>
              </a:xfrm>
              <a:prstGeom prst="rect">
                <a:avLst/>
              </a:prstGeom>
              <a:blipFill>
                <a:blip r:embed="rId9"/>
                <a:stretch>
                  <a:fillRect l="-22000" t="-4348" r="-22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Imagen 25">
            <a:extLst>
              <a:ext uri="{FF2B5EF4-FFF2-40B4-BE49-F238E27FC236}">
                <a16:creationId xmlns:a16="http://schemas.microsoft.com/office/drawing/2014/main" id="{61F9AA3A-9378-439A-8761-BADB89699D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92167" y="3049651"/>
            <a:ext cx="3038922" cy="233525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8AECD7-06D9-4CE7-AD44-0E5561F6D72D}"/>
              </a:ext>
            </a:extLst>
          </p:cNvPr>
          <p:cNvSpPr txBox="1"/>
          <p:nvPr/>
        </p:nvSpPr>
        <p:spPr>
          <a:xfrm>
            <a:off x="0" y="636069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*Nada, Capolino, </a:t>
            </a:r>
            <a:r>
              <a:rPr lang="en-US" i="0" dirty="0">
                <a:solidFill>
                  <a:srgbClr val="222222"/>
                </a:solidFill>
                <a:effectLst/>
              </a:rPr>
              <a:t>Exceptional point of sixth-order degeneracy in a modified coupled-resonator optical waveguide</a:t>
            </a:r>
            <a:r>
              <a:rPr lang="en-US" dirty="0"/>
              <a:t>, JOSA B, 2020</a:t>
            </a:r>
          </a:p>
        </p:txBody>
      </p:sp>
    </p:spTree>
    <p:extLst>
      <p:ext uri="{BB962C8B-B14F-4D97-AF65-F5344CB8AC3E}">
        <p14:creationId xmlns:p14="http://schemas.microsoft.com/office/powerpoint/2010/main" val="157645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2B752E99-F771-4B24-AAB4-0F09F3D50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43" y="685801"/>
            <a:ext cx="4124796" cy="318107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37A113B-47AC-4874-87BB-7A443D237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821" y="685801"/>
            <a:ext cx="4004042" cy="31810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F5E51AB-CC04-49B4-92A5-70C4D1B51AA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b>
                      <m:sup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dirty="0"/>
                  <a:t> for SIP, RBE, DBE, 6DBE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F5E51AB-CC04-49B4-92A5-70C4D1B51A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423" t="-16456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EE67F47C-4941-4DD9-902D-C5DC2226EC06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 becomes smaller faster for higher-order EPDs</a:t>
                </a: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EE67F47C-4941-4DD9-902D-C5DC2226E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5"/>
                <a:stretch>
                  <a:fillRect t="-202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10B3571-461A-4B2B-86C6-B8217C8C90BB}"/>
                  </a:ext>
                </a:extLst>
              </p:cNvPr>
              <p:cNvSpPr txBox="1"/>
              <p:nvPr/>
            </p:nvSpPr>
            <p:spPr>
              <a:xfrm>
                <a:off x="149086" y="3997615"/>
                <a:ext cx="12042913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large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, we expect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s-ES" sz="2000" b="0" dirty="0"/>
              </a:p>
              <a:p>
                <a:pPr algn="ctr"/>
                <a:br>
                  <a:rPr lang="es-ES" sz="2000" b="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begChr m:val="|"/>
                        <m:endChr m:val="|"/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0" smtClean="0">
                            <a:latin typeface="Cambria Math" panose="02040503050406030204" pitchFamily="18" charset="0"/>
                          </a:rPr>
                          <m:t>&lt;</m:t>
                        </m:r>
                        <m:sSubSup>
                          <m:sSubSup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e>
                    </m:d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&lt;|</m:t>
                    </m:r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𝑡h𝑟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/>
              </a:p>
              <a:p>
                <a:endParaRPr lang="es-ES" sz="2000" b="0" dirty="0"/>
              </a:p>
              <a:p>
                <a:endParaRPr lang="es-ES" sz="2000" dirty="0"/>
              </a:p>
              <a:p>
                <a:br>
                  <a:rPr lang="es-ES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10B3571-461A-4B2B-86C6-B8217C8C9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6" y="3997615"/>
                <a:ext cx="12042913" cy="2554545"/>
              </a:xfrm>
              <a:prstGeom prst="rect">
                <a:avLst/>
              </a:prstGeom>
              <a:blipFill>
                <a:blip r:embed="rId6"/>
                <a:stretch>
                  <a:fillRect l="-455" t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50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2FEAB99-CB03-401A-992F-DA9BE2BD18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b>
                      <m:sup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dirty="0"/>
                  <a:t> vs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for SIP, RBE, DBE, 6DBE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2FEAB99-CB03-401A-992F-DA9BE2BD1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6456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AA6DDCB8-F947-46CD-A59A-D98FBA5585D9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400" dirty="0"/>
                  <a:t>The SIP requires less gain to have the same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AA6DDCB8-F947-46CD-A59A-D98FBA558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202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471B894E-7D2D-466B-B8BA-C67AD3B02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40" y="1091411"/>
            <a:ext cx="4807197" cy="386734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DDFEDD9-8188-4857-B6E0-AE7537912449}"/>
              </a:ext>
            </a:extLst>
          </p:cNvPr>
          <p:cNvSpPr/>
          <p:nvPr/>
        </p:nvSpPr>
        <p:spPr>
          <a:xfrm>
            <a:off x="4512365" y="4738417"/>
            <a:ext cx="564072" cy="3412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279480A-DF56-42A5-8977-2BD9F5BB7D6A}"/>
                  </a:ext>
                </a:extLst>
              </p:cNvPr>
              <p:cNvSpPr txBox="1"/>
              <p:nvPr/>
            </p:nvSpPr>
            <p:spPr>
              <a:xfrm>
                <a:off x="2627243" y="6355782"/>
                <a:ext cx="6937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Bonus: The 6DBE requires less gain than the DBE to have the same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279480A-DF56-42A5-8977-2BD9F5BB7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243" y="6355782"/>
                <a:ext cx="6937513" cy="369332"/>
              </a:xfrm>
              <a:prstGeom prst="rect">
                <a:avLst/>
              </a:prstGeom>
              <a:blipFill>
                <a:blip r:embed="rId6"/>
                <a:stretch>
                  <a:fillRect l="-79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DDF6379A-68AD-4C67-8572-1967BE1492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9314" y="1091411"/>
            <a:ext cx="4964582" cy="3843124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06D2ED3B-B27A-4ABC-B529-13AC68C3F424}"/>
              </a:ext>
            </a:extLst>
          </p:cNvPr>
          <p:cNvSpPr/>
          <p:nvPr/>
        </p:nvSpPr>
        <p:spPr>
          <a:xfrm>
            <a:off x="10229824" y="4712653"/>
            <a:ext cx="564072" cy="3412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2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A9151-BA27-4909-92ED-BF4C0873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the SIP laser paper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68FCBBB-6C30-4FD3-B394-AE74CB2AAAE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240" y="691350"/>
                <a:ext cx="11587163" cy="4804990"/>
              </a:xfrm>
            </p:spPr>
            <p:txBody>
              <a:bodyPr/>
              <a:lstStyle/>
              <a:p>
                <a:r>
                  <a:rPr lang="en-US" sz="2000" dirty="0"/>
                  <a:t>Abstract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Introduction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Laser theory in coupled waveguide with EPD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SIP in ASOW (How detailed? I column as in the 6DBE-ASOW letter?)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Passive SIP characteristics (Field amplitudes,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Steady-state gain medium response (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𝑗𝑛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1600" dirty="0"/>
                  <a:t>, threshold conditions &amp; single-pass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Dispersion diagram of the perturbed SIP (derive the equation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600" dirty="0"/>
                  <a:t> and show the perturbed dispersion diagram)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Stationary inflection point laser (Field amplitudes against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sz="2000" dirty="0"/>
                  <a:t> vs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fitting)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Comparison between the SIP laser, DBE laser and 6DBE laser (should I include RBE laser?)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Comparison of passive EPD characteristics (Field amplitudes,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600" dirty="0"/>
                  <a:t> comparison)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600" dirty="0"/>
                  <a:t>Comparison of EPD lasers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vs </a:t>
                </a:r>
                <a14:m>
                  <m:oMath xmlns:m="http://schemas.openxmlformats.org/officeDocument/2006/math"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600" dirty="0"/>
                  <a:t> comparison)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Conclusion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Appendices (What should I explain? How to find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sz="2000" dirty="0"/>
                  <a:t>? How to find the transfer matrix? List of parameters used?)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sz="16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68FCBBB-6C30-4FD3-B394-AE74CB2AA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240" y="691350"/>
                <a:ext cx="11587163" cy="4804990"/>
              </a:xfrm>
              <a:blipFill>
                <a:blip r:embed="rId2"/>
                <a:stretch>
                  <a:fillRect l="-579" t="-1267" b="-4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EABCAE-EBD2-4BB3-8BBC-B0356CDF9E8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Does this outline look good? What am I missing?</a:t>
            </a:r>
          </a:p>
        </p:txBody>
      </p:sp>
    </p:spTree>
    <p:extLst>
      <p:ext uri="{BB962C8B-B14F-4D97-AF65-F5344CB8AC3E}">
        <p14:creationId xmlns:p14="http://schemas.microsoft.com/office/powerpoint/2010/main" val="293317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2E2C2-26D3-48FF-BFB1-F57FA494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D7660D-03BB-4806-9D9D-68B5945915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Next steps:</a:t>
            </a:r>
          </a:p>
          <a:p>
            <a:pPr lvl="1"/>
            <a:r>
              <a:rPr lang="en-US" sz="2000" dirty="0"/>
              <a:t>Impedances? I do not know where to start. Are we trying to include them in the SIP-laser paper? What do you want to do?</a:t>
            </a:r>
          </a:p>
          <a:p>
            <a:pPr lvl="1"/>
            <a:r>
              <a:rPr lang="en-US" sz="2000" dirty="0"/>
              <a:t>SIP-ASOW update with reviewer’s suggestions and send back</a:t>
            </a:r>
          </a:p>
          <a:p>
            <a:pPr lvl="1"/>
            <a:r>
              <a:rPr lang="en-US" sz="2000" dirty="0"/>
              <a:t>6DBE-ASOW letter must be revised (I am not that good at writing)</a:t>
            </a:r>
          </a:p>
          <a:p>
            <a:pPr lvl="1"/>
            <a:r>
              <a:rPr lang="en-US" sz="2000" dirty="0"/>
              <a:t>Start writing SIP laser paper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75EF32-5ABD-428E-9570-EF0F23CBA77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Have a good day!</a:t>
            </a:r>
          </a:p>
        </p:txBody>
      </p:sp>
    </p:spTree>
    <p:extLst>
      <p:ext uri="{BB962C8B-B14F-4D97-AF65-F5344CB8AC3E}">
        <p14:creationId xmlns:p14="http://schemas.microsoft.com/office/powerpoint/2010/main" val="3417360115"/>
      </p:ext>
    </p:extLst>
  </p:cSld>
  <p:clrMapOvr>
    <a:masterClrMapping/>
  </p:clrMapOvr>
</p:sld>
</file>

<file path=ppt/theme/theme1.xml><?xml version="1.0" encoding="utf-8"?>
<a:theme xmlns:a="http://schemas.openxmlformats.org/drawingml/2006/main" name="Capolino_Slides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294A3E00-7D47-4D42-B17A-95D89F0AAB1E}" vid="{36E3AEA3-E4BA-4329-B025-B0EB7F032B62}"/>
    </a:ext>
  </a:extLst>
</a:theme>
</file>

<file path=ppt/theme/theme2.xml><?xml version="1.0" encoding="utf-8"?>
<a:theme xmlns:a="http://schemas.openxmlformats.org/drawingml/2006/main" name="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Capolino_Slides_Theme</Template>
  <TotalTime>2774</TotalTime>
  <Words>775</Words>
  <Application>Microsoft Office PowerPoint</Application>
  <PresentationFormat>Panorámica</PresentationFormat>
  <Paragraphs>81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Capolino_Slides_Theme</vt:lpstr>
      <vt:lpstr>Capolino_Title_Theme</vt:lpstr>
      <vt:lpstr>Comparison between SIP,RBE,DBE,6DBE-ASOW</vt:lpstr>
      <vt:lpstr>Goal</vt:lpstr>
      <vt:lpstr>Single-pass gain: A closer look</vt:lpstr>
      <vt:lpstr>From last week: n_th^′′ vs N</vt:lpstr>
      <vt:lpstr>What happens for small N?</vt:lpstr>
      <vt:lpstr>Q, n_th^′′ for SIP, RBE, DBE, 6DBE</vt:lpstr>
      <vt:lpstr>n_th^′′ vs Q for SIP, RBE, DBE, 6DBE</vt:lpstr>
      <vt:lpstr>Outline of the SIP laser paper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Lasing Threshold</dc:title>
  <dc:creator>Albert Herrero Parareda</dc:creator>
  <cp:lastModifiedBy>Albert Herrero Parareda</cp:lastModifiedBy>
  <cp:revision>32</cp:revision>
  <dcterms:created xsi:type="dcterms:W3CDTF">2022-01-07T00:10:48Z</dcterms:created>
  <dcterms:modified xsi:type="dcterms:W3CDTF">2022-02-17T22:27:54Z</dcterms:modified>
</cp:coreProperties>
</file>