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15"/>
  </p:notesMasterIdLst>
  <p:sldIdLst>
    <p:sldId id="257" r:id="rId3"/>
    <p:sldId id="269" r:id="rId4"/>
    <p:sldId id="272" r:id="rId5"/>
    <p:sldId id="273" r:id="rId6"/>
    <p:sldId id="279" r:id="rId7"/>
    <p:sldId id="277" r:id="rId8"/>
    <p:sldId id="278" r:id="rId9"/>
    <p:sldId id="274" r:id="rId10"/>
    <p:sldId id="275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22BB5-2EF9-4DBA-823B-673959E70ED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45FF0-31BF-454B-8E8F-D2433CF71F9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3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634379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FEFD2-768D-4A22-ADA4-1266F33B6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440" y="1489352"/>
            <a:ext cx="9144000" cy="50783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>
            <a:lvl1pPr algn="ctr">
              <a:defRPr lang="en-US" sz="3000" b="1" i="0" dirty="0">
                <a:solidFill>
                  <a:srgbClr val="DE0000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7D00CD-C347-4957-9CCB-2F1483A04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BC88D0-BB72-495C-8837-BB346301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F160C5-850F-47D1-BC84-15089E00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000D73-C976-4885-BD9F-C15F82EC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6899" y="2939791"/>
            <a:ext cx="8458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spcBef>
                <a:spcPct val="50000"/>
              </a:spcBef>
            </a:pPr>
            <a:r>
              <a:rPr lang="en-US" altLang="en-US" b="0" dirty="0">
                <a:latin typeface="Arial" panose="020B0604020202020204" pitchFamily="34" charset="0"/>
                <a:cs typeface="Arial" panose="020B0604020202020204" pitchFamily="34" charset="0"/>
              </a:rPr>
              <a:t>A. Herrero and </a:t>
            </a:r>
            <a:r>
              <a:rPr lang="en-US" altLang="en-US" b="0" u="sng" dirty="0">
                <a:latin typeface="Arial" panose="020B0604020202020204" pitchFamily="34" charset="0"/>
                <a:cs typeface="Arial" panose="020B0604020202020204" pitchFamily="34" charset="0"/>
              </a:rPr>
              <a:t>F. Capolino</a:t>
            </a:r>
          </a:p>
        </p:txBody>
      </p:sp>
      <p:sp>
        <p:nvSpPr>
          <p:cNvPr id="8" name="TextBox 11">
            <a:extLst>
              <a:ext uri="{FF2B5EF4-FFF2-40B4-BE49-F238E27FC236}">
                <a16:creationId xmlns:a16="http://schemas.microsoft.com/office/drawing/2014/main" id="{F9DED733-D721-406E-8522-79DF759D0C13}"/>
              </a:ext>
            </a:extLst>
          </p:cNvPr>
          <p:cNvSpPr txBox="1"/>
          <p:nvPr/>
        </p:nvSpPr>
        <p:spPr>
          <a:xfrm>
            <a:off x="2854959" y="3918209"/>
            <a:ext cx="6482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Department of Electrical Engineering and Computer Science</a:t>
            </a:r>
          </a:p>
        </p:txBody>
      </p:sp>
      <p:pic>
        <p:nvPicPr>
          <p:cNvPr id="9" name="Picture 2" descr="Signature, flush left">
            <a:extLst>
              <a:ext uri="{FF2B5EF4-FFF2-40B4-BE49-F238E27FC236}">
                <a16:creationId xmlns:a16="http://schemas.microsoft.com/office/drawing/2014/main" id="{F3C3F282-6114-43DA-BB7D-6243C92E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717" y="4744723"/>
            <a:ext cx="3968565" cy="6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Signature, flush left">
            <a:extLst>
              <a:ext uri="{FF2B5EF4-FFF2-40B4-BE49-F238E27FC236}">
                <a16:creationId xmlns:a16="http://schemas.microsoft.com/office/drawing/2014/main" id="{21F0F81C-D886-4CA2-9CA9-0577CBE9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573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0B97A-AA96-41C3-9086-73FB1BDD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AD89-7CDF-4A0F-A4BD-86C03DB08FE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0C1682-E63F-4DC1-B3D0-DFADC2DD0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9CAFC5-E272-4C63-91AD-D2D09F56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B2BCA60-84B8-4BFE-80C3-9399EEB22058}"/>
              </a:ext>
            </a:extLst>
          </p:cNvPr>
          <p:cNvSpPr/>
          <p:nvPr/>
        </p:nvSpPr>
        <p:spPr>
          <a:xfrm>
            <a:off x="0" y="5562599"/>
            <a:ext cx="12192000" cy="691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7EB3881B-7078-41E2-9595-28E51572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07685"/>
            <a:ext cx="7208520" cy="478116"/>
          </a:xfrm>
          <a:prstGeom prst="rect">
            <a:avLst/>
          </a:prstGeom>
        </p:spPr>
        <p:txBody>
          <a:bodyPr/>
          <a:lstStyle>
            <a:lvl1pPr>
              <a:defRPr lang="en-US" sz="2200" b="1" kern="1200" dirty="0">
                <a:solidFill>
                  <a:srgbClr val="C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91C78CB9-0B76-4FFC-8951-29F068F980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9875" y="873125"/>
            <a:ext cx="11587163" cy="42481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Marcador de contenido 13">
            <a:extLst>
              <a:ext uri="{FF2B5EF4-FFF2-40B4-BE49-F238E27FC236}">
                <a16:creationId xmlns:a16="http://schemas.microsoft.com/office/drawing/2014/main" id="{77F533D0-E95C-4012-9F77-2C50CD5458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5694680"/>
            <a:ext cx="12192000" cy="4222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04619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2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52CCB-531B-46C7-8E5E-F628FB90F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1AD89-7CDF-4A0F-A4BD-86C03DB08FEF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BFF034-7067-48AE-A67B-375ED36D20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99F0EC-0125-40BF-A4F2-179FD1B21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9B858-6BFA-41FB-8F51-3247C14C1429}" type="slidenum">
              <a:rPr lang="en-US" smtClean="0"/>
              <a:t>‹Nº›</a:t>
            </a:fld>
            <a:endParaRPr lang="en-US"/>
          </a:p>
        </p:txBody>
      </p:sp>
      <p:pic>
        <p:nvPicPr>
          <p:cNvPr id="11" name="Picture 2" descr="Signature, flush left">
            <a:extLst>
              <a:ext uri="{FF2B5EF4-FFF2-40B4-BE49-F238E27FC236}">
                <a16:creationId xmlns:a16="http://schemas.microsoft.com/office/drawing/2014/main" id="{9E3AB81A-A0A8-4AD8-8F2E-FDBDE1239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6680" y="163096"/>
            <a:ext cx="2997200" cy="50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729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26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0.png"/><Relationship Id="rId18" Type="http://schemas.openxmlformats.org/officeDocument/2006/relationships/image" Target="../media/image200.pn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17" Type="http://schemas.openxmlformats.org/officeDocument/2006/relationships/image" Target="../media/image28.png"/><Relationship Id="rId2" Type="http://schemas.openxmlformats.org/officeDocument/2006/relationships/image" Target="../media/image20.png"/><Relationship Id="rId16" Type="http://schemas.openxmlformats.org/officeDocument/2006/relationships/image" Target="../media/image190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11" Type="http://schemas.openxmlformats.org/officeDocument/2006/relationships/image" Target="../media/image22.png"/><Relationship Id="rId5" Type="http://schemas.openxmlformats.org/officeDocument/2006/relationships/image" Target="../media/image24.png"/><Relationship Id="rId15" Type="http://schemas.openxmlformats.org/officeDocument/2006/relationships/image" Target="../media/image261.png"/><Relationship Id="rId10" Type="http://schemas.openxmlformats.org/officeDocument/2006/relationships/image" Target="../media/image210.png"/><Relationship Id="rId19" Type="http://schemas.openxmlformats.org/officeDocument/2006/relationships/image" Target="../media/image27.png"/><Relationship Id="rId4" Type="http://schemas.openxmlformats.org/officeDocument/2006/relationships/image" Target="../media/image23.png"/><Relationship Id="rId14" Type="http://schemas.openxmlformats.org/officeDocument/2006/relationships/image" Target="../media/image2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CCCBE-1980-4B2A-A997-B03CF4413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Comparison between SIP,RBE,DBE,6DBE-ASOW</a:t>
            </a:r>
          </a:p>
        </p:txBody>
      </p:sp>
    </p:spTree>
    <p:extLst>
      <p:ext uri="{BB962C8B-B14F-4D97-AF65-F5344CB8AC3E}">
        <p14:creationId xmlns:p14="http://schemas.microsoft.com/office/powerpoint/2010/main" val="3341555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rir llave 5">
            <a:extLst>
              <a:ext uri="{FF2B5EF4-FFF2-40B4-BE49-F238E27FC236}">
                <a16:creationId xmlns:a16="http://schemas.microsoft.com/office/drawing/2014/main" id="{E2677F97-D639-46E1-B294-55038FE22AAC}"/>
              </a:ext>
            </a:extLst>
          </p:cNvPr>
          <p:cNvSpPr/>
          <p:nvPr/>
        </p:nvSpPr>
        <p:spPr>
          <a:xfrm>
            <a:off x="4512365" y="1859339"/>
            <a:ext cx="715618" cy="3060531"/>
          </a:xfrm>
          <a:prstGeom prst="leftBrace">
            <a:avLst>
              <a:gd name="adj1" fmla="val 8333"/>
              <a:gd name="adj2" fmla="val 46098"/>
            </a:avLst>
          </a:prstGeom>
          <a:gradFill flip="none" rotWithShape="1">
            <a:gsLst>
              <a:gs pos="0">
                <a:schemeClr val="bg2">
                  <a:lumMod val="75000"/>
                  <a:tint val="66000"/>
                  <a:satMod val="160000"/>
                </a:schemeClr>
              </a:gs>
              <a:gs pos="50000">
                <a:schemeClr val="bg2">
                  <a:lumMod val="75000"/>
                  <a:tint val="44500"/>
                  <a:satMod val="160000"/>
                </a:schemeClr>
              </a:gs>
              <a:gs pos="100000">
                <a:schemeClr val="bg2">
                  <a:lumMod val="75000"/>
                  <a:tint val="23500"/>
                  <a:satMod val="16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149B9F-7C02-41FA-A0E1-770F50048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D8209-027D-4CE8-8BE6-614160DB890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2418" y="977876"/>
            <a:ext cx="11587163" cy="424815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SIP-ASOW:</a:t>
            </a:r>
          </a:p>
          <a:p>
            <a:r>
              <a:rPr lang="en-US" sz="2000" dirty="0"/>
              <a:t>Filippo, I emailed you a pdf with the suggestions highlighted in yellow &amp; an early draft for the reply letter</a:t>
            </a:r>
          </a:p>
          <a:p>
            <a:r>
              <a:rPr lang="en-US" sz="2000" dirty="0"/>
              <a:t>When does it work for you to meet?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SIP laser:</a:t>
            </a:r>
          </a:p>
          <a:p>
            <a:r>
              <a:rPr lang="en-US" sz="2000" dirty="0"/>
              <a:t>Working on the text and the figures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6DBE-ASOW letter:</a:t>
            </a:r>
          </a:p>
          <a:p>
            <a:r>
              <a:rPr lang="en-US" sz="2000" dirty="0"/>
              <a:t>Must revise the draft again, see with </a:t>
            </a:r>
            <a:br>
              <a:rPr lang="en-US" sz="2000" dirty="0"/>
            </a:br>
            <a:r>
              <a:rPr lang="en-US" sz="2000" dirty="0"/>
              <a:t>fresher eyes (have you read it?)</a:t>
            </a:r>
            <a:endParaRPr lang="en-US" sz="180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696359-F104-4646-BDEC-AC6C3469EDC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9787630-A77F-429B-A9C1-113B777ABA56}"/>
                  </a:ext>
                </a:extLst>
              </p:cNvPr>
              <p:cNvSpPr txBox="1"/>
              <p:nvPr/>
            </p:nvSpPr>
            <p:spPr>
              <a:xfrm>
                <a:off x="4928373" y="1859339"/>
                <a:ext cx="359940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RBE, SIP, DBE, 6DBE: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Dispersion diagram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Transfer function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Group delay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vs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Field amplitudes 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Improved ASOW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Improved ASOW unit cell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SIP distorted dispersion diagram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All EPD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for comparison</a:t>
                </a:r>
              </a:p>
            </p:txBody>
          </p:sp>
        </mc:Choice>
        <mc:Fallback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9787630-A77F-429B-A9C1-113B777AB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73" y="1859339"/>
                <a:ext cx="3599402" cy="3139321"/>
              </a:xfrm>
              <a:prstGeom prst="rect">
                <a:avLst/>
              </a:prstGeom>
              <a:blipFill>
                <a:blip r:embed="rId2"/>
                <a:stretch>
                  <a:fillRect l="-1015" t="-97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06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54EE7-99C7-4841-A511-FC74D2D5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DBE Dispersion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6A161FA-B399-49F9-BED8-563E57AA9CC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n-US" sz="2400" dirty="0"/>
                  <a:t>But the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ℑ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seems funny</a:t>
                </a:r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6A161FA-B399-49F9-BED8-563E57AA9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A1B849A6-B1D2-44EE-8536-4C9F74C14F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40" t="-1" b="1160"/>
          <a:stretch/>
        </p:blipFill>
        <p:spPr>
          <a:xfrm>
            <a:off x="417444" y="878391"/>
            <a:ext cx="2932044" cy="311880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3331CF2-634B-419F-901B-5ECA8A35FA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604" t="3837" r="4381"/>
          <a:stretch/>
        </p:blipFill>
        <p:spPr>
          <a:xfrm>
            <a:off x="3597966" y="878391"/>
            <a:ext cx="3396933" cy="306744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C0FBAEB-69C6-4A14-BAA4-AFC96F422A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377" y="878391"/>
            <a:ext cx="4078134" cy="3067444"/>
          </a:xfrm>
          <a:prstGeom prst="rect">
            <a:avLst/>
          </a:prstGeom>
        </p:spPr>
      </p:pic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F074E5A2-DF3B-43A6-A01A-BEAD8D65858B}"/>
              </a:ext>
            </a:extLst>
          </p:cNvPr>
          <p:cNvSpPr/>
          <p:nvPr/>
        </p:nvSpPr>
        <p:spPr>
          <a:xfrm rot="5400000">
            <a:off x="8907449" y="2063163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A42AACF0-7C85-4838-BCC1-BF475C64A573}"/>
              </a:ext>
            </a:extLst>
          </p:cNvPr>
          <p:cNvSpPr/>
          <p:nvPr/>
        </p:nvSpPr>
        <p:spPr>
          <a:xfrm rot="16200000">
            <a:off x="9947922" y="2063163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iángulo isósceles 12">
            <a:extLst>
              <a:ext uri="{FF2B5EF4-FFF2-40B4-BE49-F238E27FC236}">
                <a16:creationId xmlns:a16="http://schemas.microsoft.com/office/drawing/2014/main" id="{2F05319D-9EC2-4098-BEE0-F629951BC497}"/>
              </a:ext>
            </a:extLst>
          </p:cNvPr>
          <p:cNvSpPr/>
          <p:nvPr/>
        </p:nvSpPr>
        <p:spPr>
          <a:xfrm rot="19884477">
            <a:off x="9147629" y="1459071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4259915F-6D6B-4C2C-8FEF-358786D9E9E5}"/>
              </a:ext>
            </a:extLst>
          </p:cNvPr>
          <p:cNvSpPr/>
          <p:nvPr/>
        </p:nvSpPr>
        <p:spPr>
          <a:xfrm rot="12330345">
            <a:off x="9156086" y="2667810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iángulo isósceles 14">
            <a:extLst>
              <a:ext uri="{FF2B5EF4-FFF2-40B4-BE49-F238E27FC236}">
                <a16:creationId xmlns:a16="http://schemas.microsoft.com/office/drawing/2014/main" id="{D3DF20BA-E360-4697-A7D6-72E3F4F74F97}"/>
              </a:ext>
            </a:extLst>
          </p:cNvPr>
          <p:cNvSpPr/>
          <p:nvPr/>
        </p:nvSpPr>
        <p:spPr>
          <a:xfrm rot="8869220">
            <a:off x="9839166" y="2695214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ángulo isósceles 15">
            <a:extLst>
              <a:ext uri="{FF2B5EF4-FFF2-40B4-BE49-F238E27FC236}">
                <a16:creationId xmlns:a16="http://schemas.microsoft.com/office/drawing/2014/main" id="{123BD3F0-B595-486D-9E46-FCE2DFF9C0B7}"/>
              </a:ext>
            </a:extLst>
          </p:cNvPr>
          <p:cNvSpPr/>
          <p:nvPr/>
        </p:nvSpPr>
        <p:spPr>
          <a:xfrm rot="1680815">
            <a:off x="9843251" y="1430655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D425703C-2399-4A13-931D-4FA248F72952}"/>
              </a:ext>
            </a:extLst>
          </p:cNvPr>
          <p:cNvSpPr/>
          <p:nvPr/>
        </p:nvSpPr>
        <p:spPr>
          <a:xfrm rot="10800000">
            <a:off x="9480012" y="1486086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150D2CC1-C7F2-43ED-8BB4-ACC03AEA3938}"/>
              </a:ext>
            </a:extLst>
          </p:cNvPr>
          <p:cNvSpPr/>
          <p:nvPr/>
        </p:nvSpPr>
        <p:spPr>
          <a:xfrm>
            <a:off x="9494247" y="2678586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99B4ECD-6FCB-418F-888F-B2EDEFAFF0A3}"/>
                  </a:ext>
                </a:extLst>
              </p:cNvPr>
              <p:cNvSpPr txBox="1"/>
              <p:nvPr/>
            </p:nvSpPr>
            <p:spPr>
              <a:xfrm>
                <a:off x="516835" y="3997198"/>
                <a:ext cx="27432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±0.5+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±0.16±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0.195</m:t>
                    </m:r>
                  </m:oMath>
                </a14:m>
                <a:endParaRPr lang="es-ES" b="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B99B4ECD-6FCB-418F-888F-B2EDEFAFF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3997198"/>
                <a:ext cx="2743200" cy="923330"/>
              </a:xfrm>
              <a:prstGeom prst="rect">
                <a:avLst/>
              </a:prstGeom>
              <a:blipFill>
                <a:blip r:embed="rId6"/>
                <a:stretch>
                  <a:fillRect l="-2000" t="-3974" b="-7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F3B390E-3ACC-4598-8B8B-21873E6D3C58}"/>
                  </a:ext>
                </a:extLst>
              </p:cNvPr>
              <p:cNvSpPr txBox="1"/>
              <p:nvPr/>
            </p:nvSpPr>
            <p:spPr>
              <a:xfrm>
                <a:off x="4383937" y="3945835"/>
                <a:ext cx="21667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0.24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±0.4+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±0.3+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5F3B390E-3ACC-4598-8B8B-21873E6D3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3937" y="3945835"/>
                <a:ext cx="2166730" cy="1200329"/>
              </a:xfrm>
              <a:prstGeom prst="rect">
                <a:avLst/>
              </a:prstGeom>
              <a:blipFill>
                <a:blip r:embed="rId7"/>
                <a:stretch>
                  <a:fillRect l="-2247" t="-2538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ángulo 20">
            <a:extLst>
              <a:ext uri="{FF2B5EF4-FFF2-40B4-BE49-F238E27FC236}">
                <a16:creationId xmlns:a16="http://schemas.microsoft.com/office/drawing/2014/main" id="{C8AB44E2-4DA4-474C-B249-14B9D2FDCF70}"/>
              </a:ext>
            </a:extLst>
          </p:cNvPr>
          <p:cNvSpPr/>
          <p:nvPr/>
        </p:nvSpPr>
        <p:spPr>
          <a:xfrm>
            <a:off x="2112065" y="4471491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BEA7E3C-654A-470B-B076-73D059F294AC}"/>
              </a:ext>
            </a:extLst>
          </p:cNvPr>
          <p:cNvSpPr/>
          <p:nvPr/>
        </p:nvSpPr>
        <p:spPr>
          <a:xfrm>
            <a:off x="2112065" y="4393427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9C827EB-2142-42CC-9A42-8409BBCF90C8}"/>
              </a:ext>
            </a:extLst>
          </p:cNvPr>
          <p:cNvSpPr/>
          <p:nvPr/>
        </p:nvSpPr>
        <p:spPr>
          <a:xfrm>
            <a:off x="5914507" y="4684143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8241429-0B49-403A-80BF-D4D5886982D8}"/>
              </a:ext>
            </a:extLst>
          </p:cNvPr>
          <p:cNvSpPr/>
          <p:nvPr/>
        </p:nvSpPr>
        <p:spPr>
          <a:xfrm>
            <a:off x="5914507" y="4606079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31127CE2-877F-4E38-83EA-8EB088F4A4DA}"/>
              </a:ext>
            </a:extLst>
          </p:cNvPr>
          <p:cNvSpPr/>
          <p:nvPr/>
        </p:nvSpPr>
        <p:spPr>
          <a:xfrm>
            <a:off x="5907052" y="4983072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73A4207F-BBCC-42ED-A0CC-C5DAF2AE28B9}"/>
              </a:ext>
            </a:extLst>
          </p:cNvPr>
          <p:cNvSpPr/>
          <p:nvPr/>
        </p:nvSpPr>
        <p:spPr>
          <a:xfrm>
            <a:off x="5907052" y="4905008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149EE2E-C194-4468-9F4F-2B604509AF16}"/>
                  </a:ext>
                </a:extLst>
              </p:cNvPr>
              <p:cNvSpPr txBox="1"/>
              <p:nvPr/>
            </p:nvSpPr>
            <p:spPr>
              <a:xfrm>
                <a:off x="2554356" y="4439146"/>
                <a:ext cx="6410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 −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 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 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7149EE2E-C194-4468-9F4F-2B604509A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356" y="4439146"/>
                <a:ext cx="641073" cy="12003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20C11C5-A27B-44D7-8798-5DDF4A3EE6F8}"/>
                  </a:ext>
                </a:extLst>
              </p:cNvPr>
              <p:cNvSpPr txBox="1"/>
              <p:nvPr/>
            </p:nvSpPr>
            <p:spPr>
              <a:xfrm>
                <a:off x="7040773" y="4096446"/>
                <a:ext cx="226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420C11C5-A27B-44D7-8798-5DDF4A3E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773" y="4096446"/>
                <a:ext cx="226023" cy="553998"/>
              </a:xfrm>
              <a:prstGeom prst="rect">
                <a:avLst/>
              </a:prstGeom>
              <a:blipFill>
                <a:blip r:embed="rId9"/>
                <a:stretch>
                  <a:fillRect l="-24324"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B8327513-8EB1-4D40-ABB7-FC98FEA16B10}"/>
              </a:ext>
            </a:extLst>
          </p:cNvPr>
          <p:cNvSpPr/>
          <p:nvPr/>
        </p:nvSpPr>
        <p:spPr>
          <a:xfrm>
            <a:off x="3155673" y="4617208"/>
            <a:ext cx="8845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607CFF1-A91B-4AE8-B3C0-5B22E1143D34}"/>
              </a:ext>
            </a:extLst>
          </p:cNvPr>
          <p:cNvSpPr/>
          <p:nvPr/>
        </p:nvSpPr>
        <p:spPr>
          <a:xfrm>
            <a:off x="3155673" y="4872894"/>
            <a:ext cx="884583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FA8CFECE-39A8-4622-AA39-AB2713159188}"/>
              </a:ext>
            </a:extLst>
          </p:cNvPr>
          <p:cNvSpPr/>
          <p:nvPr/>
        </p:nvSpPr>
        <p:spPr>
          <a:xfrm>
            <a:off x="3155672" y="5133084"/>
            <a:ext cx="8845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3AFF8CD-CB22-42AA-A2F3-E5531CE4B489}"/>
              </a:ext>
            </a:extLst>
          </p:cNvPr>
          <p:cNvSpPr/>
          <p:nvPr/>
        </p:nvSpPr>
        <p:spPr>
          <a:xfrm>
            <a:off x="3155671" y="5413882"/>
            <a:ext cx="8845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3502693-4A2F-4E2E-A4AC-6625023B7679}"/>
              </a:ext>
            </a:extLst>
          </p:cNvPr>
          <p:cNvSpPr/>
          <p:nvPr/>
        </p:nvSpPr>
        <p:spPr>
          <a:xfrm>
            <a:off x="7314610" y="4463279"/>
            <a:ext cx="8845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25EC5BEB-9299-46F9-AD8A-5E8768F424AE}"/>
              </a:ext>
            </a:extLst>
          </p:cNvPr>
          <p:cNvSpPr/>
          <p:nvPr/>
        </p:nvSpPr>
        <p:spPr>
          <a:xfrm>
            <a:off x="7314610" y="4185724"/>
            <a:ext cx="8845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brir llave 39">
            <a:extLst>
              <a:ext uri="{FF2B5EF4-FFF2-40B4-BE49-F238E27FC236}">
                <a16:creationId xmlns:a16="http://schemas.microsoft.com/office/drawing/2014/main" id="{D22298D3-C3E6-4317-8199-53AFB964C349}"/>
              </a:ext>
            </a:extLst>
          </p:cNvPr>
          <p:cNvSpPr/>
          <p:nvPr/>
        </p:nvSpPr>
        <p:spPr>
          <a:xfrm>
            <a:off x="2462961" y="4606079"/>
            <a:ext cx="202604" cy="923330"/>
          </a:xfrm>
          <a:prstGeom prst="leftBrace">
            <a:avLst>
              <a:gd name="adj1" fmla="val 8333"/>
              <a:gd name="adj2" fmla="val 1447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brir llave 40">
            <a:extLst>
              <a:ext uri="{FF2B5EF4-FFF2-40B4-BE49-F238E27FC236}">
                <a16:creationId xmlns:a16="http://schemas.microsoft.com/office/drawing/2014/main" id="{D169760D-69B9-4CEA-B1F9-0E296065AFC3}"/>
              </a:ext>
            </a:extLst>
          </p:cNvPr>
          <p:cNvSpPr/>
          <p:nvPr/>
        </p:nvSpPr>
        <p:spPr>
          <a:xfrm>
            <a:off x="5794514" y="4122976"/>
            <a:ext cx="1198446" cy="422276"/>
          </a:xfrm>
          <a:prstGeom prst="leftBrace">
            <a:avLst>
              <a:gd name="adj1" fmla="val 0"/>
              <a:gd name="adj2" fmla="val 6873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506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00C96D-55E8-4E43-A259-80FB83C2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366" y="814847"/>
            <a:ext cx="4032762" cy="31188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E54EE7-99C7-4841-A511-FC74D2D5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RBE Dispersion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6A161FA-B399-49F9-BED8-563E57AA9CC2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:r>
                  <a:rPr lang="es-ES" sz="2400" dirty="0"/>
                  <a:t>In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ℜ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I need to find a way to show the four colors in the bottom center</a:t>
                </a:r>
              </a:p>
            </p:txBody>
          </p:sp>
        </mc:Choice>
        <mc:Fallback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A6A161FA-B399-49F9-BED8-563E57AA9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3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F074E5A2-DF3B-43A6-A01A-BEAD8D65858B}"/>
              </a:ext>
            </a:extLst>
          </p:cNvPr>
          <p:cNvSpPr/>
          <p:nvPr/>
        </p:nvSpPr>
        <p:spPr>
          <a:xfrm rot="5400000">
            <a:off x="9834550" y="2023286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A42AACF0-7C85-4838-BCC1-BF475C64A573}"/>
              </a:ext>
            </a:extLst>
          </p:cNvPr>
          <p:cNvSpPr/>
          <p:nvPr/>
        </p:nvSpPr>
        <p:spPr>
          <a:xfrm rot="16200000">
            <a:off x="9430039" y="2023286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ángulo isósceles 16">
            <a:extLst>
              <a:ext uri="{FF2B5EF4-FFF2-40B4-BE49-F238E27FC236}">
                <a16:creationId xmlns:a16="http://schemas.microsoft.com/office/drawing/2014/main" id="{D425703C-2399-4A13-931D-4FA248F72952}"/>
              </a:ext>
            </a:extLst>
          </p:cNvPr>
          <p:cNvSpPr/>
          <p:nvPr/>
        </p:nvSpPr>
        <p:spPr>
          <a:xfrm>
            <a:off x="9643334" y="2281077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ángulo isósceles 17">
            <a:extLst>
              <a:ext uri="{FF2B5EF4-FFF2-40B4-BE49-F238E27FC236}">
                <a16:creationId xmlns:a16="http://schemas.microsoft.com/office/drawing/2014/main" id="{150D2CC1-C7F2-43ED-8BB4-ACC03AEA3938}"/>
              </a:ext>
            </a:extLst>
          </p:cNvPr>
          <p:cNvSpPr/>
          <p:nvPr/>
        </p:nvSpPr>
        <p:spPr>
          <a:xfrm rot="10800000">
            <a:off x="9643334" y="1734248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196381D-32C5-4570-A3AE-CE70CC0B2A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212"/>
          <a:stretch/>
        </p:blipFill>
        <p:spPr>
          <a:xfrm>
            <a:off x="269240" y="783203"/>
            <a:ext cx="3280694" cy="3124964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D468730B-9576-45B8-BB10-FA642291E91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62"/>
          <a:stretch/>
        </p:blipFill>
        <p:spPr>
          <a:xfrm>
            <a:off x="3729504" y="796898"/>
            <a:ext cx="3376193" cy="30932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39C7D5-AD9D-4928-A6C9-0903D3C28754}"/>
                  </a:ext>
                </a:extLst>
              </p:cNvPr>
              <p:cNvSpPr txBox="1"/>
              <p:nvPr/>
            </p:nvSpPr>
            <p:spPr>
              <a:xfrm>
                <a:off x="269240" y="4020248"/>
                <a:ext cx="27005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±0.19+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±0.77+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0.47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8739C7D5-AD9D-4928-A6C9-0903D3C28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40" y="4020248"/>
                <a:ext cx="2700572" cy="1200329"/>
              </a:xfrm>
              <a:prstGeom prst="rect">
                <a:avLst/>
              </a:prstGeom>
              <a:blipFill>
                <a:blip r:embed="rId6"/>
                <a:stretch>
                  <a:fillRect l="-1806" t="-2538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9C8F1D1-8B03-4695-AFB9-3BE05F4E0D5B}"/>
                  </a:ext>
                </a:extLst>
              </p:cNvPr>
              <p:cNvSpPr txBox="1"/>
              <p:nvPr/>
            </p:nvSpPr>
            <p:spPr>
              <a:xfrm>
                <a:off x="4097528" y="3996996"/>
                <a:ext cx="214685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±0.85+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0±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0.44</m:t>
                    </m:r>
                  </m:oMath>
                </a14:m>
                <a:endParaRPr lang="es-ES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0±0.18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C9C8F1D1-8B03-4695-AFB9-3BE05F4E0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7528" y="3996996"/>
                <a:ext cx="2146852" cy="1200329"/>
              </a:xfrm>
              <a:prstGeom prst="rect">
                <a:avLst/>
              </a:prstGeom>
              <a:blipFill>
                <a:blip r:embed="rId7"/>
                <a:stretch>
                  <a:fillRect l="-2273" t="-3046" b="-5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ángulo 41">
            <a:extLst>
              <a:ext uri="{FF2B5EF4-FFF2-40B4-BE49-F238E27FC236}">
                <a16:creationId xmlns:a16="http://schemas.microsoft.com/office/drawing/2014/main" id="{992D385E-0A26-4702-B87E-FDD2D3F76078}"/>
              </a:ext>
            </a:extLst>
          </p:cNvPr>
          <p:cNvSpPr/>
          <p:nvPr/>
        </p:nvSpPr>
        <p:spPr>
          <a:xfrm>
            <a:off x="1985348" y="4431672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5AD1E076-AE2E-4BED-9099-B103657A34B7}"/>
              </a:ext>
            </a:extLst>
          </p:cNvPr>
          <p:cNvSpPr/>
          <p:nvPr/>
        </p:nvSpPr>
        <p:spPr>
          <a:xfrm>
            <a:off x="1985348" y="4353608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7A51A7E-23C3-4ACE-861C-889CD6C69336}"/>
              </a:ext>
            </a:extLst>
          </p:cNvPr>
          <p:cNvSpPr/>
          <p:nvPr/>
        </p:nvSpPr>
        <p:spPr>
          <a:xfrm>
            <a:off x="6022418" y="4954185"/>
            <a:ext cx="8845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473DA307-71BC-4D21-A5C6-C597C63556EB}"/>
              </a:ext>
            </a:extLst>
          </p:cNvPr>
          <p:cNvSpPr/>
          <p:nvPr/>
        </p:nvSpPr>
        <p:spPr>
          <a:xfrm>
            <a:off x="2527520" y="4937769"/>
            <a:ext cx="884583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80420F90-7510-470C-A154-9E7E77B75DB5}"/>
              </a:ext>
            </a:extLst>
          </p:cNvPr>
          <p:cNvSpPr/>
          <p:nvPr/>
        </p:nvSpPr>
        <p:spPr>
          <a:xfrm>
            <a:off x="5977020" y="5190708"/>
            <a:ext cx="884583" cy="4571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157757FF-AB8E-4A74-A6E1-80FB4F0868BF}"/>
              </a:ext>
            </a:extLst>
          </p:cNvPr>
          <p:cNvSpPr/>
          <p:nvPr/>
        </p:nvSpPr>
        <p:spPr>
          <a:xfrm>
            <a:off x="2527519" y="5228778"/>
            <a:ext cx="8845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8495010D-CDEF-41D3-A65D-D2B923DEB3BE}"/>
                  </a:ext>
                </a:extLst>
              </p:cNvPr>
              <p:cNvSpPr txBox="1"/>
              <p:nvPr/>
            </p:nvSpPr>
            <p:spPr>
              <a:xfrm>
                <a:off x="2087216" y="4817802"/>
                <a:ext cx="226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CuadroTexto 47">
                <a:extLst>
                  <a:ext uri="{FF2B5EF4-FFF2-40B4-BE49-F238E27FC236}">
                    <a16:creationId xmlns:a16="http://schemas.microsoft.com/office/drawing/2014/main" id="{8495010D-CDEF-41D3-A65D-D2B923DEB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7216" y="4817802"/>
                <a:ext cx="226023" cy="553998"/>
              </a:xfrm>
              <a:prstGeom prst="rect">
                <a:avLst/>
              </a:prstGeom>
              <a:blipFill>
                <a:blip r:embed="rId8"/>
                <a:stretch>
                  <a:fillRect l="-21622" r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ángulo 48">
            <a:extLst>
              <a:ext uri="{FF2B5EF4-FFF2-40B4-BE49-F238E27FC236}">
                <a16:creationId xmlns:a16="http://schemas.microsoft.com/office/drawing/2014/main" id="{B5B65510-626D-4F8C-B83C-CC22761448BD}"/>
              </a:ext>
            </a:extLst>
          </p:cNvPr>
          <p:cNvSpPr/>
          <p:nvPr/>
        </p:nvSpPr>
        <p:spPr>
          <a:xfrm>
            <a:off x="1985348" y="4787020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3C8C6AC-82D8-41AE-9EE0-26C68F6277D0}"/>
              </a:ext>
            </a:extLst>
          </p:cNvPr>
          <p:cNvSpPr/>
          <p:nvPr/>
        </p:nvSpPr>
        <p:spPr>
          <a:xfrm>
            <a:off x="1985348" y="4708956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4837316-5B11-48C6-8E06-A9569CB472F8}"/>
                  </a:ext>
                </a:extLst>
              </p:cNvPr>
              <p:cNvSpPr txBox="1"/>
              <p:nvPr/>
            </p:nvSpPr>
            <p:spPr>
              <a:xfrm>
                <a:off x="6069541" y="4414280"/>
                <a:ext cx="226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44837316-5B11-48C6-8E06-A9569CB47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541" y="4414280"/>
                <a:ext cx="226023" cy="553998"/>
              </a:xfrm>
              <a:prstGeom prst="rect">
                <a:avLst/>
              </a:prstGeom>
              <a:blipFill>
                <a:blip r:embed="rId9"/>
                <a:stretch>
                  <a:fillRect l="-24324"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67E46F8-CF4B-45C4-8D67-383C81D15539}"/>
                  </a:ext>
                </a:extLst>
              </p:cNvPr>
              <p:cNvSpPr txBox="1"/>
              <p:nvPr/>
            </p:nvSpPr>
            <p:spPr>
              <a:xfrm>
                <a:off x="5668495" y="4807361"/>
                <a:ext cx="22602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467E46F8-CF4B-45C4-8D67-383C81D15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495" y="4807361"/>
                <a:ext cx="226023" cy="553998"/>
              </a:xfrm>
              <a:prstGeom prst="rect">
                <a:avLst/>
              </a:prstGeom>
              <a:blipFill>
                <a:blip r:embed="rId10"/>
                <a:stretch>
                  <a:fillRect l="-24324" r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ángulo 52">
            <a:extLst>
              <a:ext uri="{FF2B5EF4-FFF2-40B4-BE49-F238E27FC236}">
                <a16:creationId xmlns:a16="http://schemas.microsoft.com/office/drawing/2014/main" id="{112FD09B-1EB6-4989-BF10-7747E00AF564}"/>
              </a:ext>
            </a:extLst>
          </p:cNvPr>
          <p:cNvSpPr/>
          <p:nvPr/>
        </p:nvSpPr>
        <p:spPr>
          <a:xfrm>
            <a:off x="5802088" y="4405513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7F4DDCF-F436-4B09-8955-ED0CD20BD4D7}"/>
              </a:ext>
            </a:extLst>
          </p:cNvPr>
          <p:cNvSpPr/>
          <p:nvPr/>
        </p:nvSpPr>
        <p:spPr>
          <a:xfrm>
            <a:off x="5802088" y="4327449"/>
            <a:ext cx="884583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722DEBDA-15DE-4391-A4BA-CAA586238DC0}"/>
              </a:ext>
            </a:extLst>
          </p:cNvPr>
          <p:cNvSpPr/>
          <p:nvPr/>
        </p:nvSpPr>
        <p:spPr>
          <a:xfrm>
            <a:off x="6470588" y="4495981"/>
            <a:ext cx="884583" cy="457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4FEF5102-20AF-4CF4-A0B9-DF25961BED30}"/>
              </a:ext>
            </a:extLst>
          </p:cNvPr>
          <p:cNvSpPr/>
          <p:nvPr/>
        </p:nvSpPr>
        <p:spPr>
          <a:xfrm>
            <a:off x="6470587" y="4786990"/>
            <a:ext cx="8845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brir llave 56">
            <a:extLst>
              <a:ext uri="{FF2B5EF4-FFF2-40B4-BE49-F238E27FC236}">
                <a16:creationId xmlns:a16="http://schemas.microsoft.com/office/drawing/2014/main" id="{1774C651-3064-4175-9CA4-61327403E725}"/>
              </a:ext>
            </a:extLst>
          </p:cNvPr>
          <p:cNvSpPr/>
          <p:nvPr/>
        </p:nvSpPr>
        <p:spPr>
          <a:xfrm>
            <a:off x="5569138" y="4483577"/>
            <a:ext cx="597592" cy="422276"/>
          </a:xfrm>
          <a:prstGeom prst="leftBrace">
            <a:avLst>
              <a:gd name="adj1" fmla="val 0"/>
              <a:gd name="adj2" fmla="val 451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brir llave 57">
            <a:extLst>
              <a:ext uri="{FF2B5EF4-FFF2-40B4-BE49-F238E27FC236}">
                <a16:creationId xmlns:a16="http://schemas.microsoft.com/office/drawing/2014/main" id="{8DFBB6D7-D101-48A5-8124-451D2D5E576D}"/>
              </a:ext>
            </a:extLst>
          </p:cNvPr>
          <p:cNvSpPr/>
          <p:nvPr/>
        </p:nvSpPr>
        <p:spPr>
          <a:xfrm>
            <a:off x="5452318" y="4856180"/>
            <a:ext cx="329188" cy="468333"/>
          </a:xfrm>
          <a:prstGeom prst="leftBrace">
            <a:avLst>
              <a:gd name="adj1" fmla="val 0"/>
              <a:gd name="adj2" fmla="val 2609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brir llave 58">
            <a:extLst>
              <a:ext uri="{FF2B5EF4-FFF2-40B4-BE49-F238E27FC236}">
                <a16:creationId xmlns:a16="http://schemas.microsoft.com/office/drawing/2014/main" id="{D92B15F2-845A-42B9-9BD8-4884EC6BD986}"/>
              </a:ext>
            </a:extLst>
          </p:cNvPr>
          <p:cNvSpPr/>
          <p:nvPr/>
        </p:nvSpPr>
        <p:spPr>
          <a:xfrm>
            <a:off x="1644925" y="4857548"/>
            <a:ext cx="478985" cy="468333"/>
          </a:xfrm>
          <a:prstGeom prst="leftBrace">
            <a:avLst>
              <a:gd name="adj1" fmla="val 0"/>
              <a:gd name="adj2" fmla="val 3034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63155573-AA22-4F92-943D-C9AE0F178FCF}"/>
              </a:ext>
            </a:extLst>
          </p:cNvPr>
          <p:cNvSpPr/>
          <p:nvPr/>
        </p:nvSpPr>
        <p:spPr>
          <a:xfrm rot="5400000">
            <a:off x="1490155" y="2757210"/>
            <a:ext cx="8845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429A432B-E1F7-4AD0-9A91-3194C0E6528A}"/>
              </a:ext>
            </a:extLst>
          </p:cNvPr>
          <p:cNvSpPr/>
          <p:nvPr/>
        </p:nvSpPr>
        <p:spPr>
          <a:xfrm rot="16200000">
            <a:off x="1225493" y="2725089"/>
            <a:ext cx="884583" cy="4571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ángulo isósceles 61">
            <a:extLst>
              <a:ext uri="{FF2B5EF4-FFF2-40B4-BE49-F238E27FC236}">
                <a16:creationId xmlns:a16="http://schemas.microsoft.com/office/drawing/2014/main" id="{E1233ED7-9EFF-4353-9E0B-543FC2685370}"/>
              </a:ext>
            </a:extLst>
          </p:cNvPr>
          <p:cNvSpPr/>
          <p:nvPr/>
        </p:nvSpPr>
        <p:spPr>
          <a:xfrm rot="5400000">
            <a:off x="10991387" y="2022965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ángulo isósceles 62">
            <a:extLst>
              <a:ext uri="{FF2B5EF4-FFF2-40B4-BE49-F238E27FC236}">
                <a16:creationId xmlns:a16="http://schemas.microsoft.com/office/drawing/2014/main" id="{33B9465F-9467-4ACA-927D-B3A4EF28A329}"/>
              </a:ext>
            </a:extLst>
          </p:cNvPr>
          <p:cNvSpPr/>
          <p:nvPr/>
        </p:nvSpPr>
        <p:spPr>
          <a:xfrm rot="16200000">
            <a:off x="8308123" y="2022965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riángulo isósceles 63">
            <a:extLst>
              <a:ext uri="{FF2B5EF4-FFF2-40B4-BE49-F238E27FC236}">
                <a16:creationId xmlns:a16="http://schemas.microsoft.com/office/drawing/2014/main" id="{E0F9F2F5-626E-4902-96E3-3C55EF39A9F9}"/>
              </a:ext>
            </a:extLst>
          </p:cNvPr>
          <p:cNvSpPr/>
          <p:nvPr/>
        </p:nvSpPr>
        <p:spPr>
          <a:xfrm>
            <a:off x="9643334" y="811380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riángulo isósceles 64">
            <a:extLst>
              <a:ext uri="{FF2B5EF4-FFF2-40B4-BE49-F238E27FC236}">
                <a16:creationId xmlns:a16="http://schemas.microsoft.com/office/drawing/2014/main" id="{C2E1D930-C003-4A10-9EC0-2CD884C4DFB1}"/>
              </a:ext>
            </a:extLst>
          </p:cNvPr>
          <p:cNvSpPr/>
          <p:nvPr/>
        </p:nvSpPr>
        <p:spPr>
          <a:xfrm rot="10800000">
            <a:off x="9643334" y="3234488"/>
            <a:ext cx="91440" cy="18288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0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2FD5DD-48F9-403F-8EAD-6AE3C148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132045"/>
            <a:ext cx="7208520" cy="478116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Previous week:</a:t>
                </a:r>
              </a:p>
              <a:p>
                <a:r>
                  <a:rPr lang="en-US" sz="1800" dirty="0"/>
                  <a:t>Plot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for an SIP, RBE, DBE and 6DBE</a:t>
                </a:r>
              </a:p>
              <a:p>
                <a:r>
                  <a:rPr lang="en-US" sz="1800" dirty="0"/>
                  <a:t>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s-ES" sz="1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≅</m:t>
                    </m:r>
                    <m:d>
                      <m:dPr>
                        <m:begChr m:val="|"/>
                        <m:endChr m:val="|"/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d>
                          <m:d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𝑒𝑓𝑓</m:t>
                        </m:r>
                      </m:sub>
                    </m:sSub>
                    <m:d>
                      <m:d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US" sz="1800" dirty="0"/>
                  <a:t> the single-pass power gain is a good approximation for small gain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Objective for this week:</a:t>
                </a:r>
              </a:p>
              <a:p>
                <a:r>
                  <a:rPr lang="es-ES" sz="1800" dirty="0" err="1"/>
                  <a:t>Work</a:t>
                </a:r>
                <a:r>
                  <a:rPr lang="es-ES" sz="1800" dirty="0"/>
                  <a:t> </a:t>
                </a:r>
                <a:r>
                  <a:rPr lang="es-ES" sz="1800" dirty="0" err="1"/>
                  <a:t>on</a:t>
                </a:r>
                <a:r>
                  <a:rPr lang="es-ES" sz="1800" dirty="0"/>
                  <a:t> SIP-ASOW, </a:t>
                </a:r>
                <a:r>
                  <a:rPr lang="en-US" sz="1800" dirty="0"/>
                  <a:t>SIP laser in ASOW papers</a:t>
                </a:r>
              </a:p>
              <a:p>
                <a:r>
                  <a:rPr lang="en-US" sz="1800" dirty="0"/>
                  <a:t>Work on 6DBE-ASOW letter</a:t>
                </a:r>
              </a:p>
              <a:p>
                <a:r>
                  <a:rPr lang="en-US" sz="1800" dirty="0"/>
                  <a:t>Work on fittings and figures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Finished so far:</a:t>
                </a:r>
              </a:p>
              <a:p>
                <a:r>
                  <a:rPr lang="es-ES" sz="1800" dirty="0" err="1"/>
                  <a:t>Found</a:t>
                </a:r>
                <a:r>
                  <a:rPr lang="es-ES" sz="1800" dirty="0"/>
                  <a:t> </a:t>
                </a:r>
                <a:r>
                  <a:rPr lang="es-ES" sz="1800" dirty="0" err="1"/>
                  <a:t>mistake</a:t>
                </a:r>
                <a:r>
                  <a:rPr lang="es-ES" sz="1800" dirty="0"/>
                  <a:t>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8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sz="1800" dirty="0"/>
                  <a:t> vs </a:t>
                </a:r>
                <a14:m>
                  <m:oMath xmlns:m="http://schemas.openxmlformats.org/officeDocument/2006/math">
                    <m:r>
                      <a:rPr lang="es-ES" sz="1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800" dirty="0"/>
                  <a:t> plots. Corrected</a:t>
                </a:r>
              </a:p>
              <a:p>
                <a:r>
                  <a:rPr lang="en-US" sz="1800" dirty="0"/>
                  <a:t>Worked on SIP-ASOW, SIP-laser-ASOW papers</a:t>
                </a:r>
              </a:p>
              <a:p>
                <a:r>
                  <a:rPr lang="en-US" sz="1800" dirty="0"/>
                  <a:t>Worked on fittings and figures</a:t>
                </a:r>
              </a:p>
              <a:p>
                <a:r>
                  <a:rPr lang="en-US" sz="1800" dirty="0"/>
                  <a:t>Worked on the 6DBE-ASOW letter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Not done yet: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96727D1-A7B1-4793-9C6E-B64CF423E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69240" y="446743"/>
                <a:ext cx="11587163" cy="5172297"/>
              </a:xfrm>
              <a:blipFill>
                <a:blip r:embed="rId2"/>
                <a:stretch>
                  <a:fillRect l="-421" t="-1060" b="-1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6EABCD1-D7D8-4A3D-9A69-411FEA2A72F3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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994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5E51AB-CC04-49B4-92A5-70C4D1B51A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b="1" dirty="0" err="1"/>
                  <a:t>Update</a:t>
                </a:r>
                <a:r>
                  <a:rPr lang="es-ES" b="1" dirty="0"/>
                  <a:t>: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s-ES" b="1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for SIP, RBE, DBE, 6DBE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F5E51AB-CC04-49B4-92A5-70C4D1B51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645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E67F47C-4941-4DD9-902D-C5DC2226EC06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becomes smaller faster for higher-order EPDs</a:t>
                </a: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E67F47C-4941-4DD9-902D-C5DC2226EC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5"/>
                <a:stretch>
                  <a:fillRect t="-202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10B3571-461A-4B2B-86C6-B8217C8C90BB}"/>
                  </a:ext>
                </a:extLst>
              </p:cNvPr>
              <p:cNvSpPr txBox="1"/>
              <p:nvPr/>
            </p:nvSpPr>
            <p:spPr>
              <a:xfrm>
                <a:off x="149086" y="3997615"/>
                <a:ext cx="12042913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For large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, we have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algn="ctr"/>
                <a:br>
                  <a:rPr lang="es-ES" sz="2000" b="0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d>
                      <m:dPr>
                        <m:begChr m:val="|"/>
                        <m:endChr m:val="|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0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s-E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𝑡h</m:t>
                            </m:r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  <m:sup>
                            <m:r>
                              <a:rPr lang="es-ES" sz="20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bSup>
                      </m:e>
                    </m: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s-ES" sz="20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𝑡h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&lt;|</m:t>
                    </m:r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𝑡h𝑠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710B3571-461A-4B2B-86C6-B8217C8C9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6" y="3997615"/>
                <a:ext cx="12042913" cy="1323439"/>
              </a:xfrm>
              <a:prstGeom prst="rect">
                <a:avLst/>
              </a:prstGeom>
              <a:blipFill>
                <a:blip r:embed="rId6"/>
                <a:stretch>
                  <a:fillRect l="-455" t="-2765" b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F45800B5-1E22-41D3-92DD-EE19084DE4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7601" y="1664000"/>
            <a:ext cx="2950950" cy="232723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E5095E1-955C-4560-8026-830DD6D44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71476" y="1714934"/>
            <a:ext cx="2950950" cy="22253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3436717-9BD1-47F6-B198-133BC9C99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13" y="1668849"/>
            <a:ext cx="2917101" cy="231753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BA42ED8-0213-4362-A213-7E80DA6424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29538" y="1689720"/>
            <a:ext cx="2950950" cy="227579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05A9DD9-AB02-4DB2-BADB-D81D8FB3999F}"/>
              </a:ext>
            </a:extLst>
          </p:cNvPr>
          <p:cNvSpPr txBox="1"/>
          <p:nvPr/>
        </p:nvSpPr>
        <p:spPr>
          <a:xfrm>
            <a:off x="1257267" y="1059427"/>
            <a:ext cx="57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7676C5-92F7-4697-81D9-388311CB2E80}"/>
              </a:ext>
            </a:extLst>
          </p:cNvPr>
          <p:cNvSpPr txBox="1"/>
          <p:nvPr/>
        </p:nvSpPr>
        <p:spPr>
          <a:xfrm>
            <a:off x="7319246" y="1059427"/>
            <a:ext cx="57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Old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0E55A1-2EB2-46FE-85F4-9D16C71213CA}"/>
              </a:ext>
            </a:extLst>
          </p:cNvPr>
          <p:cNvSpPr txBox="1"/>
          <p:nvPr/>
        </p:nvSpPr>
        <p:spPr>
          <a:xfrm>
            <a:off x="4060947" y="1047012"/>
            <a:ext cx="102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Updated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5DC94EB-8DF9-4416-A03E-6FCCF65F904D}"/>
              </a:ext>
            </a:extLst>
          </p:cNvPr>
          <p:cNvSpPr txBox="1"/>
          <p:nvPr/>
        </p:nvSpPr>
        <p:spPr>
          <a:xfrm>
            <a:off x="10122926" y="1035930"/>
            <a:ext cx="102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Updated</a:t>
            </a:r>
          </a:p>
        </p:txBody>
      </p:sp>
    </p:spTree>
    <p:extLst>
      <p:ext uri="{BB962C8B-B14F-4D97-AF65-F5344CB8AC3E}">
        <p14:creationId xmlns:p14="http://schemas.microsoft.com/office/powerpoint/2010/main" val="1474504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2FEAB99-CB03-401A-992F-DA9BE2BD18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s-ES" b="1" dirty="0" err="1"/>
                  <a:t>Updated</a:t>
                </a:r>
                <a:r>
                  <a:rPr lang="es-ES" b="1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𝒕𝒉</m:t>
                        </m:r>
                      </m:sub>
                      <m:sup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US" dirty="0"/>
                  <a:t> vs </a:t>
                </a:r>
                <a14:m>
                  <m:oMath xmlns:m="http://schemas.openxmlformats.org/officeDocument/2006/math">
                    <m:r>
                      <a:rPr lang="es-ES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en-US" dirty="0"/>
                  <a:t> for SIP, RBE, DBE, 6DBE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2FEAB99-CB03-401A-992F-DA9BE2BD1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099" t="-1645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6DDCB8-F947-46CD-A59A-D98FBA5585D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The RBE performs better than the DBE!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2F1370-0DF0-49C2-B194-8507256939AF}"/>
              </a:ext>
            </a:extLst>
          </p:cNvPr>
          <p:cNvSpPr txBox="1"/>
          <p:nvPr/>
        </p:nvSpPr>
        <p:spPr>
          <a:xfrm>
            <a:off x="3601719" y="6280983"/>
            <a:ext cx="85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in direct opposition to what </a:t>
            </a:r>
            <a:r>
              <a:rPr lang="en-US" dirty="0" err="1"/>
              <a:t>Veysi</a:t>
            </a:r>
            <a:r>
              <a:rPr lang="en-US" dirty="0"/>
              <a:t> found!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1C00976-32AA-41C1-ACDD-7F0DB618F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24" y="1082636"/>
            <a:ext cx="4864350" cy="3835597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EDDFEDD9-8188-4857-B6E0-AE7537912449}"/>
              </a:ext>
            </a:extLst>
          </p:cNvPr>
          <p:cNvSpPr/>
          <p:nvPr/>
        </p:nvSpPr>
        <p:spPr>
          <a:xfrm>
            <a:off x="4842802" y="4743794"/>
            <a:ext cx="564072" cy="341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ED58BBC-FECD-4A7F-9802-1C661AD02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448" y="1116947"/>
            <a:ext cx="4807197" cy="3797495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06D2ED3B-B27A-4ABC-B529-13AC68C3F424}"/>
              </a:ext>
            </a:extLst>
          </p:cNvPr>
          <p:cNvSpPr/>
          <p:nvPr/>
        </p:nvSpPr>
        <p:spPr>
          <a:xfrm>
            <a:off x="10839573" y="4679666"/>
            <a:ext cx="564072" cy="3412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2259CF-852F-462D-8F7A-82D9A719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think the results are correct now?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70BA54AC-04AC-4D41-86A2-C0F98AA8E13B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473106118"/>
                  </p:ext>
                </p:extLst>
              </p:nvPr>
            </p:nvGraphicFramePr>
            <p:xfrm>
              <a:off x="6549444" y="3563000"/>
              <a:ext cx="182198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918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339065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0.9789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a 8">
                <a:extLst>
                  <a:ext uri="{FF2B5EF4-FFF2-40B4-BE49-F238E27FC236}">
                    <a16:creationId xmlns:a16="http://schemas.microsoft.com/office/drawing/2014/main" id="{70BA54AC-04AC-4D41-86A2-C0F98AA8E13B}"/>
                  </a:ext>
                </a:extLst>
              </p:cNvPr>
              <p:cNvGraphicFramePr>
                <a:graphicFrameLocks noGrp="1"/>
              </p:cNvGraphicFramePr>
              <p:nvPr>
                <p:ph sz="quarter" idx="14"/>
                <p:extLst>
                  <p:ext uri="{D42A27DB-BD31-4B8C-83A1-F6EECF244321}">
                    <p14:modId xmlns:p14="http://schemas.microsoft.com/office/powerpoint/2010/main" val="473106118"/>
                  </p:ext>
                </p:extLst>
              </p:nvPr>
            </p:nvGraphicFramePr>
            <p:xfrm>
              <a:off x="6549444" y="3563000"/>
              <a:ext cx="182198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2918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339065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7813" r="-277500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107813" r="-2775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0.9789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50" t="-207813" r="-2775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0.809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a 8">
                <a:extLst>
                  <a:ext uri="{FF2B5EF4-FFF2-40B4-BE49-F238E27FC236}">
                    <a16:creationId xmlns:a16="http://schemas.microsoft.com/office/drawing/2014/main" id="{CF7D20AF-BCDA-495A-BD83-F7B193DD0E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6185405"/>
                  </p:ext>
                </p:extLst>
              </p:nvPr>
            </p:nvGraphicFramePr>
            <p:xfrm>
              <a:off x="9550758" y="3563000"/>
              <a:ext cx="1787704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4688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453016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0.40441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1.08084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1.08563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a 8">
                <a:extLst>
                  <a:ext uri="{FF2B5EF4-FFF2-40B4-BE49-F238E27FC236}">
                    <a16:creationId xmlns:a16="http://schemas.microsoft.com/office/drawing/2014/main" id="{CF7D20AF-BCDA-495A-BD83-F7B193DD0EA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6185405"/>
                  </p:ext>
                </p:extLst>
              </p:nvPr>
            </p:nvGraphicFramePr>
            <p:xfrm>
              <a:off x="9550758" y="3563000"/>
              <a:ext cx="1787704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4688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453016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8" t="-7813" r="-440000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0.40441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8" t="-107813" r="-44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1.08084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18" t="-207813" r="-44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1.08563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a 8">
                <a:extLst>
                  <a:ext uri="{FF2B5EF4-FFF2-40B4-BE49-F238E27FC236}">
                    <a16:creationId xmlns:a16="http://schemas.microsoft.com/office/drawing/2014/main" id="{826CD86E-9E26-43AA-840A-519160BA3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683541"/>
                  </p:ext>
                </p:extLst>
              </p:nvPr>
            </p:nvGraphicFramePr>
            <p:xfrm>
              <a:off x="562461" y="3563000"/>
              <a:ext cx="195403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884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17149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0.52332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1.0166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1.014939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a 8">
                <a:extLst>
                  <a:ext uri="{FF2B5EF4-FFF2-40B4-BE49-F238E27FC236}">
                    <a16:creationId xmlns:a16="http://schemas.microsoft.com/office/drawing/2014/main" id="{826CD86E-9E26-43AA-840A-519160BA367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66683541"/>
                  </p:ext>
                </p:extLst>
              </p:nvPr>
            </p:nvGraphicFramePr>
            <p:xfrm>
              <a:off x="562461" y="3563000"/>
              <a:ext cx="195403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6884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617149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18" t="-7813" r="-487273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0.52332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18" t="-107813" r="-487273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1.0166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18" t="-207813" r="-487273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1.014939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4" name="Imagen 13">
            <a:extLst>
              <a:ext uri="{FF2B5EF4-FFF2-40B4-BE49-F238E27FC236}">
                <a16:creationId xmlns:a16="http://schemas.microsoft.com/office/drawing/2014/main" id="{C9E7B66A-E777-4FA4-A3B5-1672AD1561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695" y="1214694"/>
            <a:ext cx="2667565" cy="20220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BD32836-9209-413E-A3E1-FA5C814B29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5806" y="1214167"/>
            <a:ext cx="2757608" cy="20952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642F3A-34D2-4B6D-B31C-B8358E3785AD}"/>
                  </a:ext>
                </a:extLst>
              </p:cNvPr>
              <p:cNvSpPr txBox="1"/>
              <p:nvPr/>
            </p:nvSpPr>
            <p:spPr>
              <a:xfrm>
                <a:off x="0" y="5690480"/>
                <a:ext cx="121919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All at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=1550 </m:t>
                    </m:r>
                  </m:oMath>
                </a14:m>
                <a:r>
                  <a:rPr lang="en-US" sz="2400" dirty="0"/>
                  <a:t>nm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5B642F3A-34D2-4B6D-B31C-B8358E378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90480"/>
                <a:ext cx="12191996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B78CF09A-566D-4854-816F-A1318991E767}"/>
              </a:ext>
            </a:extLst>
          </p:cNvPr>
          <p:cNvSpPr txBox="1"/>
          <p:nvPr/>
        </p:nvSpPr>
        <p:spPr>
          <a:xfrm>
            <a:off x="1257715" y="686719"/>
            <a:ext cx="56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RBE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1015DC-98B0-427E-BD29-AD1B69A75258}"/>
              </a:ext>
            </a:extLst>
          </p:cNvPr>
          <p:cNvSpPr txBox="1"/>
          <p:nvPr/>
        </p:nvSpPr>
        <p:spPr>
          <a:xfrm>
            <a:off x="7129941" y="705855"/>
            <a:ext cx="6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D351191-9A49-4037-9C44-998438638FAC}"/>
              </a:ext>
            </a:extLst>
          </p:cNvPr>
          <p:cNvSpPr txBox="1"/>
          <p:nvPr/>
        </p:nvSpPr>
        <p:spPr>
          <a:xfrm>
            <a:off x="10008025" y="720945"/>
            <a:ext cx="87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6DBE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4FCC5F-0399-4703-96C3-A0C37EE1D0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2190" y="1220659"/>
            <a:ext cx="2752878" cy="20655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" name="Tabla 8">
                <a:extLst>
                  <a:ext uri="{FF2B5EF4-FFF2-40B4-BE49-F238E27FC236}">
                    <a16:creationId xmlns:a16="http://schemas.microsoft.com/office/drawing/2014/main" id="{3B1EAC83-98D2-472C-9AF3-CBAF3173D5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3302712"/>
                  </p:ext>
                </p:extLst>
              </p:nvPr>
            </p:nvGraphicFramePr>
            <p:xfrm>
              <a:off x="3630711" y="3563000"/>
              <a:ext cx="169583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7172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318661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𝜅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</a:t>
                          </a:r>
                          <a:r>
                            <a:rPr lang="en-US" dirty="0"/>
                            <a:t>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0.9806</a:t>
                          </a:r>
                          <a:r>
                            <a:rPr lang="en-US" dirty="0"/>
                            <a:t>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" name="Tabla 8">
                <a:extLst>
                  <a:ext uri="{FF2B5EF4-FFF2-40B4-BE49-F238E27FC236}">
                    <a16:creationId xmlns:a16="http://schemas.microsoft.com/office/drawing/2014/main" id="{3B1EAC83-98D2-472C-9AF3-CBAF3173D59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3302712"/>
                  </p:ext>
                </p:extLst>
              </p:nvPr>
            </p:nvGraphicFramePr>
            <p:xfrm>
              <a:off x="3630711" y="3563000"/>
              <a:ext cx="1695833" cy="1163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77172">
                      <a:extLst>
                        <a:ext uri="{9D8B030D-6E8A-4147-A177-3AD203B41FA5}">
                          <a16:colId xmlns:a16="http://schemas.microsoft.com/office/drawing/2014/main" val="2922670270"/>
                        </a:ext>
                      </a:extLst>
                    </a:gridCol>
                    <a:gridCol w="1318661">
                      <a:extLst>
                        <a:ext uri="{9D8B030D-6E8A-4147-A177-3AD203B41FA5}">
                          <a16:colId xmlns:a16="http://schemas.microsoft.com/office/drawing/2014/main" val="1101450182"/>
                        </a:ext>
                      </a:extLst>
                    </a:gridCol>
                  </a:tblGrid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13" t="-7813" r="-353226" b="-2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0.498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1959216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13" t="-107813" r="-35322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</a:t>
                          </a:r>
                          <a:r>
                            <a:rPr lang="en-US" dirty="0"/>
                            <a:t>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546799"/>
                      </a:ext>
                    </a:extLst>
                  </a:tr>
                  <a:tr h="3878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1613" t="-207813" r="-35322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0.9806</a:t>
                          </a:r>
                          <a:r>
                            <a:rPr lang="en-US" dirty="0"/>
                            <a:t> rad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95869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Imagen 4">
            <a:extLst>
              <a:ext uri="{FF2B5EF4-FFF2-40B4-BE49-F238E27FC236}">
                <a16:creationId xmlns:a16="http://schemas.microsoft.com/office/drawing/2014/main" id="{00653F45-5193-4FFE-A82F-68044DE99EC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3998" y="1235817"/>
            <a:ext cx="2752878" cy="2095206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7FF452BB-23DB-4EF0-AACB-7246BADBE574}"/>
              </a:ext>
            </a:extLst>
          </p:cNvPr>
          <p:cNvSpPr txBox="1"/>
          <p:nvPr/>
        </p:nvSpPr>
        <p:spPr>
          <a:xfrm>
            <a:off x="4148133" y="708525"/>
            <a:ext cx="660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SIP</a:t>
            </a:r>
          </a:p>
        </p:txBody>
      </p:sp>
    </p:spTree>
    <p:extLst>
      <p:ext uri="{BB962C8B-B14F-4D97-AF65-F5344CB8AC3E}">
        <p14:creationId xmlns:p14="http://schemas.microsoft.com/office/powerpoint/2010/main" val="94323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F50FF-4B23-4006-896E-CA1A65BC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I think the results are correct now?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9489A5-F82C-4814-9F8D-46D3FBFB46F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Because before the RBE, DBE results did not have the characteristic fitting we expect. They do now, they are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=2345×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+1.295×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 for the RBE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=132.4×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+6.591×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sz="2000" dirty="0"/>
                  <a:t>  for the SIP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=225.2×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−1.711×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2000" dirty="0"/>
                  <a:t>  for the DBE</a:t>
                </a:r>
              </a:p>
              <a:p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=0.2404×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+50.1 </m:t>
                    </m:r>
                  </m:oMath>
                </a14:m>
                <a:r>
                  <a:rPr lang="en-US" sz="2000" dirty="0"/>
                  <a:t>             for the 6DBE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=−0.00625×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−2.319×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for the RBE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=−0.027×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−2.318×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     for the SIP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=−160×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−1.322×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2000" dirty="0"/>
                  <a:t>         for the DBE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=−8.543×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+1.252×</m:t>
                    </m:r>
                    <m:sSup>
                      <m:sSup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2000" dirty="0"/>
                  <a:t>        for the 6DBE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29489A5-F82C-4814-9F8D-46D3FBFB4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 t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9BE45E-2AF4-49CC-998B-3C0CC4B353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This is consistent with previous literature</a:t>
            </a:r>
          </a:p>
        </p:txBody>
      </p:sp>
    </p:spTree>
    <p:extLst>
      <p:ext uri="{BB962C8B-B14F-4D97-AF65-F5344CB8AC3E}">
        <p14:creationId xmlns:p14="http://schemas.microsoft.com/office/powerpoint/2010/main" val="209459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8BDFD-F3FE-4BA4-B4AB-DC707768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how good are these fittings?</a:t>
            </a:r>
          </a:p>
        </p:txBody>
      </p:sp>
      <p:pic>
        <p:nvPicPr>
          <p:cNvPr id="6" name="Marcador de contenido 5" descr="Gráfico, Histograma&#10;&#10;Descripción generada automáticamente">
            <a:extLst>
              <a:ext uri="{FF2B5EF4-FFF2-40B4-BE49-F238E27FC236}">
                <a16:creationId xmlns:a16="http://schemas.microsoft.com/office/drawing/2014/main" id="{8AC6EBB2-8672-4678-8DE2-845595EB0FED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2" y="3125027"/>
            <a:ext cx="2552150" cy="1914114"/>
          </a:xfrm>
        </p:spPr>
      </p:pic>
      <p:pic>
        <p:nvPicPr>
          <p:cNvPr id="8" name="Imagen 7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9B6D7632-5514-4B9E-BC3B-5F18EBAE6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671" y="778607"/>
            <a:ext cx="2552152" cy="1914114"/>
          </a:xfrm>
          <a:prstGeom prst="rect">
            <a:avLst/>
          </a:prstGeom>
        </p:spPr>
      </p:pic>
      <p:pic>
        <p:nvPicPr>
          <p:cNvPr id="10" name="Imagen 9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B870257-FC49-4AA1-ACAB-8D3F54C722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1" y="3125026"/>
            <a:ext cx="2552151" cy="1914113"/>
          </a:xfrm>
          <a:prstGeom prst="rect">
            <a:avLst/>
          </a:prstGeom>
        </p:spPr>
      </p:pic>
      <p:pic>
        <p:nvPicPr>
          <p:cNvPr id="12" name="Imagen 11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34121ED-6143-4825-A6AE-D63452B5E6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" y="778607"/>
            <a:ext cx="2552153" cy="1914114"/>
          </a:xfrm>
          <a:prstGeom prst="rect">
            <a:avLst/>
          </a:prstGeom>
        </p:spPr>
      </p:pic>
      <p:pic>
        <p:nvPicPr>
          <p:cNvPr id="18" name="Imagen 17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93429143-7DD4-489D-9DF0-8D9B821D1E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25" y="3125026"/>
            <a:ext cx="2552150" cy="1914113"/>
          </a:xfrm>
          <a:prstGeom prst="rect">
            <a:avLst/>
          </a:prstGeom>
        </p:spPr>
      </p:pic>
      <p:pic>
        <p:nvPicPr>
          <p:cNvPr id="20" name="Imagen 19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669E9FB8-969C-4939-B3A9-FB48F33788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025" y="778608"/>
            <a:ext cx="2552150" cy="1914112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FD01B23-D528-474C-AA80-F38673CC66C0}"/>
              </a:ext>
            </a:extLst>
          </p:cNvPr>
          <p:cNvSpPr txBox="1"/>
          <p:nvPr/>
        </p:nvSpPr>
        <p:spPr>
          <a:xfrm>
            <a:off x="0" y="56912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 must improve the 6DBE fittings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24940AB-34DE-4452-9D1E-2353FE8C4C24}"/>
                  </a:ext>
                </a:extLst>
              </p:cNvPr>
              <p:cNvSpPr txBox="1"/>
              <p:nvPr/>
            </p:nvSpPr>
            <p:spPr>
              <a:xfrm>
                <a:off x="-64823" y="2718370"/>
                <a:ext cx="32202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=2345×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+1.295×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24940AB-34DE-4452-9D1E-2353FE8C4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4823" y="2718370"/>
                <a:ext cx="3220278" cy="338554"/>
              </a:xfrm>
              <a:prstGeom prst="rect">
                <a:avLst/>
              </a:prstGeom>
              <a:blipFill>
                <a:blip r:embed="rId1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849CEBF-BCA5-4E74-84E8-207C820EC0F9}"/>
                  </a:ext>
                </a:extLst>
              </p:cNvPr>
              <p:cNvSpPr txBox="1"/>
              <p:nvPr/>
            </p:nvSpPr>
            <p:spPr>
              <a:xfrm>
                <a:off x="1426265" y="2704397"/>
                <a:ext cx="66492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=132.4×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+6.591×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849CEBF-BCA5-4E74-84E8-207C820E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265" y="2704397"/>
                <a:ext cx="6649278" cy="338554"/>
              </a:xfrm>
              <a:prstGeom prst="rect">
                <a:avLst/>
              </a:prstGeom>
              <a:blipFill>
                <a:blip r:embed="rId11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2C33962-A789-41D8-8F7F-400BFC4F7B21}"/>
                  </a:ext>
                </a:extLst>
              </p:cNvPr>
              <p:cNvSpPr txBox="1"/>
              <p:nvPr/>
            </p:nvSpPr>
            <p:spPr>
              <a:xfrm>
                <a:off x="7494019" y="2675142"/>
                <a:ext cx="66492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=0.2404×</m:t>
                      </m:r>
                      <m:sSup>
                        <m:sSupPr>
                          <m:ctrlPr>
                            <a:rPr lang="es-E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s-ES" sz="1600" b="0" i="1" smtClean="0">
                          <a:latin typeface="Cambria Math" panose="02040503050406030204" pitchFamily="18" charset="0"/>
                        </a:rPr>
                        <m:t>+50.1 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2C33962-A789-41D8-8F7F-400BFC4F7B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19" y="2675142"/>
                <a:ext cx="6649278" cy="338554"/>
              </a:xfrm>
              <a:prstGeom prst="rect">
                <a:avLst/>
              </a:prstGeom>
              <a:blipFill>
                <a:blip r:embed="rId13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7F6F60B-3C15-430A-8BCC-CC99F2F0834F}"/>
                  </a:ext>
                </a:extLst>
              </p:cNvPr>
              <p:cNvSpPr txBox="1"/>
              <p:nvPr/>
            </p:nvSpPr>
            <p:spPr>
              <a:xfrm>
                <a:off x="0" y="5090159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=−0.00625×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−2.319×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17F6F60B-3C15-430A-8BCC-CC99F2F08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90159"/>
                <a:ext cx="8167954" cy="3105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019415F-8802-4C72-B91F-99BF511CDF4D}"/>
                  </a:ext>
                </a:extLst>
              </p:cNvPr>
              <p:cNvSpPr txBox="1"/>
              <p:nvPr/>
            </p:nvSpPr>
            <p:spPr>
              <a:xfrm>
                <a:off x="3166053" y="5106659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=−0.027×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−2.318×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5019415F-8802-4C72-B91F-99BF511CD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053" y="5106659"/>
                <a:ext cx="8167954" cy="3105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8544F61-33DA-4CCD-8DC0-1C2370EE40F6}"/>
                  </a:ext>
                </a:extLst>
              </p:cNvPr>
              <p:cNvSpPr txBox="1"/>
              <p:nvPr/>
            </p:nvSpPr>
            <p:spPr>
              <a:xfrm>
                <a:off x="3564199" y="5048809"/>
                <a:ext cx="8167954" cy="3136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b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s-ES" sz="1400" i="1">
                          <a:latin typeface="Cambria Math" panose="02040503050406030204" pitchFamily="18" charset="0"/>
                        </a:rPr>
                        <m:t>=−160×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−5</m:t>
                          </m:r>
                        </m:sup>
                      </m:sSup>
                      <m:r>
                        <a:rPr lang="es-ES" sz="1400" i="1">
                          <a:latin typeface="Cambria Math" panose="02040503050406030204" pitchFamily="18" charset="0"/>
                        </a:rPr>
                        <m:t>−1.322×</m:t>
                      </m:r>
                      <m:sSup>
                        <m:sSup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08544F61-33DA-4CCD-8DC0-1C2370EE4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199" y="5048809"/>
                <a:ext cx="8167954" cy="3136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D0AC8B-4C68-4F85-A8BE-229B85475255}"/>
                  </a:ext>
                </a:extLst>
              </p:cNvPr>
              <p:cNvSpPr txBox="1"/>
              <p:nvPr/>
            </p:nvSpPr>
            <p:spPr>
              <a:xfrm>
                <a:off x="9165025" y="5012785"/>
                <a:ext cx="8167954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=−8.543×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es-ES" sz="1400" b="0" i="1" smtClean="0">
                        <a:latin typeface="Cambria Math" panose="02040503050406030204" pitchFamily="18" charset="0"/>
                      </a:rPr>
                      <m:t>+1.252×</m:t>
                    </m:r>
                    <m:sSup>
                      <m:sSupPr>
                        <m:ctrlPr>
                          <a:rPr lang="es-E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58D0AC8B-4C68-4F85-A8BE-229B85475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5025" y="5012785"/>
                <a:ext cx="8167954" cy="3105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uadroTexto 41">
            <a:extLst>
              <a:ext uri="{FF2B5EF4-FFF2-40B4-BE49-F238E27FC236}">
                <a16:creationId xmlns:a16="http://schemas.microsoft.com/office/drawing/2014/main" id="{F361697D-514C-4389-A52C-80FDBB37DABF}"/>
              </a:ext>
            </a:extLst>
          </p:cNvPr>
          <p:cNvSpPr txBox="1"/>
          <p:nvPr/>
        </p:nvSpPr>
        <p:spPr>
          <a:xfrm>
            <a:off x="1130274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RBE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60F0C75-1F19-444F-9022-3A0E3067CB48}"/>
              </a:ext>
            </a:extLst>
          </p:cNvPr>
          <p:cNvSpPr txBox="1"/>
          <p:nvPr/>
        </p:nvSpPr>
        <p:spPr>
          <a:xfrm>
            <a:off x="4181705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SIP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285E25DF-F691-4360-93A8-25384C523D83}"/>
              </a:ext>
            </a:extLst>
          </p:cNvPr>
          <p:cNvSpPr txBox="1"/>
          <p:nvPr/>
        </p:nvSpPr>
        <p:spPr>
          <a:xfrm>
            <a:off x="10026058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6DBE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17A4DFB-DC12-4FB1-83AF-4E82D4ED152F}"/>
                  </a:ext>
                </a:extLst>
              </p:cNvPr>
              <p:cNvSpPr txBox="1"/>
              <p:nvPr/>
            </p:nvSpPr>
            <p:spPr>
              <a:xfrm>
                <a:off x="6319179" y="2658214"/>
                <a:ext cx="8697074" cy="341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=225.2×</m:t>
                    </m:r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s-ES" sz="1600" b="0" i="1" smtClean="0">
                        <a:latin typeface="Cambria Math" panose="02040503050406030204" pitchFamily="18" charset="0"/>
                      </a:rPr>
                      <m:t>−1.711×</m:t>
                    </m:r>
                    <m:sSup>
                      <m:sSupPr>
                        <m:ctrlPr>
                          <a:rPr lang="es-E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E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517A4DFB-DC12-4FB1-83AF-4E82D4ED1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179" y="2658214"/>
                <a:ext cx="8697074" cy="341376"/>
              </a:xfrm>
              <a:prstGeom prst="rect">
                <a:avLst/>
              </a:prstGeom>
              <a:blipFill>
                <a:blip r:embed="rId18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CD7E4388-97CB-496F-A050-31CF8F08475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395" y="3078975"/>
            <a:ext cx="2552152" cy="1914114"/>
          </a:xfrm>
          <a:prstGeom prst="rect">
            <a:avLst/>
          </a:prstGeom>
        </p:spPr>
      </p:pic>
      <p:pic>
        <p:nvPicPr>
          <p:cNvPr id="17" name="Imagen 16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4AEE22F7-A093-45CB-8395-425A1C61D70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61" y="847901"/>
            <a:ext cx="2478686" cy="1859015"/>
          </a:xfrm>
          <a:prstGeom prst="rect">
            <a:avLst/>
          </a:prstGeom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5A7A72E7-FC57-42E1-AA53-00D4F0D303C6}"/>
              </a:ext>
            </a:extLst>
          </p:cNvPr>
          <p:cNvSpPr txBox="1"/>
          <p:nvPr/>
        </p:nvSpPr>
        <p:spPr>
          <a:xfrm>
            <a:off x="7233134" y="570498"/>
            <a:ext cx="830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DBE</a:t>
            </a:r>
          </a:p>
        </p:txBody>
      </p:sp>
    </p:spTree>
    <p:extLst>
      <p:ext uri="{BB962C8B-B14F-4D97-AF65-F5344CB8AC3E}">
        <p14:creationId xmlns:p14="http://schemas.microsoft.com/office/powerpoint/2010/main" val="148064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65B13DF-C8B2-4AE9-B666-F658335637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𝝌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𝒂𝒕</m:t>
                        </m:r>
                      </m:sub>
                    </m:sSub>
                  </m:oMath>
                </a14:m>
                <a:r>
                  <a:rPr lang="en-US" dirty="0"/>
                  <a:t>: What is its definition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265B13DF-C8B2-4AE9-B666-F658335637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85" t="-15190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963BA3-48DE-45AA-A1F6-F85F205C981F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0" smtClean="0">
                              <a:latin typeface="Cambria Math" panose="02040503050406030204" pitchFamily="18" charset="0"/>
                            </a:rPr>
                            <m:t>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s-ES" sz="2000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s-ES" sz="2000" b="1" i="0" smtClean="0">
                              <a:latin typeface="Cambria Math" panose="02040503050406030204" pitchFamily="18" charset="0"/>
                            </a:rPr>
                            <m:t>𝐚𝐭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1" i="0" smtClean="0">
                          <a:latin typeface="Cambria Math" panose="02040503050406030204" pitchFamily="18" charset="0"/>
                        </a:rPr>
                        <m:t>𝐄</m:t>
                      </m:r>
                    </m:oMath>
                  </m:oMathPara>
                </a14:m>
                <a:endParaRPr lang="es-ES" sz="2000" b="1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b>
                          <m:r>
                            <a:rPr lang="es-ES" sz="2000" b="1" i="0" smtClean="0">
                              <a:latin typeface="Cambria Math" panose="02040503050406030204" pitchFamily="18" charset="0"/>
                            </a:rPr>
                            <m:t>𝐚𝐭</m:t>
                          </m:r>
                        </m:sub>
                      </m:sSub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ES" sz="2000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E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b>
                          </m:sSub>
                        </m:e>
                      </m:d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1" i="1" smtClean="0">
                          <a:latin typeface="Cambria Math" panose="02040503050406030204" pitchFamily="18" charset="0"/>
                        </a:rPr>
                        <m:t>𝑬</m:t>
                      </m:r>
                    </m:oMath>
                  </m:oMathPara>
                </a14:m>
                <a:endParaRPr lang="es-ES" sz="2000" b="1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s-ES" sz="2000" b="0" dirty="0"/>
              </a:p>
              <a:p>
                <a:pPr marL="0" indent="0">
                  <a:buNone/>
                </a:pPr>
                <a:endParaRPr lang="es-ES" sz="20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r>
                  <a:rPr lang="en-US" sz="2000" b="0" dirty="0"/>
                  <a:t>As define</a:t>
                </a:r>
                <a:r>
                  <a:rPr lang="en-US" sz="2000" dirty="0"/>
                  <a:t>d in Yariv’s book</a:t>
                </a:r>
                <a:endParaRPr lang="es-ES" sz="2000" b="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D963BA3-48DE-45AA-A1F6-F85F205C9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88E563-0321-4059-AA5A-0AEB5F3AF26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I think this makes sense</a:t>
            </a:r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D42EF8-4F89-4A0E-8EAC-276ADAA09FB4}"/>
              </a:ext>
            </a:extLst>
          </p:cNvPr>
          <p:cNvSpPr txBox="1"/>
          <p:nvPr/>
        </p:nvSpPr>
        <p:spPr>
          <a:xfrm>
            <a:off x="269240" y="6328634"/>
            <a:ext cx="1050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*Yariv, Photonics: Optical electronics in modern communication, Oxford university press, 2007</a:t>
            </a:r>
          </a:p>
        </p:txBody>
      </p:sp>
    </p:spTree>
    <p:extLst>
      <p:ext uri="{BB962C8B-B14F-4D97-AF65-F5344CB8AC3E}">
        <p14:creationId xmlns:p14="http://schemas.microsoft.com/office/powerpoint/2010/main" val="243473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403C-E86E-4284-A795-9E5774D1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Distorted dispersion diagram due to 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53C3B3-5908-4B71-8BE5-D736FA5DAF6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000" dirty="0"/>
                  <a:t>Do you remember: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num>
                      <m:den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(from having </a:t>
                </a:r>
                <a14:m>
                  <m:oMath xmlns:m="http://schemas.openxmlformats.org/officeDocument/2006/math">
                    <m:r>
                      <a:rPr lang="es-E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2000" i="1">
                        <a:latin typeface="Cambria Math" panose="02040503050406030204" pitchFamily="18" charset="0"/>
                      </a:rPr>
                      <m:t>𝜔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𝜕𝜀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𝜕𝜔</m:t>
                        </m:r>
                      </m:den>
                    </m:f>
                  </m:oMath>
                </a14:m>
                <a:r>
                  <a:rPr lang="en-US" sz="2000" dirty="0"/>
                  <a:t> to account for dispersion)?</a:t>
                </a:r>
              </a:p>
              <a:p>
                <a:r>
                  <a:rPr lang="en-US" sz="2000" dirty="0"/>
                  <a:t>It is wrong. I did the approximation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≅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sz="2000" dirty="0"/>
                  <a:t>. It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rad>
                    <m:r>
                      <a:rPr lang="es-ES" sz="2000" i="1">
                        <a:latin typeface="Cambria Math" panose="02040503050406030204" pitchFamily="18" charset="0"/>
                      </a:rPr>
                      <m:t>≅</m:t>
                    </m:r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1+</m:t>
                    </m:r>
                    <m:f>
                      <m:fPr>
                        <m:ctrlPr>
                          <a:rPr lang="es-E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s-E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. Repeating the process,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s-E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s-E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s-E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s-ES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s-ES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s-ES" sz="2000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rad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𝜕𝜔</m:t>
                        </m:r>
                      </m:num>
                      <m:den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s-E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D53C3B3-5908-4B71-8BE5-D736FA5DA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4CF20-6705-4301-84A9-D8B367159C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400" dirty="0"/>
              <a:t>I have updated the paper draft</a:t>
            </a:r>
          </a:p>
        </p:txBody>
      </p:sp>
      <p:pic>
        <p:nvPicPr>
          <p:cNvPr id="5" name="Marcador de contenido 5">
            <a:extLst>
              <a:ext uri="{FF2B5EF4-FFF2-40B4-BE49-F238E27FC236}">
                <a16:creationId xmlns:a16="http://schemas.microsoft.com/office/drawing/2014/main" id="{616378DE-0CB9-49FD-A262-AE010364E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40" y="3490242"/>
            <a:ext cx="3699548" cy="19168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A8BDCA-56BE-44BD-9236-D64AAC956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2974" y="3490221"/>
            <a:ext cx="3699548" cy="19173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05C08CB-8898-4288-BD4F-37FA4EF76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1546" y="2195406"/>
            <a:ext cx="4090579" cy="3211701"/>
          </a:xfrm>
          <a:prstGeom prst="rect">
            <a:avLst/>
          </a:prstGeom>
          <a:ln w="19050">
            <a:solidFill>
              <a:schemeClr val="accent2"/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F396B0A-3598-4C54-9E01-7EC6C0183578}"/>
              </a:ext>
            </a:extLst>
          </p:cNvPr>
          <p:cNvSpPr/>
          <p:nvPr/>
        </p:nvSpPr>
        <p:spPr>
          <a:xfrm>
            <a:off x="5108713" y="2067339"/>
            <a:ext cx="1908313" cy="9144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3AAC07-DCA2-42D5-B81A-941DFD4937ED}"/>
              </a:ext>
            </a:extLst>
          </p:cNvPr>
          <p:cNvSpPr/>
          <p:nvPr/>
        </p:nvSpPr>
        <p:spPr>
          <a:xfrm>
            <a:off x="7106478" y="1441175"/>
            <a:ext cx="1779105" cy="56690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90039"/>
      </p:ext>
    </p:extLst>
  </p:cSld>
  <p:clrMapOvr>
    <a:masterClrMapping/>
  </p:clrMapOvr>
</p:sld>
</file>

<file path=ppt/theme/theme1.xml><?xml version="1.0" encoding="utf-8"?>
<a:theme xmlns:a="http://schemas.openxmlformats.org/drawingml/2006/main" name="Capolino_Slide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Slides_Theme" id="{294A3E00-7D47-4D42-B17A-95D89F0AAB1E}" vid="{36E3AEA3-E4BA-4329-B025-B0EB7F032B62}"/>
    </a:ext>
  </a:extLst>
</a:theme>
</file>

<file path=ppt/theme/theme2.xml><?xml version="1.0" encoding="utf-8"?>
<a:theme xmlns:a="http://schemas.openxmlformats.org/drawingml/2006/main" name="Capolino_Title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polino_Title_Theme" id="{B2EBE72B-470E-4CF7-9249-DF1F0954883A}" vid="{C25F7877-D91D-4CB7-A24B-4A4B04882CC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Capolino_Slides_Theme</Template>
  <TotalTime>3503</TotalTime>
  <Words>839</Words>
  <Application>Microsoft Office PowerPoint</Application>
  <PresentationFormat>Panorámica</PresentationFormat>
  <Paragraphs>149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Capolino_Slides_Theme</vt:lpstr>
      <vt:lpstr>Capolino_Title_Theme</vt:lpstr>
      <vt:lpstr>Comparison between SIP,RBE,DBE,6DBE-ASOW</vt:lpstr>
      <vt:lpstr>Goal</vt:lpstr>
      <vt:lpstr>Update: Q, n_th^′′ for SIP, RBE, DBE, 6DBE</vt:lpstr>
      <vt:lpstr>Updated: n_th^′′ vs Q for SIP, RBE, DBE, 6DBE</vt:lpstr>
      <vt:lpstr>Why do I think the results are correct now?</vt:lpstr>
      <vt:lpstr>Why do I think the results are correct now?</vt:lpstr>
      <vt:lpstr>Just how good are these fittings?</vt:lpstr>
      <vt:lpstr>χ_at: What is its definition</vt:lpstr>
      <vt:lpstr>Distorted dispersion diagram due to gain</vt:lpstr>
      <vt:lpstr>Papers</vt:lpstr>
      <vt:lpstr>DBE Dispersion diagram</vt:lpstr>
      <vt:lpstr>RBE Dispersion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Lasing Threshold</dc:title>
  <dc:creator>Albert Herrero Parareda</dc:creator>
  <cp:lastModifiedBy>Albert Herrero Parareda</cp:lastModifiedBy>
  <cp:revision>44</cp:revision>
  <dcterms:created xsi:type="dcterms:W3CDTF">2022-01-07T00:10:48Z</dcterms:created>
  <dcterms:modified xsi:type="dcterms:W3CDTF">2022-02-23T22:58:21Z</dcterms:modified>
</cp:coreProperties>
</file>