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9" r:id="rId4"/>
    <p:sldId id="256" r:id="rId5"/>
    <p:sldId id="258" r:id="rId6"/>
    <p:sldId id="267" r:id="rId7"/>
    <p:sldId id="270" r:id="rId8"/>
    <p:sldId id="260" r:id="rId9"/>
    <p:sldId id="27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0.png"/><Relationship Id="rId4" Type="http://schemas.openxmlformats.org/officeDocument/2006/relationships/image" Target="../media/image19.png"/><Relationship Id="rId9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Lasing Threshold, </a:t>
            </a:r>
            <a:r>
              <a:rPr lang="en-US" dirty="0" err="1"/>
              <a:t>lineshape</a:t>
            </a:r>
            <a:r>
              <a:rPr lang="en-US" dirty="0"/>
              <a:t> and saturation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91DB-3027-444E-987C-9B95FEB7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increase for a single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DA0493-A800-41B7-9F09-AACF4683AD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67659" cy="4695580"/>
              </a:xfrm>
            </p:spPr>
            <p:txBody>
              <a:bodyPr/>
              <a:lstStyle/>
              <a:p>
                <a:r>
                  <a:rPr lang="en-US" sz="2000" dirty="0"/>
                  <a:t>Here we define the output intensity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b="0" dirty="0"/>
              </a:p>
              <a:p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DA0493-A800-41B7-9F09-AACF4683A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67659" cy="4695580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06E244-9D40-43C1-8F13-9C5D91AE1B7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have gain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, but the oscillation would not be maintained for a closed cavity</a:t>
                </a:r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06E244-9D40-43C1-8F13-9C5D91AE1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04CE5531-D2AC-436E-8C4C-C9DAFD015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05" y="39598"/>
            <a:ext cx="2615214" cy="1972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9F5416-6FD6-43A7-8BC8-39F4E5077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40" y="2195013"/>
            <a:ext cx="3781287" cy="2743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7C65F2-370D-4C5F-B78F-1B419C486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448" y="2195013"/>
            <a:ext cx="3757087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CF9F88-35BC-4E5B-B804-9432CE10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838" y="2195013"/>
            <a:ext cx="3718851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322EED-265C-4150-9D20-395A34C9566A}"/>
                  </a:ext>
                </a:extLst>
              </p:cNvPr>
              <p:cNvSpPr txBox="1"/>
              <p:nvPr/>
            </p:nvSpPr>
            <p:spPr>
              <a:xfrm>
                <a:off x="1777717" y="5114960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322EED-265C-4150-9D20-395A34C95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17" y="5114960"/>
                <a:ext cx="747705" cy="276999"/>
              </a:xfrm>
              <a:prstGeom prst="rect">
                <a:avLst/>
              </a:prstGeom>
              <a:blipFill>
                <a:blip r:embed="rId8"/>
                <a:stretch>
                  <a:fillRect l="-4098" r="-73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792F374-A800-4197-BFD8-F1F8FE1A3778}"/>
                  </a:ext>
                </a:extLst>
              </p:cNvPr>
              <p:cNvSpPr txBox="1"/>
              <p:nvPr/>
            </p:nvSpPr>
            <p:spPr>
              <a:xfrm>
                <a:off x="5593585" y="4980692"/>
                <a:ext cx="927177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  <m:sup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792F374-A800-4197-BFD8-F1F8FE1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85" y="4980692"/>
                <a:ext cx="927177" cy="545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625FA5-5B81-406A-9547-624AD160E955}"/>
                  </a:ext>
                </a:extLst>
              </p:cNvPr>
              <p:cNvSpPr txBox="1"/>
              <p:nvPr/>
            </p:nvSpPr>
            <p:spPr>
              <a:xfrm>
                <a:off x="9478583" y="5114960"/>
                <a:ext cx="94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625FA5-5B81-406A-9547-624AD160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83" y="5114960"/>
                <a:ext cx="944297" cy="276999"/>
              </a:xfrm>
              <a:prstGeom prst="rect">
                <a:avLst/>
              </a:prstGeom>
              <a:blipFill>
                <a:blip r:embed="rId10"/>
                <a:stretch>
                  <a:fillRect l="-3226" r="-19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n-US" sz="1800" dirty="0"/>
                  <a:t>Start writing the SIP laser paper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Develop SIP lasing theory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Developed some SIP lasing theory, especially atomic transition </a:t>
                </a:r>
                <a:r>
                  <a:rPr lang="en-US" sz="1800" dirty="0" err="1"/>
                  <a:t>lineshape</a:t>
                </a:r>
                <a:endParaRPr lang="en-US" sz="1800" dirty="0"/>
              </a:p>
              <a:p>
                <a:r>
                  <a:rPr lang="en-US" sz="1800" dirty="0"/>
                  <a:t>Plotted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6DBE-ASOW, with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∈[12,36]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n-US" sz="1800" dirty="0"/>
                  <a:t>Intensity saturation and single-mode lasing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  <a:blipFill>
                <a:blip r:embed="rId2"/>
                <a:stretch>
                  <a:fillRect l="-421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This is tentative work based on Yariv and </a:t>
            </a:r>
            <a:r>
              <a:rPr lang="en-US" sz="2000" dirty="0" err="1"/>
              <a:t>Siegman’s</a:t>
            </a:r>
            <a:r>
              <a:rPr lang="en-US" sz="2000" dirty="0"/>
              <a:t> books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F42D810-A89C-4C1E-8682-847ED1BAE497}"/>
                  </a:ext>
                </a:extLst>
              </p:cNvPr>
              <p:cNvSpPr txBox="1"/>
              <p:nvPr/>
            </p:nvSpPr>
            <p:spPr>
              <a:xfrm>
                <a:off x="5901069" y="1897911"/>
                <a:ext cx="206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h𝑜𝑠𝑡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F42D810-A89C-4C1E-8682-847ED1B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9" y="1897911"/>
                <a:ext cx="2068771" cy="276999"/>
              </a:xfrm>
              <a:prstGeom prst="rect">
                <a:avLst/>
              </a:prstGeom>
              <a:blipFill>
                <a:blip r:embed="rId3"/>
                <a:stretch>
                  <a:fillRect l="-2065" r="-236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BC0-08D4-4E6E-949E-F71D9BFC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susceptibility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From Yariv’s Photonics book we get the atomic susceptibility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0" dirty="0"/>
                  <a:t>. The parameters are: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is the population inversion of the lasing transition in the active gain medium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is the wavelength in vacuu</a:t>
                </a:r>
                <a:r>
                  <a:rPr lang="en-US" sz="2000" dirty="0"/>
                  <a:t>m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is the host’s material refractive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000" b="0" dirty="0"/>
                  <a:t> is the lifetime of electrons decaying from level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2→1</m:t>
                    </m:r>
                  </m:oMath>
                </a14:m>
                <a:r>
                  <a:rPr lang="en-US" sz="2000" b="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000" b="0" dirty="0"/>
                  <a:t> the Einstein coefficient)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b="0" dirty="0"/>
                  <a:t> is the linewidth of the transition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b="0" dirty="0"/>
                  <a:t> is the central frequency of the atomic transition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s-ES" sz="2000" b="0" dirty="0" err="1"/>
                  <a:t>Yariv</a:t>
                </a:r>
                <a:r>
                  <a:rPr lang="es-ES" sz="2000" b="0" dirty="0"/>
                  <a:t> uses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b="0" dirty="0"/>
                  <a:t> time convention</a:t>
                </a:r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 r="-57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C20E11-0372-4438-BAC6-5B3B5AD638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sz="2000" dirty="0" err="1"/>
              <a:t>Adapted</a:t>
            </a:r>
            <a:r>
              <a:rPr lang="es-ES" sz="2000" dirty="0"/>
              <a:t> </a:t>
            </a:r>
            <a:r>
              <a:rPr lang="es-ES" sz="2000" dirty="0" err="1"/>
              <a:t>Yariv’s</a:t>
            </a:r>
            <a:r>
              <a:rPr lang="es-ES" sz="2000" dirty="0"/>
              <a:t> </a:t>
            </a:r>
            <a:r>
              <a:rPr lang="es-ES" sz="2000" dirty="0" err="1"/>
              <a:t>notation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conform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Siegman’s</a:t>
            </a:r>
            <a:r>
              <a:rPr lang="es-ES" sz="2000" dirty="0"/>
              <a:t> and mine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FA4DE7-936D-4F41-BBA3-CBBB4918D242}"/>
              </a:ext>
            </a:extLst>
          </p:cNvPr>
          <p:cNvSpPr txBox="1"/>
          <p:nvPr/>
        </p:nvSpPr>
        <p:spPr>
          <a:xfrm>
            <a:off x="269240" y="6328634"/>
            <a:ext cx="10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*Yariv, Photonics: Optical electronics in modern communication, Oxford university press, (2007)</a:t>
            </a:r>
          </a:p>
        </p:txBody>
      </p:sp>
    </p:spTree>
    <p:extLst>
      <p:ext uri="{BB962C8B-B14F-4D97-AF65-F5344CB8AC3E}">
        <p14:creationId xmlns:p14="http://schemas.microsoft.com/office/powerpoint/2010/main" val="8815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05A3-F80F-4474-8678-1026A095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refractive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F893F2-F211-40CC-9498-EBB9BFBD957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79463"/>
                <a:ext cx="11587163" cy="4821555"/>
              </a:xfrm>
            </p:spPr>
            <p:txBody>
              <a:bodyPr/>
              <a:lstStyle/>
              <a:p>
                <a:r>
                  <a:rPr lang="en-US" sz="2000" dirty="0"/>
                  <a:t>The complex refractive index for a non-magnetic medium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s-E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s-E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br>
                  <a:rPr lang="es-ES" sz="2000" dirty="0"/>
                </a:br>
                <a:endParaRPr lang="es-ES" sz="2000" dirty="0"/>
              </a:p>
              <a:p>
                <a:r>
                  <a:rPr lang="es-ES" sz="2000" dirty="0" err="1"/>
                  <a:t>Defining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complex</a:t>
                </a:r>
                <a:r>
                  <a:rPr lang="es-ES" sz="2000" dirty="0"/>
                  <a:t> refractive </a:t>
                </a:r>
                <a:r>
                  <a:rPr lang="es-ES" sz="2000" dirty="0" err="1"/>
                  <a:t>index</a:t>
                </a:r>
                <a:r>
                  <a:rPr lang="es-E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Δx</m:t>
                      </m:r>
                    </m:oMath>
                  </m:oMathPara>
                </a14:m>
                <a:endParaRPr lang="es-E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s-ES" sz="20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With population inversion,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&gt;0 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&gt;0 →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real part of the complex refractive index also changes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F893F2-F211-40CC-9498-EBB9BFBD9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79463"/>
                <a:ext cx="11587163" cy="4821555"/>
              </a:xfrm>
              <a:blipFill>
                <a:blip r:embed="rId2"/>
                <a:stretch>
                  <a:fillRect l="-473" t="-1391" b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AA02495-E328-4AA6-9613-8C4E32F2536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With population inversion,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AA02495-E328-4AA6-9613-8C4E32F25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449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62C458-3D8D-4679-9471-B37E228D2BC6}"/>
                  </a:ext>
                </a:extLst>
              </p:cNvPr>
              <p:cNvSpPr txBox="1"/>
              <p:nvPr/>
            </p:nvSpPr>
            <p:spPr>
              <a:xfrm>
                <a:off x="8413896" y="741045"/>
                <a:ext cx="1578702" cy="524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≅1+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62C458-3D8D-4679-9471-B37E228D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96" y="741045"/>
                <a:ext cx="1578702" cy="524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A66815-FEF6-437C-ADE0-56153F4D5D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32698" y="1003425"/>
            <a:ext cx="1981198" cy="102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4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70F0-2420-4C12-9F12-CD389C4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Linewidth and </a:t>
            </a:r>
            <a:r>
              <a:rPr lang="en-US" dirty="0" err="1"/>
              <a:t>lineshape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6ED331-81BE-4ABF-9F3D-58BD0D4757F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Δx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jn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 change in the real part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|&lt;0.001</m:t>
                    </m:r>
                  </m:oMath>
                </a14:m>
                <a:endParaRPr lang="es-ES" sz="2000" b="0" dirty="0"/>
              </a:p>
              <a:p>
                <a:r>
                  <a:rPr lang="en-US" sz="2000" dirty="0"/>
                  <a:t>This means that the change in the dispersion diagram when adding the change in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(and not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 is negligible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6ED331-81BE-4ABF-9F3D-58BD0D47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51A70-F557-4CB0-8FEF-890F425EEA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We already </a:t>
            </a:r>
            <a:r>
              <a:rPr lang="en-US" sz="2400"/>
              <a:t>discussed this</a:t>
            </a:r>
            <a:endParaRPr lang="en-US" sz="2400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FD6E7C5D-CAE3-4D91-BDBB-579D0CF8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2327488"/>
            <a:ext cx="5486400" cy="28426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FFD2F4-4BB3-4E8E-8B9E-096A767E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44" y="2326709"/>
            <a:ext cx="5486400" cy="2843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4ACC0C2-EAC7-4433-A0C8-1253C898B092}"/>
              </a:ext>
            </a:extLst>
          </p:cNvPr>
          <p:cNvCxnSpPr>
            <a:cxnSpLocks/>
          </p:cNvCxnSpPr>
          <p:nvPr/>
        </p:nvCxnSpPr>
        <p:spPr>
          <a:xfrm>
            <a:off x="497292" y="536025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436B5F5-2A45-4E44-89E5-47BDA8EE7106}"/>
              </a:ext>
            </a:extLst>
          </p:cNvPr>
          <p:cNvCxnSpPr>
            <a:cxnSpLocks/>
          </p:cNvCxnSpPr>
          <p:nvPr/>
        </p:nvCxnSpPr>
        <p:spPr>
          <a:xfrm>
            <a:off x="6337896" y="5360250"/>
            <a:ext cx="685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AF9E7D-A6A9-4C79-8C80-2AF645C71174}"/>
              </a:ext>
            </a:extLst>
          </p:cNvPr>
          <p:cNvSpPr txBox="1"/>
          <p:nvPr/>
        </p:nvSpPr>
        <p:spPr>
          <a:xfrm>
            <a:off x="1183092" y="5175584"/>
            <a:ext cx="35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SIP with no gain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8E2616-3D7A-45F2-B49A-5B27B299CCB9}"/>
              </a:ext>
            </a:extLst>
          </p:cNvPr>
          <p:cNvSpPr txBox="1"/>
          <p:nvPr/>
        </p:nvSpPr>
        <p:spPr>
          <a:xfrm>
            <a:off x="7017494" y="5143620"/>
            <a:ext cx="33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Color: SIP with gain (perturbed)</a:t>
            </a:r>
          </a:p>
        </p:txBody>
      </p:sp>
    </p:spTree>
    <p:extLst>
      <p:ext uri="{BB962C8B-B14F-4D97-AF65-F5344CB8AC3E}">
        <p14:creationId xmlns:p14="http://schemas.microsoft.com/office/powerpoint/2010/main" val="196521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4EE6-75F0-450B-B365-768F0FBF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4063B-1B80-4448-B073-B1D054FFBA8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wavenumber is found in the electric field in the following way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path length photons travel in the waveguide. The wavenumber is rewritten as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𝑗𝑘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jΔ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Wavenumber</a:t>
                </a:r>
                <a:r>
                  <a:rPr lang="es-ES" sz="2000" b="0" dirty="0"/>
                  <a:t> in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host </a:t>
                </a:r>
                <a:r>
                  <a:rPr lang="es-ES" sz="2000" b="0" dirty="0" err="1"/>
                  <a:t>medium</a:t>
                </a:r>
                <a:endParaRPr lang="es-E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Added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phase</a:t>
                </a:r>
                <a:r>
                  <a:rPr lang="es-ES" sz="2000" b="0" dirty="0"/>
                  <a:t> shift </a:t>
                </a:r>
                <a:r>
                  <a:rPr lang="es-ES" sz="2000" b="0" dirty="0" err="1"/>
                  <a:t>due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to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an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atomic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transition</a:t>
                </a:r>
                <a:endParaRPr lang="es-E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Atomic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gain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loss</a:t>
                </a:r>
                <a:br>
                  <a:rPr lang="es-ES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4063B-1B80-4448-B073-B1D054FFB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98C361F-5A2E-496C-A388-6A4FFF8720E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there is gain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98C361F-5A2E-496C-A388-6A4FFF872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3188" b="-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D1FDE0-A34A-41D3-94B7-C1E7B15DDC63}"/>
                  </a:ext>
                </a:extLst>
              </p:cNvPr>
              <p:cNvSpPr txBox="1"/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</a:t>
                </a:r>
                <a:r>
                  <a:rPr lang="en-US" i="1" dirty="0" err="1"/>
                  <a:t>Siegman</a:t>
                </a:r>
                <a:r>
                  <a:rPr lang="en-US" i="1" dirty="0"/>
                  <a:t>, Lasers, University Science Books, (1986),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/>
                  <a:t>time convention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D1FDE0-A34A-41D3-94B7-C1E7B15D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blipFill>
                <a:blip r:embed="rId4"/>
                <a:stretch>
                  <a:fillRect l="-46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9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A265E-5EF2-45B2-A2AC-000044E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lengths and single 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</p:spPr>
            <p:txBody>
              <a:bodyPr/>
              <a:lstStyle/>
              <a:p>
                <a:r>
                  <a:rPr lang="en-US" sz="2000" dirty="0"/>
                  <a:t>The effective length the signal photons travel through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path length and the effective refractive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the speed of light in vacuum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the group delay.</a:t>
                </a:r>
              </a:p>
              <a:p>
                <a:r>
                  <a:rPr lang="en-US" sz="2000" dirty="0"/>
                  <a:t>Then, for a single pass, we have an effective power gain coefficient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the filling factor of the active gain medium</a:t>
                </a:r>
              </a:p>
              <a:p>
                <a:r>
                  <a:rPr lang="en-US" sz="2000" dirty="0"/>
                  <a:t>The total single-pass power gain coefficient is approximately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/>
                  <a:t> is the transfer function in the structure without gain and the group delay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  <a:blipFill>
                <a:blip r:embed="rId2"/>
                <a:stretch>
                  <a:fillRect l="-526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D6762-43A3-4A97-BDEC-5956D66C84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power gain has a strong dependence on the transfer function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0D693C-0D84-48C0-84A0-6C81AF26424D}"/>
              </a:ext>
            </a:extLst>
          </p:cNvPr>
          <p:cNvSpPr txBox="1"/>
          <p:nvPr/>
        </p:nvSpPr>
        <p:spPr>
          <a:xfrm>
            <a:off x="22364" y="6211669"/>
            <a:ext cx="118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*Othman, </a:t>
            </a:r>
            <a:r>
              <a:rPr lang="en-US" i="1" dirty="0" err="1"/>
              <a:t>Figotin</a:t>
            </a:r>
            <a:r>
              <a:rPr lang="en-US" i="1" dirty="0"/>
              <a:t>, Capolino, Giant gain enhancement in photonic crystals with a degenerate band edge, Physical Review B, 93, 2, (2016)</a:t>
            </a:r>
          </a:p>
        </p:txBody>
      </p:sp>
    </p:spTree>
    <p:extLst>
      <p:ext uri="{BB962C8B-B14F-4D97-AF65-F5344CB8AC3E}">
        <p14:creationId xmlns:p14="http://schemas.microsoft.com/office/powerpoint/2010/main" val="186501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E1AD6-CA3C-4BDB-8CC8-E966C68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</p:spPr>
            <p:txBody>
              <a:bodyPr/>
              <a:lstStyle/>
              <a:p>
                <a:r>
                  <a:rPr lang="en-US" sz="2000" dirty="0"/>
                  <a:t>The transfer function without gain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while with gain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s-ES" sz="2000" b="0" dirty="0"/>
              </a:p>
              <a:p>
                <a:r>
                  <a:rPr lang="en-US" sz="2000" dirty="0"/>
                  <a:t>It follows that we should have: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:pPr marL="0" indent="0">
                  <a:buNone/>
                </a:pPr>
                <a:r>
                  <a:rPr lang="es-E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We have neglected the distortion of the </a:t>
                </a:r>
                <a:br>
                  <a:rPr lang="en-US" sz="2000" dirty="0"/>
                </a:br>
                <a:r>
                  <a:rPr lang="en-US" sz="2000" dirty="0"/>
                  <a:t>SIP when adding gain. This is likely the </a:t>
                </a:r>
                <a:br>
                  <a:rPr lang="en-US" sz="2000" dirty="0"/>
                </a:br>
                <a:r>
                  <a:rPr lang="en-US" sz="2000" dirty="0"/>
                  <a:t>cause of: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difference in the main peak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missing peak on the right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 (the frequency of the </a:t>
                </a:r>
                <a:br>
                  <a:rPr lang="en-US" sz="2000" dirty="0"/>
                </a:br>
                <a:r>
                  <a:rPr lang="en-US" sz="2000" dirty="0"/>
                  <a:t>transition is the SIP frequency)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  <a:blipFill>
                <a:blip r:embed="rId2"/>
                <a:stretch>
                  <a:fillRect l="-526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BCC738-DD16-4CCE-8505-0829F2B8A5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approximation holds within a reasonable level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4E451-5D38-4214-819B-DCA1FFB4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20" y="1311166"/>
            <a:ext cx="7029811" cy="42356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F8CC23-5B6C-4336-9332-4A1B5578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04" y="1720578"/>
            <a:ext cx="1714588" cy="194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56DA4FE-1BF6-4083-8C86-07EFEAC1E17F}"/>
              </a:ext>
            </a:extLst>
          </p:cNvPr>
          <p:cNvSpPr/>
          <p:nvPr/>
        </p:nvSpPr>
        <p:spPr>
          <a:xfrm>
            <a:off x="8410355" y="1924493"/>
            <a:ext cx="350874" cy="43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B73FF45-2AF9-42F5-8417-FDCBE869780C}"/>
              </a:ext>
            </a:extLst>
          </p:cNvPr>
          <p:cNvCxnSpPr/>
          <p:nvPr/>
        </p:nvCxnSpPr>
        <p:spPr>
          <a:xfrm>
            <a:off x="7899592" y="1720578"/>
            <a:ext cx="861637" cy="20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02B543A-E16C-4B22-8A3E-7C38AC3002A0}"/>
              </a:ext>
            </a:extLst>
          </p:cNvPr>
          <p:cNvCxnSpPr/>
          <p:nvPr/>
        </p:nvCxnSpPr>
        <p:spPr>
          <a:xfrm flipV="1">
            <a:off x="7899592" y="2360428"/>
            <a:ext cx="861637" cy="130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33D228A4-3F3E-4C7C-BA58-4F9AAB9F0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482" y="2604977"/>
            <a:ext cx="1457897" cy="1424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1171E01-5646-4078-ACEE-C2CDCC145F47}"/>
              </a:ext>
            </a:extLst>
          </p:cNvPr>
          <p:cNvSpPr/>
          <p:nvPr/>
        </p:nvSpPr>
        <p:spPr>
          <a:xfrm>
            <a:off x="9335383" y="3902149"/>
            <a:ext cx="490301" cy="98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BF14882-231A-44A1-A684-2FF55990B1AE}"/>
              </a:ext>
            </a:extLst>
          </p:cNvPr>
          <p:cNvCxnSpPr/>
          <p:nvPr/>
        </p:nvCxnSpPr>
        <p:spPr>
          <a:xfrm flipV="1">
            <a:off x="9335383" y="2604977"/>
            <a:ext cx="554099" cy="1297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96C349F-9395-413E-B4C8-EEFC2F432728}"/>
              </a:ext>
            </a:extLst>
          </p:cNvPr>
          <p:cNvCxnSpPr/>
          <p:nvPr/>
        </p:nvCxnSpPr>
        <p:spPr>
          <a:xfrm flipV="1">
            <a:off x="9825684" y="4029740"/>
            <a:ext cx="1521695" cy="8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1DDD2-B767-4A38-95FB-D7003E8E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EPD lasing and threshold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089E14-35BE-4B54-9CA0-DF3CE8E60B2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define the threshold values as the minimum values for which the oscillation is maintained</a:t>
                </a:r>
              </a:p>
              <a:p>
                <a:r>
                  <a:rPr lang="en-US" sz="2000" dirty="0"/>
                  <a:t>The threshold values are often associated to the imaginary part of the refractive index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, the gain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the pumping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At threshold,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089E14-35BE-4B54-9CA0-DF3CE8E60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E13D2-53BD-4FEB-8744-4626FC41AE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sz="2400" dirty="0"/>
              <a:t>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oscillation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maintained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046162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1671</TotalTime>
  <Words>938</Words>
  <Application>Microsoft Office PowerPoint</Application>
  <PresentationFormat>Panorámica</PresentationFormat>
  <Paragraphs>99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Capolino_Slides_Theme</vt:lpstr>
      <vt:lpstr>Capolino_Title_Theme</vt:lpstr>
      <vt:lpstr>Lasing Threshold, lineshape and saturation</vt:lpstr>
      <vt:lpstr>Goal</vt:lpstr>
      <vt:lpstr>Atomic susceptibility</vt:lpstr>
      <vt:lpstr>Complex refractive index</vt:lpstr>
      <vt:lpstr>Linewidth and lineshape</vt:lpstr>
      <vt:lpstr>Wavenumber</vt:lpstr>
      <vt:lpstr>Effective lengths and single pass gain</vt:lpstr>
      <vt:lpstr>Single-pass gain</vt:lpstr>
      <vt:lpstr>EPD lasing and threshold values</vt:lpstr>
      <vt:lpstr>Intensity increase for a single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21</cp:revision>
  <dcterms:created xsi:type="dcterms:W3CDTF">2022-01-07T00:10:48Z</dcterms:created>
  <dcterms:modified xsi:type="dcterms:W3CDTF">2022-02-02T21:58:21Z</dcterms:modified>
</cp:coreProperties>
</file>