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69" r:id="rId4"/>
    <p:sldId id="260" r:id="rId5"/>
    <p:sldId id="275" r:id="rId6"/>
    <p:sldId id="276" r:id="rId7"/>
    <p:sldId id="277" r:id="rId8"/>
    <p:sldId id="278" r:id="rId9"/>
    <p:sldId id="279" r:id="rId10"/>
    <p:sldId id="362" r:id="rId11"/>
    <p:sldId id="281" r:id="rId12"/>
    <p:sldId id="359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8" y="179994"/>
            <a:ext cx="2350952" cy="35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8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Lasing Threshold, </a:t>
            </a:r>
            <a:r>
              <a:rPr lang="en-US" dirty="0" err="1"/>
              <a:t>lineshape</a:t>
            </a:r>
            <a:r>
              <a:rPr lang="en-US" dirty="0"/>
              <a:t> and saturation</a:t>
            </a:r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8C35D-FC58-4EBA-B404-F28AF4A3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</p:spPr>
        <p:txBody>
          <a:bodyPr/>
          <a:lstStyle/>
          <a:p>
            <a:r>
              <a:rPr lang="en-US" dirty="0"/>
              <a:t>Diagonalization technique for transfer matrix</a:t>
            </a:r>
          </a:p>
        </p:txBody>
      </p:sp>
    </p:spTree>
    <p:extLst>
      <p:ext uri="{BB962C8B-B14F-4D97-AF65-F5344CB8AC3E}">
        <p14:creationId xmlns:p14="http://schemas.microsoft.com/office/powerpoint/2010/main" val="325063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C0502C0-3C40-498F-95B7-63ACBCF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D2D2C8-664B-4F5B-9BCD-3019C4679B66}"/>
              </a:ext>
            </a:extLst>
          </p:cNvPr>
          <p:cNvSpPr txBox="1"/>
          <p:nvPr/>
        </p:nvSpPr>
        <p:spPr>
          <a:xfrm>
            <a:off x="234661" y="148255"/>
            <a:ext cx="890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 of transfer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F286C08-F014-40C8-870D-B0975F7DE254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6586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Except at the EPD frequency, the transfer matrix is diagonalizable. Then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𝑉𝐷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s-E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a diagonal matrix with the eigenvalues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a matrix with the eigenvectors  associated to those eigenvalues in the columns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Then, the transfer matrix has less numerical 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F286C08-F014-40C8-870D-B0975F7DE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658600" cy="3416320"/>
              </a:xfrm>
              <a:prstGeom prst="rect">
                <a:avLst/>
              </a:prstGeom>
              <a:blipFill>
                <a:blip r:embed="rId2"/>
                <a:stretch>
                  <a:fillRect l="-418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59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C0502C0-3C40-498F-95B7-63ACBCFF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D2D2C8-664B-4F5B-9BCD-3019C4679B66}"/>
              </a:ext>
            </a:extLst>
          </p:cNvPr>
          <p:cNvSpPr txBox="1"/>
          <p:nvPr/>
        </p:nvSpPr>
        <p:spPr>
          <a:xfrm>
            <a:off x="234661" y="148255"/>
            <a:ext cx="890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 of transfer matrices at the EPD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F286C08-F014-40C8-870D-B0975F7DE254}"/>
                  </a:ext>
                </a:extLst>
              </p:cNvPr>
              <p:cNvSpPr txBox="1"/>
              <p:nvPr/>
            </p:nvSpPr>
            <p:spPr>
              <a:xfrm>
                <a:off x="304800" y="762000"/>
                <a:ext cx="11658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At </a:t>
                </a:r>
                <a:r>
                  <a:rPr lang="es-ES" dirty="0" err="1"/>
                  <a:t>the</a:t>
                </a:r>
                <a:r>
                  <a:rPr lang="es-ES" dirty="0"/>
                  <a:t> EPD </a:t>
                </a:r>
                <a:r>
                  <a:rPr lang="es-ES" dirty="0" err="1"/>
                  <a:t>frequency</a:t>
                </a:r>
                <a:r>
                  <a:rPr lang="es-ES" dirty="0"/>
                  <a:t>, </a:t>
                </a:r>
                <a:r>
                  <a:rPr lang="es-ES" dirty="0" err="1"/>
                  <a:t>the</a:t>
                </a:r>
                <a:r>
                  <a:rPr lang="es-ES" dirty="0"/>
                  <a:t> transfer </a:t>
                </a:r>
                <a:r>
                  <a:rPr lang="es-ES" dirty="0" err="1"/>
                  <a:t>matrix</a:t>
                </a:r>
                <a:r>
                  <a:rPr lang="es-ES" dirty="0"/>
                  <a:t> </a:t>
                </a:r>
                <a:r>
                  <a:rPr lang="es-ES" dirty="0" err="1"/>
                  <a:t>is</a:t>
                </a:r>
                <a:r>
                  <a:rPr lang="es-ES" dirty="0"/>
                  <a:t> </a:t>
                </a:r>
                <a:r>
                  <a:rPr lang="es-ES" dirty="0" err="1"/>
                  <a:t>not</a:t>
                </a:r>
                <a:r>
                  <a:rPr lang="es-ES" dirty="0"/>
                  <a:t> </a:t>
                </a:r>
                <a:r>
                  <a:rPr lang="es-ES" dirty="0" err="1"/>
                  <a:t>diagonalizable</a:t>
                </a: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 err="1"/>
                  <a:t>This</a:t>
                </a:r>
                <a:r>
                  <a:rPr lang="es-ES" dirty="0"/>
                  <a:t> causes a </a:t>
                </a:r>
                <a:r>
                  <a:rPr lang="es-ES" dirty="0" err="1"/>
                  <a:t>numerical</a:t>
                </a:r>
                <a:r>
                  <a:rPr lang="es-ES" dirty="0"/>
                  <a:t> error at </a:t>
                </a:r>
                <a:r>
                  <a:rPr lang="es-ES" dirty="0" err="1"/>
                  <a:t>the</a:t>
                </a:r>
                <a:r>
                  <a:rPr lang="es-ES" dirty="0"/>
                  <a:t> EPD </a:t>
                </a:r>
                <a:r>
                  <a:rPr lang="es-ES" dirty="0" err="1"/>
                  <a:t>frequency</a:t>
                </a:r>
                <a:r>
                  <a:rPr lang="es-ES" dirty="0"/>
                  <a:t>. </a:t>
                </a:r>
                <a:r>
                  <a:rPr lang="es-ES" dirty="0" err="1"/>
                  <a:t>It</a:t>
                </a:r>
                <a:r>
                  <a:rPr lang="es-ES" dirty="0"/>
                  <a:t> </a:t>
                </a:r>
                <a:r>
                  <a:rPr lang="es-ES" dirty="0" err="1"/>
                  <a:t>becomes</a:t>
                </a:r>
                <a:r>
                  <a:rPr lang="es-ES" dirty="0"/>
                  <a:t> more and more </a:t>
                </a:r>
                <a:r>
                  <a:rPr lang="es-ES" dirty="0" err="1"/>
                  <a:t>relevant</a:t>
                </a:r>
                <a:r>
                  <a:rPr lang="es-ES" dirty="0"/>
                  <a:t> 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F286C08-F014-40C8-870D-B0975F7DE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11658600" cy="1200329"/>
              </a:xfrm>
              <a:prstGeom prst="rect">
                <a:avLst/>
              </a:prstGeom>
              <a:blipFill>
                <a:blip r:embed="rId2"/>
                <a:stretch>
                  <a:fillRect l="-314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o 14">
            <a:extLst>
              <a:ext uri="{FF2B5EF4-FFF2-40B4-BE49-F238E27FC236}">
                <a16:creationId xmlns:a16="http://schemas.microsoft.com/office/drawing/2014/main" id="{16E4F055-62A3-48F1-963C-094BA0A3FC15}"/>
              </a:ext>
            </a:extLst>
          </p:cNvPr>
          <p:cNvGrpSpPr/>
          <p:nvPr/>
        </p:nvGrpSpPr>
        <p:grpSpPr>
          <a:xfrm>
            <a:off x="316805" y="1836238"/>
            <a:ext cx="11646595" cy="3059434"/>
            <a:chOff x="310625" y="1416426"/>
            <a:chExt cx="11646595" cy="3059434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3AB8273-34BC-462F-8A46-52779AF3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9620" y="1482626"/>
              <a:ext cx="3657600" cy="2927035"/>
            </a:xfrm>
            <a:prstGeom prst="rect">
              <a:avLst/>
            </a:prstGeom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88F5C6FE-62C9-452E-99C8-A22C34B685DE}"/>
                </a:ext>
              </a:extLst>
            </p:cNvPr>
            <p:cNvGrpSpPr/>
            <p:nvPr/>
          </p:nvGrpSpPr>
          <p:grpSpPr>
            <a:xfrm>
              <a:off x="310625" y="1416426"/>
              <a:ext cx="8757410" cy="3059434"/>
              <a:chOff x="343412" y="1362164"/>
              <a:chExt cx="8757410" cy="3059434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5F56827E-3E97-44DE-9B77-A9E9017B8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412" y="1491252"/>
                <a:ext cx="3657600" cy="2909782"/>
              </a:xfrm>
              <a:prstGeom prst="rect">
                <a:avLst/>
              </a:prstGeom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AAC9B49C-1EEA-47C2-AF26-26BD2DC390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1516" y="1470688"/>
                <a:ext cx="3657600" cy="2950910"/>
              </a:xfrm>
              <a:prstGeom prst="rect">
                <a:avLst/>
              </a:prstGeom>
            </p:spPr>
          </p:pic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84C8636-86B7-4847-8B0B-2E989AFA56A5}"/>
                  </a:ext>
                </a:extLst>
              </p:cNvPr>
              <p:cNvSpPr/>
              <p:nvPr/>
            </p:nvSpPr>
            <p:spPr>
              <a:xfrm>
                <a:off x="531627" y="1362164"/>
                <a:ext cx="584791" cy="3721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47AEB209-A4F7-4D97-AE40-62D8F972F90F}"/>
                  </a:ext>
                </a:extLst>
              </p:cNvPr>
              <p:cNvSpPr/>
              <p:nvPr/>
            </p:nvSpPr>
            <p:spPr>
              <a:xfrm>
                <a:off x="4566122" y="1362164"/>
                <a:ext cx="584791" cy="3721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0FBBD13C-7388-4093-85EC-5DB90D7C1C60}"/>
                  </a:ext>
                </a:extLst>
              </p:cNvPr>
              <p:cNvSpPr/>
              <p:nvPr/>
            </p:nvSpPr>
            <p:spPr>
              <a:xfrm>
                <a:off x="8516031" y="1362164"/>
                <a:ext cx="584791" cy="3721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30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D5DD-48F9-403F-8EAD-6AE3C148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741044"/>
                <a:ext cx="11587163" cy="47878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Previous week:</a:t>
                </a:r>
              </a:p>
              <a:p>
                <a:r>
                  <a:rPr lang="en-US" sz="1800" dirty="0"/>
                  <a:t>Start writing the SIP laser paper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Objective for this week:</a:t>
                </a:r>
              </a:p>
              <a:p>
                <a:r>
                  <a:rPr lang="en-US" sz="1800" dirty="0"/>
                  <a:t>Develop SIP lasing theory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Finished so far:</a:t>
                </a:r>
              </a:p>
              <a:p>
                <a:r>
                  <a:rPr lang="en-US" sz="1800" dirty="0"/>
                  <a:t>Developed some SIP lasing theory, especially atomic transition </a:t>
                </a:r>
                <a:r>
                  <a:rPr lang="en-US" sz="1800" dirty="0" err="1"/>
                  <a:t>lineshape</a:t>
                </a:r>
                <a:endParaRPr lang="en-US" sz="1800" dirty="0"/>
              </a:p>
              <a:p>
                <a:r>
                  <a:rPr lang="en-US" sz="1800" dirty="0"/>
                  <a:t>Plotted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vs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for 6DBE-ASOW, with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∈[12,36]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Not done yet:</a:t>
                </a:r>
              </a:p>
              <a:p>
                <a:r>
                  <a:rPr lang="en-US" sz="1800" dirty="0"/>
                  <a:t>Intensity saturation and single-mode lasing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741044"/>
                <a:ext cx="11587163" cy="4787885"/>
              </a:xfrm>
              <a:blipFill>
                <a:blip r:embed="rId2"/>
                <a:stretch>
                  <a:fillRect l="-421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ABCD1-D7D8-4A3D-9A69-411FEA2A72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This is tentative work based on Yariv and </a:t>
            </a:r>
            <a:r>
              <a:rPr lang="en-US" sz="2000" dirty="0" err="1"/>
              <a:t>Siegman’s</a:t>
            </a:r>
            <a:r>
              <a:rPr lang="en-US" sz="2000" dirty="0"/>
              <a:t> books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F42D810-A89C-4C1E-8682-847ED1BAE497}"/>
                  </a:ext>
                </a:extLst>
              </p:cNvPr>
              <p:cNvSpPr txBox="1"/>
              <p:nvPr/>
            </p:nvSpPr>
            <p:spPr>
              <a:xfrm>
                <a:off x="5901069" y="1897911"/>
                <a:ext cx="2068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h𝑜𝑠𝑡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F42D810-A89C-4C1E-8682-847ED1BAE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69" y="1897911"/>
                <a:ext cx="2068771" cy="276999"/>
              </a:xfrm>
              <a:prstGeom prst="rect">
                <a:avLst/>
              </a:prstGeom>
              <a:blipFill>
                <a:blip r:embed="rId3"/>
                <a:stretch>
                  <a:fillRect l="-2065" r="-236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99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A265E-5EF2-45B2-A2AC-000044ED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lengths and single pass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67476E-9249-4ACA-8F41-9484CDD394D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685800"/>
                <a:ext cx="11587163" cy="4917557"/>
              </a:xfrm>
            </p:spPr>
            <p:txBody>
              <a:bodyPr/>
              <a:lstStyle/>
              <a:p>
                <a:r>
                  <a:rPr lang="en-US" sz="2000" dirty="0"/>
                  <a:t>The effective length the signal photons travel through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the path length and the effective refractive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2000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the speed of light in vacuum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 the group delay.</a:t>
                </a:r>
              </a:p>
              <a:p>
                <a:r>
                  <a:rPr lang="en-US" sz="2000" dirty="0"/>
                  <a:t>Then, for a single pass, we have an effective power gain coefficient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the filling factor of the active gain medium</a:t>
                </a:r>
              </a:p>
              <a:p>
                <a:r>
                  <a:rPr lang="en-US" sz="2000" dirty="0"/>
                  <a:t>The total single-pass power gain coefficient is approximately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000" dirty="0"/>
                  <a:t> is the transfer function in the structure without gain and the group delay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∠ 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67476E-9249-4ACA-8F41-9484CDD39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685800"/>
                <a:ext cx="11587163" cy="4917557"/>
              </a:xfrm>
              <a:blipFill>
                <a:blip r:embed="rId2"/>
                <a:stretch>
                  <a:fillRect l="-526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D6762-43A3-4A97-BDEC-5956D66C84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 power gain has a strong dependence on the transfer function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0D693C-0D84-48C0-84A0-6C81AF26424D}"/>
              </a:ext>
            </a:extLst>
          </p:cNvPr>
          <p:cNvSpPr txBox="1"/>
          <p:nvPr/>
        </p:nvSpPr>
        <p:spPr>
          <a:xfrm>
            <a:off x="22364" y="6211669"/>
            <a:ext cx="1183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*Othman, </a:t>
            </a:r>
            <a:r>
              <a:rPr lang="en-US" i="1" dirty="0" err="1"/>
              <a:t>Figotin</a:t>
            </a:r>
            <a:r>
              <a:rPr lang="en-US" i="1" dirty="0"/>
              <a:t>, Capolino, Giant gain enhancement in photonic crystals with a degenerate band edge, Physical Review B, 93, 2, (2016)</a:t>
            </a:r>
          </a:p>
        </p:txBody>
      </p:sp>
    </p:spTree>
    <p:extLst>
      <p:ext uri="{BB962C8B-B14F-4D97-AF65-F5344CB8AC3E}">
        <p14:creationId xmlns:p14="http://schemas.microsoft.com/office/powerpoint/2010/main" val="186501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E1AD6-CA3C-4BDB-8CC8-E966C680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Single-pass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338AAB-7D9A-4642-8189-2D5ED5AC7EE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603950"/>
                <a:ext cx="11587163" cy="4942884"/>
              </a:xfrm>
            </p:spPr>
            <p:txBody>
              <a:bodyPr/>
              <a:lstStyle/>
              <a:p>
                <a:r>
                  <a:rPr lang="en-US" sz="2000" dirty="0"/>
                  <a:t>The transfer function without gain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while with gain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s-ES" sz="2000" b="0" dirty="0"/>
              </a:p>
              <a:p>
                <a:r>
                  <a:rPr lang="en-US" sz="2000" dirty="0"/>
                  <a:t>It follows that we should have: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</a:t>
                </a:r>
              </a:p>
              <a:p>
                <a:pPr marL="0" indent="0">
                  <a:buNone/>
                </a:pPr>
                <a:r>
                  <a:rPr lang="es-E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We have neglected the distortion of the </a:t>
                </a:r>
                <a:br>
                  <a:rPr lang="en-US" sz="2000" dirty="0"/>
                </a:br>
                <a:r>
                  <a:rPr lang="en-US" sz="2000" dirty="0"/>
                  <a:t>SIP when adding gain. This is likely the </a:t>
                </a:r>
                <a:br>
                  <a:rPr lang="en-US" sz="2000" dirty="0"/>
                </a:br>
                <a:r>
                  <a:rPr lang="en-US" sz="2000" dirty="0"/>
                  <a:t>cause of: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The difference in the main peak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The missing peak on the right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000" dirty="0"/>
                  <a:t> (the frequency of the </a:t>
                </a:r>
                <a:br>
                  <a:rPr lang="en-US" sz="2000" dirty="0"/>
                </a:br>
                <a:r>
                  <a:rPr lang="en-US" sz="2000" dirty="0"/>
                  <a:t>transition is the SIP frequency)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338AAB-7D9A-4642-8189-2D5ED5AC7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603950"/>
                <a:ext cx="11587163" cy="4942884"/>
              </a:xfrm>
              <a:blipFill>
                <a:blip r:embed="rId2"/>
                <a:stretch>
                  <a:fillRect l="-526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BCC738-DD16-4CCE-8505-0829F2B8A5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 approximation holds within a reasonable level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74E451-5D38-4214-819B-DCA1FFB4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20" y="1311166"/>
            <a:ext cx="7029811" cy="42356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F8CC23-5B6C-4336-9332-4A1B5578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04" y="1720578"/>
            <a:ext cx="1714588" cy="194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56DA4FE-1BF6-4083-8C86-07EFEAC1E17F}"/>
              </a:ext>
            </a:extLst>
          </p:cNvPr>
          <p:cNvSpPr/>
          <p:nvPr/>
        </p:nvSpPr>
        <p:spPr>
          <a:xfrm>
            <a:off x="8410355" y="1924493"/>
            <a:ext cx="350874" cy="43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B73FF45-2AF9-42F5-8417-FDCBE869780C}"/>
              </a:ext>
            </a:extLst>
          </p:cNvPr>
          <p:cNvCxnSpPr/>
          <p:nvPr/>
        </p:nvCxnSpPr>
        <p:spPr>
          <a:xfrm>
            <a:off x="7899592" y="1720578"/>
            <a:ext cx="861637" cy="203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02B543A-E16C-4B22-8A3E-7C38AC3002A0}"/>
              </a:ext>
            </a:extLst>
          </p:cNvPr>
          <p:cNvCxnSpPr/>
          <p:nvPr/>
        </p:nvCxnSpPr>
        <p:spPr>
          <a:xfrm flipV="1">
            <a:off x="7899592" y="2360428"/>
            <a:ext cx="861637" cy="130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33D228A4-3F3E-4C7C-BA58-4F9AAB9F0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9482" y="2604977"/>
            <a:ext cx="1457897" cy="1424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1171E01-5646-4078-ACEE-C2CDCC145F47}"/>
              </a:ext>
            </a:extLst>
          </p:cNvPr>
          <p:cNvSpPr/>
          <p:nvPr/>
        </p:nvSpPr>
        <p:spPr>
          <a:xfrm>
            <a:off x="9335383" y="3902149"/>
            <a:ext cx="490301" cy="98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BF14882-231A-44A1-A684-2FF55990B1AE}"/>
              </a:ext>
            </a:extLst>
          </p:cNvPr>
          <p:cNvCxnSpPr/>
          <p:nvPr/>
        </p:nvCxnSpPr>
        <p:spPr>
          <a:xfrm flipV="1">
            <a:off x="9335383" y="2604977"/>
            <a:ext cx="554099" cy="1297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96C349F-9395-413E-B4C8-EEFC2F432728}"/>
              </a:ext>
            </a:extLst>
          </p:cNvPr>
          <p:cNvCxnSpPr/>
          <p:nvPr/>
        </p:nvCxnSpPr>
        <p:spPr>
          <a:xfrm flipV="1">
            <a:off x="9825684" y="4029740"/>
            <a:ext cx="1521695" cy="86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6433A-A997-4E50-9BB5-8062BAC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Single-pass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D0D208E-891C-447B-AB71-9D568F90E55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approximation fails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2000" dirty="0"/>
                  <a:t>. What happens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000" dirty="0"/>
                  <a:t>? The difference between the actual transfer function and the approximate transfer function is the same.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D0D208E-891C-447B-AB71-9D568F90E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5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8729018-1DA9-46CD-970A-584F53F1C5E9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lit/>
                      </m:rP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8729018-1DA9-46CD-970A-584F53F1C5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7391" b="-36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E5BB806-B626-43BF-8733-6F6D9EE912D2}"/>
                  </a:ext>
                </a:extLst>
              </p:cNvPr>
              <p:cNvSpPr txBox="1"/>
              <p:nvPr/>
            </p:nvSpPr>
            <p:spPr>
              <a:xfrm>
                <a:off x="3271618" y="5029822"/>
                <a:ext cx="172008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E5BB806-B626-43BF-8733-6F6D9EE9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618" y="5029822"/>
                <a:ext cx="1720086" cy="280077"/>
              </a:xfrm>
              <a:prstGeom prst="rect">
                <a:avLst/>
              </a:prstGeom>
              <a:blipFill>
                <a:blip r:embed="rId4"/>
                <a:stretch>
                  <a:fillRect l="-1418" t="-4348" r="-141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47E1D933-B410-465D-B80D-5B9C71159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479" y="1551178"/>
            <a:ext cx="4320079" cy="3236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3F4ED31-917C-4966-9944-CA9AFFFE53B1}"/>
                  </a:ext>
                </a:extLst>
              </p:cNvPr>
              <p:cNvSpPr txBox="1"/>
              <p:nvPr/>
            </p:nvSpPr>
            <p:spPr>
              <a:xfrm>
                <a:off x="8127696" y="5031599"/>
                <a:ext cx="1697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D3F4ED31-917C-4966-9944-CA9AFFFE5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696" y="5031599"/>
                <a:ext cx="1697644" cy="276999"/>
              </a:xfrm>
              <a:prstGeom prst="rect">
                <a:avLst/>
              </a:prstGeom>
              <a:blipFill>
                <a:blip r:embed="rId6"/>
                <a:stretch>
                  <a:fillRect l="-1434" t="-4348" r="-107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63DA2C83-413B-490B-8993-D8D427DFA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442" y="1547623"/>
            <a:ext cx="5376648" cy="323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2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95940-FBDF-474E-A96C-8A351DC8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</p:spPr>
        <p:txBody>
          <a:bodyPr/>
          <a:lstStyle/>
          <a:p>
            <a:r>
              <a:rPr lang="en-US" dirty="0"/>
              <a:t>RBE,DBE,6DBE-ASOW scaling</a:t>
            </a:r>
          </a:p>
        </p:txBody>
      </p:sp>
    </p:spTree>
    <p:extLst>
      <p:ext uri="{BB962C8B-B14F-4D97-AF65-F5344CB8AC3E}">
        <p14:creationId xmlns:p14="http://schemas.microsoft.com/office/powerpoint/2010/main" val="203856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71D4E-0CF8-49E7-88BA-C9A79AE9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4719474-FA30-4459-B88D-01696BA54B5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4"/>
                <a:ext cx="11587163" cy="4655805"/>
              </a:xfrm>
            </p:spPr>
            <p:txBody>
              <a:bodyPr/>
              <a:lstStyle/>
              <a:p>
                <a:r>
                  <a:rPr lang="en-US" sz="2000" dirty="0"/>
                  <a:t>Compare the threshold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scaling of the SIP-ASOW with an RBE-ASOW and an DBE-ASOW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To do that we must first find an RBE and an DBE in the ASOW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must find the lasing threshold for both cases and fit them</a:t>
                </a:r>
              </a:p>
              <a:p>
                <a:r>
                  <a:rPr lang="en-US" sz="2000" dirty="0"/>
                  <a:t>We must find the quality factor for both cases and fit them</a:t>
                </a:r>
              </a:p>
              <a:p>
                <a:r>
                  <a:rPr lang="en-US" sz="2000" dirty="0"/>
                  <a:t>We must plot the lasing threshold with respect to the quality factor for the RBE-ASOW, the DBE-ASOW and the SIP-ASOW</a:t>
                </a:r>
              </a:p>
              <a:p>
                <a:r>
                  <a:rPr lang="en-US" sz="2000" dirty="0"/>
                  <a:t>Ideally: </a:t>
                </a:r>
                <a:endParaRPr lang="es-E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2000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4719474-FA30-4459-B88D-01696BA54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4"/>
                <a:ext cx="11587163" cy="4655805"/>
              </a:xfrm>
              <a:blipFill>
                <a:blip r:embed="rId2"/>
                <a:stretch>
                  <a:fillRect l="-473" t="-1309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6E8DF6C-643E-4113-AC72-861028C9E5FA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We want 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’’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6E8DF6C-643E-4113-AC72-861028C9E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17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259CF-852F-462D-8F7A-82D9A719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RBE, DBE, 6DBE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70BA54AC-04AC-4D41-86A2-C0F98AA8E13B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2021676273"/>
                  </p:ext>
                </p:extLst>
              </p:nvPr>
            </p:nvGraphicFramePr>
            <p:xfrm>
              <a:off x="4410739" y="4248336"/>
              <a:ext cx="3370520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260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85260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Coup. Coeff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0.492217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0.981486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1.05257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70BA54AC-04AC-4D41-86A2-C0F98AA8E13B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2021676273"/>
                  </p:ext>
                </p:extLst>
              </p:nvPr>
            </p:nvGraphicFramePr>
            <p:xfrm>
              <a:off x="4410739" y="4248336"/>
              <a:ext cx="3370520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260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85260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7813" r="-100722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0.492217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107813" r="-10072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0.981486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1" t="-207813" r="-100722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1.05257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A4019F9-AEAE-4295-A4A9-65A840EAB080}"/>
              </a:ext>
            </a:extLst>
          </p:cNvPr>
          <p:cNvCxnSpPr>
            <a:cxnSpLocks/>
          </p:cNvCxnSpPr>
          <p:nvPr/>
        </p:nvCxnSpPr>
        <p:spPr>
          <a:xfrm>
            <a:off x="4074632" y="1127051"/>
            <a:ext cx="0" cy="4008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983EE59-409B-4F57-88C3-7DAF0030FEA4}"/>
              </a:ext>
            </a:extLst>
          </p:cNvPr>
          <p:cNvCxnSpPr>
            <a:cxnSpLocks/>
          </p:cNvCxnSpPr>
          <p:nvPr/>
        </p:nvCxnSpPr>
        <p:spPr>
          <a:xfrm>
            <a:off x="8138632" y="1127051"/>
            <a:ext cx="0" cy="4008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1CA0EDF9-41B1-492E-9F41-80F91D22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629" y="1136083"/>
            <a:ext cx="3838739" cy="294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a 8">
                <a:extLst>
                  <a:ext uri="{FF2B5EF4-FFF2-40B4-BE49-F238E27FC236}">
                    <a16:creationId xmlns:a16="http://schemas.microsoft.com/office/drawing/2014/main" id="{CF7D20AF-BCDA-495A-BD83-F7B193DD0E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487694"/>
                  </p:ext>
                </p:extLst>
              </p:nvPr>
            </p:nvGraphicFramePr>
            <p:xfrm>
              <a:off x="8496006" y="4243308"/>
              <a:ext cx="3370520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260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85260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Coup. Coeff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0.40441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1.08084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1.08563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a 8">
                <a:extLst>
                  <a:ext uri="{FF2B5EF4-FFF2-40B4-BE49-F238E27FC236}">
                    <a16:creationId xmlns:a16="http://schemas.microsoft.com/office/drawing/2014/main" id="{CF7D20AF-BCDA-495A-BD83-F7B193DD0E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487694"/>
                  </p:ext>
                </p:extLst>
              </p:nvPr>
            </p:nvGraphicFramePr>
            <p:xfrm>
              <a:off x="8496006" y="4243308"/>
              <a:ext cx="3370520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260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85260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1" t="-7813" r="-100722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0.40441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1" t="-109524" r="-100722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1.08084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1" t="-206250" r="-100722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1.08563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a 8">
                <a:extLst>
                  <a:ext uri="{FF2B5EF4-FFF2-40B4-BE49-F238E27FC236}">
                    <a16:creationId xmlns:a16="http://schemas.microsoft.com/office/drawing/2014/main" id="{826CD86E-9E26-43AA-840A-519160BA3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334976"/>
                  </p:ext>
                </p:extLst>
              </p:nvPr>
            </p:nvGraphicFramePr>
            <p:xfrm>
              <a:off x="-5955483" y="4083244"/>
              <a:ext cx="3370520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260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85260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Coup. Coeff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0.52332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1.0166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1.014939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a 8">
                <a:extLst>
                  <a:ext uri="{FF2B5EF4-FFF2-40B4-BE49-F238E27FC236}">
                    <a16:creationId xmlns:a16="http://schemas.microsoft.com/office/drawing/2014/main" id="{826CD86E-9E26-43AA-840A-519160BA3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1334976"/>
                  </p:ext>
                </p:extLst>
              </p:nvPr>
            </p:nvGraphicFramePr>
            <p:xfrm>
              <a:off x="-5955483" y="4083244"/>
              <a:ext cx="3370520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260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85260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2" t="-7813" r="-101449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0.52332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2" t="-107813" r="-10144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1.0166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62" t="-207813" r="-101449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1.014939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C9E7B66A-E777-4FA4-A3B5-1672AD156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634301" y="868871"/>
            <a:ext cx="3888062" cy="294716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BD32836-9209-413E-A3E1-FA5C814B2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1811" y="1136083"/>
            <a:ext cx="3878909" cy="294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B642F3A-34D2-4B6D-B31C-B8358E3785AD}"/>
                  </a:ext>
                </a:extLst>
              </p:cNvPr>
              <p:cNvSpPr txBox="1"/>
              <p:nvPr/>
            </p:nvSpPr>
            <p:spPr>
              <a:xfrm>
                <a:off x="0" y="5690480"/>
                <a:ext cx="12191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All at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=1550 </m:t>
                    </m:r>
                  </m:oMath>
                </a14:m>
                <a:r>
                  <a:rPr lang="en-US" sz="2400" dirty="0"/>
                  <a:t>nm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B642F3A-34D2-4B6D-B31C-B8358E37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0480"/>
                <a:ext cx="12191996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B78CF09A-566D-4854-816F-A1318991E767}"/>
              </a:ext>
            </a:extLst>
          </p:cNvPr>
          <p:cNvSpPr txBox="1"/>
          <p:nvPr/>
        </p:nvSpPr>
        <p:spPr>
          <a:xfrm>
            <a:off x="1772149" y="686719"/>
            <a:ext cx="5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1015DC-98B0-427E-BD29-AD1B69A75258}"/>
              </a:ext>
            </a:extLst>
          </p:cNvPr>
          <p:cNvSpPr txBox="1"/>
          <p:nvPr/>
        </p:nvSpPr>
        <p:spPr>
          <a:xfrm>
            <a:off x="5814235" y="684205"/>
            <a:ext cx="66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351191-9A49-4037-9C44-998438638FAC}"/>
              </a:ext>
            </a:extLst>
          </p:cNvPr>
          <p:cNvSpPr txBox="1"/>
          <p:nvPr/>
        </p:nvSpPr>
        <p:spPr>
          <a:xfrm>
            <a:off x="10089354" y="720945"/>
            <a:ext cx="66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4FCC5F-0399-4703-96C3-A0C37EE1D0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27" y="1138827"/>
            <a:ext cx="3924215" cy="29444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a 8">
                <a:extLst>
                  <a:ext uri="{FF2B5EF4-FFF2-40B4-BE49-F238E27FC236}">
                    <a16:creationId xmlns:a16="http://schemas.microsoft.com/office/drawing/2014/main" id="{3B1EAC83-98D2-472C-9AF3-CBAF3173D59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51160818"/>
                  </p:ext>
                </p:extLst>
              </p:nvPr>
            </p:nvGraphicFramePr>
            <p:xfrm>
              <a:off x="325472" y="4243308"/>
              <a:ext cx="3370520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260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85260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Coup. Coeff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</a:t>
                          </a:r>
                          <a:r>
                            <a:rPr lang="en-US" dirty="0"/>
                            <a:t>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Angle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0.9806</a:t>
                          </a:r>
                          <a:r>
                            <a:rPr lang="en-US" dirty="0"/>
                            <a:t>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a 8">
                <a:extLst>
                  <a:ext uri="{FF2B5EF4-FFF2-40B4-BE49-F238E27FC236}">
                    <a16:creationId xmlns:a16="http://schemas.microsoft.com/office/drawing/2014/main" id="{3B1EAC83-98D2-472C-9AF3-CBAF3173D59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51160818"/>
                  </p:ext>
                </p:extLst>
              </p:nvPr>
            </p:nvGraphicFramePr>
            <p:xfrm>
              <a:off x="325472" y="4243308"/>
              <a:ext cx="3370520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85260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85260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61" t="-7813" r="-100722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61" t="-109524" r="-100722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</a:t>
                          </a:r>
                          <a:r>
                            <a:rPr lang="en-US" dirty="0"/>
                            <a:t>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61" t="-206250" r="-100722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0.9806</a:t>
                          </a:r>
                          <a:r>
                            <a:rPr lang="en-US" dirty="0"/>
                            <a:t>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323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174F37-E947-4591-826D-7BCE377A8E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Scaling of threshold values with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9174F37-E947-4591-826D-7BCE377A8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D591F06-15B3-48FE-866F-1A4E340AE1E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6150803" cy="4248150"/>
              </a:xfrm>
            </p:spPr>
            <p:txBody>
              <a:bodyPr/>
              <a:lstStyle/>
              <a:p>
                <a:r>
                  <a:rPr lang="en-US" sz="2000" dirty="0"/>
                  <a:t>Comparing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scaling law of the SIP, DBE, 6DBE,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" sz="2000" b="0" dirty="0"/>
              </a:p>
              <a:p>
                <a:r>
                  <a:rPr lang="es-ES" sz="2000" b="0" dirty="0"/>
                  <a:t>As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order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of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EPD </a:t>
                </a:r>
                <a:r>
                  <a:rPr lang="es-ES" sz="2000" b="0" dirty="0" err="1"/>
                  <a:t>increases</a:t>
                </a:r>
                <a:r>
                  <a:rPr lang="es-ES" sz="2000" b="0" dirty="0"/>
                  <a:t>,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s-ES" sz="2000" b="0" dirty="0"/>
                  <a:t> decreases</a:t>
                </a:r>
              </a:p>
              <a:p>
                <a:endParaRPr lang="es-ES" sz="2000" dirty="0"/>
              </a:p>
              <a:p>
                <a:r>
                  <a:rPr lang="es-ES" sz="2000" b="0" dirty="0"/>
                  <a:t>I am </a:t>
                </a:r>
                <a:r>
                  <a:rPr lang="es-ES" sz="2000" b="0" dirty="0" err="1"/>
                  <a:t>working</a:t>
                </a:r>
                <a:r>
                  <a:rPr lang="es-ES" sz="2000" b="0" dirty="0"/>
                  <a:t>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</a:t>
                </a:r>
                <a:r>
                  <a:rPr lang="es-ES" sz="2000" dirty="0" err="1"/>
                  <a:t>obtain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for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different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order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EPDs</a:t>
                </a:r>
                <a:endParaRPr lang="es-ES" sz="2000" b="0" dirty="0"/>
              </a:p>
              <a:p>
                <a:endParaRPr lang="es-ES" sz="2000" dirty="0"/>
              </a:p>
              <a:p>
                <a:r>
                  <a:rPr lang="es-ES" sz="2000" b="0" dirty="0" err="1"/>
                  <a:t>Should</a:t>
                </a:r>
                <a:r>
                  <a:rPr lang="es-ES" sz="2000" b="0" dirty="0"/>
                  <a:t> I do </a:t>
                </a:r>
                <a:r>
                  <a:rPr lang="es-ES" sz="2000" b="0" dirty="0" err="1"/>
                  <a:t>it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for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RBE as </a:t>
                </a:r>
                <a:r>
                  <a:rPr lang="es-ES" sz="2000" b="0" dirty="0" err="1"/>
                  <a:t>well</a:t>
                </a:r>
                <a:r>
                  <a:rPr lang="es-ES" sz="2000" b="0" dirty="0"/>
                  <a:t>?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D591F06-15B3-48FE-866F-1A4E340AE1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6150803" cy="4248150"/>
              </a:xfrm>
              <a:blipFill>
                <a:blip r:embed="rId3"/>
                <a:stretch>
                  <a:fillRect l="-892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26EA87-FEDA-4D0F-9A86-31FCDF7A38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This result is not surprising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691E4A-BFAD-4913-9571-E3811E139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78" y="782858"/>
            <a:ext cx="5416826" cy="436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3111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2195</TotalTime>
  <Words>788</Words>
  <Application>Microsoft Office PowerPoint</Application>
  <PresentationFormat>Panorámica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Capolino_Slides_Theme</vt:lpstr>
      <vt:lpstr>Capolino_Title_Theme</vt:lpstr>
      <vt:lpstr>Lasing Threshold, lineshape and saturation</vt:lpstr>
      <vt:lpstr>Goal</vt:lpstr>
      <vt:lpstr>Effective lengths and single pass gain</vt:lpstr>
      <vt:lpstr>Single-pass gain</vt:lpstr>
      <vt:lpstr>Single-pass gain</vt:lpstr>
      <vt:lpstr>RBE,DBE,6DBE-ASOW scaling</vt:lpstr>
      <vt:lpstr>Goal</vt:lpstr>
      <vt:lpstr>Find RBE, DBE, 6DBE</vt:lpstr>
      <vt:lpstr>Scaling of threshold values with N</vt:lpstr>
      <vt:lpstr>Diagonalization technique for transfer matrix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25</cp:revision>
  <dcterms:created xsi:type="dcterms:W3CDTF">2022-01-07T00:10:48Z</dcterms:created>
  <dcterms:modified xsi:type="dcterms:W3CDTF">2022-02-09T20:45:35Z</dcterms:modified>
</cp:coreProperties>
</file>