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9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0" r:id="rId1"/>
    <p:sldMasterId id="2147483673" r:id="rId2"/>
    <p:sldMasterId id="2147483677" r:id="rId3"/>
    <p:sldMasterId id="2147483681" r:id="rId4"/>
    <p:sldMasterId id="2147483685" r:id="rId5"/>
    <p:sldMasterId id="2147483688" r:id="rId6"/>
    <p:sldMasterId id="2147483692" r:id="rId7"/>
    <p:sldMasterId id="2147483695" r:id="rId8"/>
    <p:sldMasterId id="2147483698" r:id="rId9"/>
    <p:sldMasterId id="2147483701" r:id="rId10"/>
    <p:sldMasterId id="2147483718" r:id="rId11"/>
  </p:sldMasterIdLst>
  <p:notesMasterIdLst>
    <p:notesMasterId r:id="rId21"/>
  </p:notesMasterIdLst>
  <p:handoutMasterIdLst>
    <p:handoutMasterId r:id="rId22"/>
  </p:handoutMasterIdLst>
  <p:sldIdLst>
    <p:sldId id="382" r:id="rId12"/>
    <p:sldId id="369" r:id="rId13"/>
    <p:sldId id="259" r:id="rId14"/>
    <p:sldId id="373" r:id="rId15"/>
    <p:sldId id="374" r:id="rId16"/>
    <p:sldId id="377" r:id="rId17"/>
    <p:sldId id="375" r:id="rId18"/>
    <p:sldId id="376" r:id="rId19"/>
    <p:sldId id="381" r:id="rId20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yehia" initials="my" lastIdx="6" clrIdx="0">
    <p:extLst>
      <p:ext uri="{19B8F6BF-5375-455C-9EA6-DF929625EA0E}">
        <p15:presenceInfo xmlns:p15="http://schemas.microsoft.com/office/powerpoint/2012/main" userId="5e57daa659109ea2" providerId="Windows Live"/>
      </p:ext>
    </p:extLst>
  </p:cmAuthor>
  <p:cmAuthor id="2" name="Tarek Khedr" initials="TK" lastIdx="16" clrIdx="1">
    <p:extLst>
      <p:ext uri="{19B8F6BF-5375-455C-9EA6-DF929625EA0E}">
        <p15:presenceInfo xmlns:p15="http://schemas.microsoft.com/office/powerpoint/2012/main" userId="Tarek Khedr" providerId="None"/>
      </p:ext>
    </p:extLst>
  </p:cmAuthor>
  <p:cmAuthor id="3" name="Abdelshafy" initials="A" lastIdx="5" clrIdx="2">
    <p:extLst>
      <p:ext uri="{19B8F6BF-5375-455C-9EA6-DF929625EA0E}">
        <p15:presenceInfo xmlns:p15="http://schemas.microsoft.com/office/powerpoint/2012/main" userId="Abdelshafy" providerId="None"/>
      </p:ext>
    </p:extLst>
  </p:cmAuthor>
  <p:cmAuthor id="4" name="Albert Herrero Parareda" initials="AHP" lastIdx="1" clrIdx="3">
    <p:extLst>
      <p:ext uri="{19B8F6BF-5375-455C-9EA6-DF929625EA0E}">
        <p15:presenceInfo xmlns:p15="http://schemas.microsoft.com/office/powerpoint/2012/main" userId="Albert Herrero Parar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CFE"/>
    <a:srgbClr val="0C0288"/>
    <a:srgbClr val="0E039F"/>
    <a:srgbClr val="000066"/>
    <a:srgbClr val="0F45B1"/>
    <a:srgbClr val="0214BE"/>
    <a:srgbClr val="FF8B8B"/>
    <a:srgbClr val="B17000"/>
    <a:srgbClr val="D59601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18" autoAdjust="0"/>
    <p:restoredTop sz="96374" autoAdjust="0"/>
  </p:normalViewPr>
  <p:slideViewPr>
    <p:cSldViewPr>
      <p:cViewPr varScale="1">
        <p:scale>
          <a:sx n="75" d="100"/>
          <a:sy n="75" d="100"/>
        </p:scale>
        <p:origin x="2118" y="8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font" Target="fonts/font1.fntdata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A1963-63B2-40D2-ADC3-36BF43907078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B57D-8F99-41A6-AD43-28CFAA26ED5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2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1ED6C-C814-4E60-9FAC-E545E0A690B9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C5FAC-7DF8-4EEA-9374-184479F7E07A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398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9218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965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8291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017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78278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59294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067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4514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5224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868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71461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5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1017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3098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241971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8571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4600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67886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931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93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34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06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5245F5F-6C48-47CB-9427-9B3521CE22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47138" name="Picture 2" descr="Signature, flush lef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041" y="179994"/>
            <a:ext cx="2350959" cy="35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98467"/>
            <a:ext cx="8305600" cy="411133"/>
          </a:xfrm>
        </p:spPr>
        <p:txBody>
          <a:bodyPr>
            <a:normAutofit/>
          </a:bodyPr>
          <a:lstStyle>
            <a:lvl1pPr algn="l">
              <a:defRPr lang="en-US" sz="2400" b="1" kern="1200" dirty="0" smtClean="0">
                <a:solidFill>
                  <a:srgbClr val="C000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44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6587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9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6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04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1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9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33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FD83A-7894-4FFE-AC40-E3B982B6C881}" type="datetime1">
              <a:rPr lang="en-US" smtClean="0"/>
              <a:pPr/>
              <a:t>3/14/2022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234DF-4351-4778-8C01-15D598917B00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2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0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2EE77-F59E-478F-A9AE-5D1EC2085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SIP-ASOW laser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C51B975-04D2-4E62-98E1-18A6ADB0D8B5}"/>
              </a:ext>
            </a:extLst>
          </p:cNvPr>
          <p:cNvSpPr txBox="1"/>
          <p:nvPr/>
        </p:nvSpPr>
        <p:spPr>
          <a:xfrm>
            <a:off x="3657600" y="266700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Albert Herrero Parareda </a:t>
            </a:r>
            <a:r>
              <a:rPr lang="en-US" dirty="0" err="1"/>
              <a:t>F.Capolino</a:t>
            </a:r>
            <a:r>
              <a:rPr lang="en-US" dirty="0"/>
              <a:t> (remove)</a:t>
            </a:r>
          </a:p>
        </p:txBody>
      </p:sp>
    </p:spTree>
    <p:extLst>
      <p:ext uri="{BB962C8B-B14F-4D97-AF65-F5344CB8AC3E}">
        <p14:creationId xmlns:p14="http://schemas.microsoft.com/office/powerpoint/2010/main" val="320570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BE1A7-1B48-4366-8E3C-0A6F8F5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RBE-SIP distance in SIP-ASOW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719E23-363F-4B79-B637-5D4FDE29C3D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86569" y="873124"/>
                <a:ext cx="4209231" cy="2651509"/>
              </a:xfrm>
            </p:spPr>
            <p:txBody>
              <a:bodyPr>
                <a:normAutofit/>
              </a:bodyPr>
              <a:lstStyle/>
              <a:p>
                <a:r>
                  <a:rPr lang="en-US" sz="2000" b="0" i="0" u="none" strike="noStrike" baseline="0" dirty="0">
                    <a:solidFill>
                      <a:srgbClr val="3C763D"/>
                    </a:solidFill>
                    <a:latin typeface="Courier New" panose="02070309020205020404" pitchFamily="49" charset="0"/>
                  </a:rPr>
                  <a:t>Parameters SIP ASOW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0.49</m:t>
                    </m:r>
                    <m:r>
                      <a:rPr lang="es-E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" sz="20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10</m:t>
                    </m:r>
                    <m:r>
                      <a:rPr lang="es-E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sty m:val="p"/>
                      </m:rPr>
                      <a:rPr lang="es-ES" sz="2000" b="0" i="0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000" b="0" i="0" u="none" strike="noStrike" baseline="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1.15</m:t>
                    </m:r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00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s-E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0.98 </m:t>
                    </m:r>
                    <m:r>
                      <m:rPr>
                        <m:sty m:val="p"/>
                      </m:rPr>
                      <a:rPr lang="es-ES" sz="200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rad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=193.576</m:t>
                    </m:r>
                  </m:oMath>
                </a14:m>
                <a:r>
                  <a:rPr lang="en-US" sz="2000" dirty="0"/>
                  <a:t> THz RBE frequency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=193.54 </m:t>
                    </m:r>
                  </m:oMath>
                </a14:m>
                <a:r>
                  <a:rPr lang="en-US" sz="2000" dirty="0"/>
                  <a:t>THz SIP frequency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9719E23-363F-4B79-B637-5D4FDE29C3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86569" y="873124"/>
                <a:ext cx="4209231" cy="2651509"/>
              </a:xfrm>
              <a:blipFill>
                <a:blip r:embed="rId2"/>
                <a:stretch>
                  <a:fillRect l="-1302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CDF20E91-144C-4FAE-8E6D-113E7FF1FFD5}"/>
              </a:ext>
            </a:extLst>
          </p:cNvPr>
          <p:cNvSpPr txBox="1"/>
          <p:nvPr/>
        </p:nvSpPr>
        <p:spPr>
          <a:xfrm>
            <a:off x="6337680" y="697468"/>
            <a:ext cx="55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 Blue line: SIP frequency           - Red line: RBE frequency</a:t>
            </a:r>
          </a:p>
        </p:txBody>
      </p:sp>
      <p:pic>
        <p:nvPicPr>
          <p:cNvPr id="22" name="Imagen 21" descr="Diagrama&#10;&#10;Descripción generada automáticamente">
            <a:extLst>
              <a:ext uri="{FF2B5EF4-FFF2-40B4-BE49-F238E27FC236}">
                <a16:creationId xmlns:a16="http://schemas.microsoft.com/office/drawing/2014/main" id="{2BBD7009-5545-4A5F-8A1F-CACDFC1E9C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949" y="3810000"/>
            <a:ext cx="4016950" cy="2286000"/>
          </a:xfrm>
          <a:prstGeom prst="rect">
            <a:avLst/>
          </a:prstGeom>
        </p:spPr>
      </p:pic>
      <p:grpSp>
        <p:nvGrpSpPr>
          <p:cNvPr id="33" name="Grupo 32">
            <a:extLst>
              <a:ext uri="{FF2B5EF4-FFF2-40B4-BE49-F238E27FC236}">
                <a16:creationId xmlns:a16="http://schemas.microsoft.com/office/drawing/2014/main" id="{8EE0A0CA-624D-40A6-A254-68F8F6B98F16}"/>
              </a:ext>
            </a:extLst>
          </p:cNvPr>
          <p:cNvGrpSpPr/>
          <p:nvPr/>
        </p:nvGrpSpPr>
        <p:grpSpPr>
          <a:xfrm>
            <a:off x="9220200" y="3842027"/>
            <a:ext cx="2743200" cy="2286000"/>
            <a:chOff x="1486094" y="0"/>
            <a:chExt cx="9219811" cy="6858000"/>
          </a:xfrm>
        </p:grpSpPr>
        <p:pic>
          <p:nvPicPr>
            <p:cNvPr id="28" name="Imagen 27" descr="Gráfico&#10;&#10;Descripción generada automáticamente">
              <a:extLst>
                <a:ext uri="{FF2B5EF4-FFF2-40B4-BE49-F238E27FC236}">
                  <a16:creationId xmlns:a16="http://schemas.microsoft.com/office/drawing/2014/main" id="{1166B4FE-0B68-43E4-B741-54EFAD722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094" y="0"/>
              <a:ext cx="9219811" cy="6858000"/>
            </a:xfrm>
            <a:prstGeom prst="rect">
              <a:avLst/>
            </a:prstGeom>
          </p:spPr>
        </p:pic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35C0EEF9-0532-49C5-B440-E02205001E06}"/>
                </a:ext>
              </a:extLst>
            </p:cNvPr>
            <p:cNvCxnSpPr>
              <a:cxnSpLocks/>
            </p:cNvCxnSpPr>
            <p:nvPr/>
          </p:nvCxnSpPr>
          <p:spPr>
            <a:xfrm>
              <a:off x="6258339" y="483089"/>
              <a:ext cx="0" cy="542272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936D19AE-4E78-4564-A2E7-B22BF555F4D8}"/>
                </a:ext>
              </a:extLst>
            </p:cNvPr>
            <p:cNvCxnSpPr>
              <a:cxnSpLocks/>
            </p:cNvCxnSpPr>
            <p:nvPr/>
          </p:nvCxnSpPr>
          <p:spPr>
            <a:xfrm>
              <a:off x="9495183" y="483089"/>
              <a:ext cx="0" cy="542272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FED9187-DC3A-485E-B629-A96B94D8405B}"/>
              </a:ext>
            </a:extLst>
          </p:cNvPr>
          <p:cNvGrpSpPr/>
          <p:nvPr/>
        </p:nvGrpSpPr>
        <p:grpSpPr>
          <a:xfrm>
            <a:off x="6223470" y="1143000"/>
            <a:ext cx="2743200" cy="2286000"/>
            <a:chOff x="1490468" y="0"/>
            <a:chExt cx="9211064" cy="6858000"/>
          </a:xfrm>
        </p:grpSpPr>
        <p:pic>
          <p:nvPicPr>
            <p:cNvPr id="26" name="Imagen 25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91145D2C-0665-4B51-8134-B1C215809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468" y="0"/>
              <a:ext cx="9211064" cy="6858000"/>
            </a:xfrm>
            <a:prstGeom prst="rect">
              <a:avLst/>
            </a:prstGeom>
          </p:spPr>
        </p:pic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2CE620D5-4A4E-497D-8097-0F19674B51E9}"/>
                </a:ext>
              </a:extLst>
            </p:cNvPr>
            <p:cNvCxnSpPr/>
            <p:nvPr/>
          </p:nvCxnSpPr>
          <p:spPr>
            <a:xfrm>
              <a:off x="3044825" y="3217033"/>
              <a:ext cx="675907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89428ADB-108A-4057-A574-29DE77166CB4}"/>
                </a:ext>
              </a:extLst>
            </p:cNvPr>
            <p:cNvCxnSpPr/>
            <p:nvPr/>
          </p:nvCxnSpPr>
          <p:spPr>
            <a:xfrm>
              <a:off x="3070726" y="877956"/>
              <a:ext cx="675907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5045F5A4-BEA9-45AD-97ED-F78D85B90B5E}"/>
              </a:ext>
            </a:extLst>
          </p:cNvPr>
          <p:cNvGrpSpPr/>
          <p:nvPr/>
        </p:nvGrpSpPr>
        <p:grpSpPr>
          <a:xfrm>
            <a:off x="9220200" y="1143000"/>
            <a:ext cx="2743200" cy="2286000"/>
            <a:chOff x="1486094" y="0"/>
            <a:chExt cx="9219811" cy="6858000"/>
          </a:xfrm>
        </p:grpSpPr>
        <p:pic>
          <p:nvPicPr>
            <p:cNvPr id="24" name="Imagen 23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8E3BDB24-A924-4198-993B-B72FBE8C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094" y="0"/>
              <a:ext cx="9219811" cy="6858000"/>
            </a:xfrm>
            <a:prstGeom prst="rect">
              <a:avLst/>
            </a:prstGeom>
          </p:spPr>
        </p:pic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86E9B5C1-3105-40C0-9457-56B2568094F8}"/>
                </a:ext>
              </a:extLst>
            </p:cNvPr>
            <p:cNvCxnSpPr/>
            <p:nvPr/>
          </p:nvCxnSpPr>
          <p:spPr>
            <a:xfrm>
              <a:off x="3011426" y="3236911"/>
              <a:ext cx="683514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33C9075C-4AC2-44AE-B860-9C4E922EAB6A}"/>
                </a:ext>
              </a:extLst>
            </p:cNvPr>
            <p:cNvCxnSpPr/>
            <p:nvPr/>
          </p:nvCxnSpPr>
          <p:spPr>
            <a:xfrm>
              <a:off x="3011426" y="874644"/>
              <a:ext cx="6835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595BE98-2443-410F-9904-1A8FF64F8DD2}"/>
                  </a:ext>
                </a:extLst>
              </p:cNvPr>
              <p:cNvSpPr txBox="1"/>
              <p:nvPr/>
            </p:nvSpPr>
            <p:spPr>
              <a:xfrm>
                <a:off x="286569" y="3842027"/>
                <a:ext cx="3837312" cy="1214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=0.22689</m:t>
                    </m:r>
                    <m:r>
                      <a:rPr lang="es-E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s-E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rad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ps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=36 </m:t>
                    </m:r>
                    <m:r>
                      <m:rPr>
                        <m:sty m:val="p"/>
                      </m:rPr>
                      <a:rPr lang="es-E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GHz</m:t>
                    </m:r>
                  </m:oMath>
                </a14:m>
                <a:endParaRPr lang="es-ES" sz="1800" dirty="0">
                  <a:solidFill>
                    <a:srgbClr val="0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b>
                          <m:sSubPr>
                            <m:ctrlP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  <m:r>
                      <a:rPr lang="es-E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=0.289 </m:t>
                    </m:r>
                    <m:r>
                      <m:rPr>
                        <m:sty m:val="p"/>
                      </m:rPr>
                      <a:rPr lang="es-ES" sz="1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es-ES" sz="18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595BE98-2443-410F-9904-1A8FF64F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69" y="3842027"/>
                <a:ext cx="3837312" cy="1214563"/>
              </a:xfrm>
              <a:prstGeom prst="rect">
                <a:avLst/>
              </a:prstGeom>
              <a:blipFill>
                <a:blip r:embed="rId7"/>
                <a:stretch>
                  <a:fillRect l="-954"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44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F6C04-8589-481C-B50A-DA105774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Lasing threshold</a:t>
            </a:r>
          </a:p>
        </p:txBody>
      </p:sp>
      <p:pic>
        <p:nvPicPr>
          <p:cNvPr id="8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78D2EDBE-7558-4030-B44E-17947E410B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1" y="3810000"/>
            <a:ext cx="3465726" cy="261379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106B31-FB01-4AF1-9AB9-8B505B1F75BB}"/>
                  </a:ext>
                </a:extLst>
              </p:cNvPr>
              <p:cNvSpPr txBox="1"/>
              <p:nvPr/>
            </p:nvSpPr>
            <p:spPr>
              <a:xfrm>
                <a:off x="244336" y="814710"/>
                <a:ext cx="11589488" cy="1963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dirty="0"/>
                  <a:t>The poles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dirty="0"/>
                  <a:t> </a:t>
                </a:r>
                <a:r>
                  <a:rPr lang="en-US" sz="2000" dirty="0"/>
                  <a:t>of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transfer </a:t>
                </a:r>
                <a:r>
                  <a:rPr lang="es-ES" sz="2000" dirty="0" err="1"/>
                  <a:t>function</a:t>
                </a:r>
                <a:r>
                  <a:rPr lang="es-ES" sz="2000" dirty="0"/>
                  <a:t> are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resonances</a:t>
                </a:r>
                <a:r>
                  <a:rPr lang="es-ES" sz="2000" dirty="0"/>
                  <a:t> </a:t>
                </a:r>
                <a:r>
                  <a:rPr lang="es-ES" sz="2000" dirty="0" err="1"/>
                  <a:t>of</a:t>
                </a:r>
                <a:r>
                  <a:rPr lang="es-ES" sz="2000" dirty="0"/>
                  <a:t> </a:t>
                </a: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cavity</a:t>
                </a:r>
                <a:endParaRPr lang="es-E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dirty="0" err="1"/>
                  <a:t>The</a:t>
                </a:r>
                <a:r>
                  <a:rPr lang="es-ES" sz="2000" dirty="0"/>
                  <a:t> </a:t>
                </a:r>
                <a:r>
                  <a:rPr lang="es-ES" sz="2000" dirty="0" err="1"/>
                  <a:t>gain</a:t>
                </a:r>
                <a:r>
                  <a:rPr lang="es-ES" sz="2000" dirty="0"/>
                  <a:t> </a:t>
                </a:r>
                <a:r>
                  <a:rPr lang="es-ES" sz="2000" dirty="0" err="1"/>
                  <a:t>is</a:t>
                </a:r>
                <a:r>
                  <a:rPr lang="es-ES" sz="2000" dirty="0"/>
                  <a:t> </a:t>
                </a:r>
                <a:r>
                  <a:rPr lang="es-ES" sz="2000" dirty="0" err="1"/>
                  <a:t>added</a:t>
                </a:r>
                <a:r>
                  <a:rPr lang="es-ES" sz="2000" dirty="0"/>
                  <a:t> as </a:t>
                </a:r>
                <a:r>
                  <a:rPr lang="es-ES" sz="2000" dirty="0" err="1"/>
                  <a:t>an</a:t>
                </a:r>
                <a:r>
                  <a:rPr lang="es-ES" sz="2000" dirty="0"/>
                  <a:t> </a:t>
                </a:r>
                <a:r>
                  <a:rPr lang="es-ES" sz="2000" dirty="0" err="1"/>
                  <a:t>imaginary</a:t>
                </a:r>
                <a:r>
                  <a:rPr lang="es-ES" sz="2000" dirty="0"/>
                  <a:t> refractive </a:t>
                </a:r>
                <a:r>
                  <a:rPr lang="es-ES" sz="2000" dirty="0" err="1"/>
                  <a:t>index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define the threshold value as the minimum gain required for self-sustained oscillation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a passive system,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&lt;0 ∀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∈1, …, 6</m:t>
                    </m:r>
                  </m:oMath>
                </a14:m>
                <a:endParaRPr lang="es-E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system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is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marginally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stable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when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000" dirty="0"/>
                  <a:t>for one pair of poles. Then, the distances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at a minimum, which causes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</m:sub>
                        </m:sSub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have a maximum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0D106B31-FB01-4AF1-9AB9-8B505B1F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6" y="814710"/>
                <a:ext cx="11589488" cy="1963614"/>
              </a:xfrm>
              <a:prstGeom prst="rect">
                <a:avLst/>
              </a:prstGeom>
              <a:blipFill>
                <a:blip r:embed="rId3"/>
                <a:stretch>
                  <a:fillRect l="-473" t="-1863" r="-158" b="-3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0A73BDEF-019F-44D4-BE9C-52F2416C45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436"/>
          <a:stretch/>
        </p:blipFill>
        <p:spPr>
          <a:xfrm>
            <a:off x="4112977" y="3248401"/>
            <a:ext cx="3507133" cy="28950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AF43D1-9AF9-4B68-9C59-F63DAA19B728}"/>
                  </a:ext>
                </a:extLst>
              </p:cNvPr>
              <p:cNvSpPr txBox="1"/>
              <p:nvPr/>
            </p:nvSpPr>
            <p:spPr>
              <a:xfrm>
                <a:off x="762000" y="2942366"/>
                <a:ext cx="2474315" cy="70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sub>
                      </m:sSub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𝑖𝑛𝑐</m:t>
                              </m:r>
                            </m:sub>
                          </m:sSub>
                        </m:den>
                      </m:f>
                      <m:r>
                        <a:rPr lang="es-E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s-ES" sz="18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DAF43D1-9AF9-4B68-9C59-F63DAA19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42366"/>
                <a:ext cx="2474315" cy="7035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AE6C36E-8900-4491-BD68-63BBE3D504A8}"/>
                  </a:ext>
                </a:extLst>
              </p:cNvPr>
              <p:cNvSpPr txBox="1"/>
              <p:nvPr/>
            </p:nvSpPr>
            <p:spPr>
              <a:xfrm>
                <a:off x="8915400" y="6283437"/>
                <a:ext cx="191174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−1.12</m:t>
                      </m:r>
                      <m:r>
                        <a:rPr lang="es-ES" b="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1AE6C36E-8900-4491-BD68-63BBE3D50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6283437"/>
                <a:ext cx="1911742" cy="280718"/>
              </a:xfrm>
              <a:prstGeom prst="rect">
                <a:avLst/>
              </a:prstGeom>
              <a:blipFill>
                <a:blip r:embed="rId6"/>
                <a:stretch>
                  <a:fillRect l="-1278" t="-2174" r="-95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ABE68B9B-20CD-4DB9-AE52-9729E3515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3248401"/>
            <a:ext cx="3742862" cy="28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7D99-C7E5-41B0-979D-3FDB166B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Resonances and lasing thresholds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371253"/>
              </a:xfrm>
            </p:spPr>
            <p:txBody>
              <a:bodyPr/>
              <a:lstStyle/>
              <a:p>
                <a:r>
                  <a:rPr lang="en-US" sz="2000" dirty="0"/>
                  <a:t>We find the resonances and then the lasing threshold of each resonance 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371253"/>
              </a:xfrm>
              <a:blipFill>
                <a:blip r:embed="rId2"/>
                <a:stretch>
                  <a:fillRect l="-473" t="-16393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1695921966"/>
                  </p:ext>
                </p:extLst>
              </p:nvPr>
            </p:nvGraphicFramePr>
            <p:xfrm>
              <a:off x="6781800" y="1517269"/>
              <a:ext cx="5029198" cy="3578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3040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1636004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060154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6137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Lasing threshold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  <m:sup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 of each pole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6130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−8.54</m:t>
                                </m:r>
                                <m:r>
                                  <a:rPr lang="es-ES" sz="1800" b="0" i="1" u="sng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sng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0" i="0" u="sng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en-US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56186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en-U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𝟕</m:t>
                                </m:r>
                                <m:r>
                                  <a:rPr lang="en-U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s-E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𝟎𝟑</m:t>
                                </m:r>
                                <m:r>
                                  <a:rPr lang="es-ES" sz="1800" b="1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𝟏𝟎</m:t>
                                    </m:r>
                                  </m:e>
                                  <m:sup>
                                    <m:r>
                                      <a:rPr lang="en-U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sz="1800" b="1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="1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532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193.5368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u="none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u="none" dirty="0" smtClean="0">
                                    <a:latin typeface="Cambria Math" panose="02040503050406030204" pitchFamily="18" charset="0"/>
                                  </a:rPr>
                                  <m:t>1.38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532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193.54</m:t>
                                </m:r>
                                <m:r>
                                  <a:rPr lang="es-ES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−1.63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6130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193.48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−1.912</m:t>
                                </m:r>
                                <m:r>
                                  <a:rPr lang="es-ES" sz="18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s-ES" sz="18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1695921966"/>
                  </p:ext>
                </p:extLst>
              </p:nvPr>
            </p:nvGraphicFramePr>
            <p:xfrm>
              <a:off x="6781800" y="1517269"/>
              <a:ext cx="5029198" cy="3578416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333040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1636004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060154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675" t="-3333" r="-296" b="-3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84" t="-147619" r="-126022" b="-33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675" t="-147619" r="-296" b="-3323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371920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84" t="-419355" r="-126022" b="-46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675" t="-419355" r="-296" b="-46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36880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84" t="-536667" r="-126022" b="-37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675" t="-536667" r="-296" b="-3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36880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84" t="-626230" r="-126022" b="-2721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675" t="-626230" r="-296" b="-27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1784" t="-295333" r="-126022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4675" t="-295333" r="-296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184CD387-5546-4740-B0D5-A06E6EA5D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31" y="1517269"/>
            <a:ext cx="2488312" cy="19299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EAEEE3B-B67F-4735-A790-F6BAACBB4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765" y="3500214"/>
            <a:ext cx="2487245" cy="18269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BDB8AE3-6C8A-4623-8297-C89609C44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673" y="3493422"/>
            <a:ext cx="3065928" cy="222157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69B3593-7D92-4544-82C2-E6545B4E0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057" y="1504061"/>
            <a:ext cx="2614765" cy="1982624"/>
          </a:xfrm>
          <a:prstGeom prst="rect">
            <a:avLst/>
          </a:prstGeom>
        </p:spPr>
      </p:pic>
      <p:sp>
        <p:nvSpPr>
          <p:cNvPr id="20" name="Marcador de contenido 3">
            <a:extLst>
              <a:ext uri="{FF2B5EF4-FFF2-40B4-BE49-F238E27FC236}">
                <a16:creationId xmlns:a16="http://schemas.microsoft.com/office/drawing/2014/main" id="{33063D97-BEA7-4CC9-8ECD-99F17920A0B0}"/>
              </a:ext>
            </a:extLst>
          </p:cNvPr>
          <p:cNvSpPr txBox="1">
            <a:spLocks/>
          </p:cNvSpPr>
          <p:nvPr/>
        </p:nvSpPr>
        <p:spPr>
          <a:xfrm>
            <a:off x="1866900" y="5885785"/>
            <a:ext cx="8458199" cy="366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second pole smallest lasing threshold is the RBE resonance</a:t>
            </a:r>
          </a:p>
        </p:txBody>
      </p:sp>
    </p:spTree>
    <p:extLst>
      <p:ext uri="{BB962C8B-B14F-4D97-AF65-F5344CB8AC3E}">
        <p14:creationId xmlns:p14="http://schemas.microsoft.com/office/powerpoint/2010/main" val="397581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2C9265-DC1A-4211-AF57-1C8116203A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6900" y="5885785"/>
            <a:ext cx="8458199" cy="366436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second pole to become marginally stable is the RBE resonance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578B3F-5614-451B-AEF7-4F598DE5F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39" y="726214"/>
            <a:ext cx="3618042" cy="26517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BCB684-35C8-4D2F-89A8-1D14BADE7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520" y="726214"/>
            <a:ext cx="3743394" cy="265176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8F7C34-FCF9-400C-BEB5-9A392FBBB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653" y="726214"/>
            <a:ext cx="3659608" cy="26517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/>
              <p:nvPr/>
            </p:nvSpPr>
            <p:spPr>
              <a:xfrm>
                <a:off x="1727908" y="3472898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908" y="3472898"/>
                <a:ext cx="747705" cy="276999"/>
              </a:xfrm>
              <a:prstGeom prst="rect">
                <a:avLst/>
              </a:prstGeom>
              <a:blipFill>
                <a:blip r:embed="rId6"/>
                <a:stretch>
                  <a:fillRect l="-4065" r="-731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/>
              <p:nvPr/>
            </p:nvSpPr>
            <p:spPr>
              <a:xfrm>
                <a:off x="4821348" y="3471711"/>
                <a:ext cx="2768963" cy="284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SIPth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−7.03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48" y="3471711"/>
                <a:ext cx="2768963" cy="284886"/>
              </a:xfrm>
              <a:prstGeom prst="rect">
                <a:avLst/>
              </a:prstGeom>
              <a:blipFill>
                <a:blip r:embed="rId7"/>
                <a:stretch>
                  <a:fillRect l="-881" t="-2174" r="-441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/>
              <p:nvPr/>
            </p:nvSpPr>
            <p:spPr>
              <a:xfrm>
                <a:off x="8836427" y="3471936"/>
                <a:ext cx="284430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RBEth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−8.54</m:t>
                      </m:r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427" y="3471936"/>
                <a:ext cx="2844305" cy="284437"/>
              </a:xfrm>
              <a:prstGeom prst="rect">
                <a:avLst/>
              </a:prstGeom>
              <a:blipFill>
                <a:blip r:embed="rId8"/>
                <a:stretch>
                  <a:fillRect l="-858" t="-2174" r="-429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201BCA8E-D121-497C-AA5F-A426FD1A99FD}"/>
              </a:ext>
            </a:extLst>
          </p:cNvPr>
          <p:cNvSpPr txBox="1"/>
          <p:nvPr/>
        </p:nvSpPr>
        <p:spPr>
          <a:xfrm>
            <a:off x="376041" y="3983624"/>
            <a:ext cx="53534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Marginally stable poles for increasing gain: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SIP resonance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RBE resonance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SIP resonance</a:t>
            </a:r>
            <a:br>
              <a:rPr lang="en-US" dirty="0"/>
            </a:br>
            <a:r>
              <a:rPr lang="en-US" dirty="0"/>
              <a:t>(second resonance the closest to the SIP frequency)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534E595C-6B25-4CE2-AFF3-38C586470EDE}"/>
              </a:ext>
            </a:extLst>
          </p:cNvPr>
          <p:cNvGrpSpPr/>
          <p:nvPr/>
        </p:nvGrpSpPr>
        <p:grpSpPr>
          <a:xfrm>
            <a:off x="5867400" y="3835013"/>
            <a:ext cx="2862226" cy="1619830"/>
            <a:chOff x="6269831" y="3849009"/>
            <a:chExt cx="2862226" cy="1619830"/>
          </a:xfrm>
        </p:grpSpPr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C0BBF219-D324-43FE-BC7A-EFC3F9C3A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7760" y="4018252"/>
              <a:ext cx="0" cy="1426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47110501-64B3-442B-B97E-5BAA8B356C0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850261" y="4015056"/>
              <a:ext cx="0" cy="14260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3B0D92E-7CFA-4AAD-84D5-21B6DEBFE600}"/>
                    </a:ext>
                  </a:extLst>
                </p:cNvPr>
                <p:cNvSpPr txBox="1"/>
                <p:nvPr/>
              </p:nvSpPr>
              <p:spPr>
                <a:xfrm>
                  <a:off x="8553117" y="4592795"/>
                  <a:ext cx="5789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ℜ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83B0D92E-7CFA-4AAD-84D5-21B6DEBFE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117" y="4592795"/>
                  <a:ext cx="57894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t="-2174" r="-15789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501D23A3-2BEE-4D31-BD4E-2F9A2A1B0CE2}"/>
                    </a:ext>
                  </a:extLst>
                </p:cNvPr>
                <p:cNvSpPr txBox="1"/>
                <p:nvPr/>
              </p:nvSpPr>
              <p:spPr>
                <a:xfrm>
                  <a:off x="6902829" y="3849009"/>
                  <a:ext cx="556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501D23A3-2BEE-4D31-BD4E-2F9A2A1B0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829" y="3849009"/>
                  <a:ext cx="55649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70" t="-2174" r="-15217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9045E38E-0D18-43BB-84EA-9917230A9CCB}"/>
                    </a:ext>
                  </a:extLst>
                </p:cNvPr>
                <p:cNvSpPr txBox="1"/>
                <p:nvPr/>
              </p:nvSpPr>
              <p:spPr>
                <a:xfrm>
                  <a:off x="7953860" y="4658813"/>
                  <a:ext cx="165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9045E38E-0D18-43BB-84EA-9917230A9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860" y="4658813"/>
                  <a:ext cx="16511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0E9561C4-F289-4454-A933-008F879CA4A7}"/>
                </a:ext>
              </a:extLst>
            </p:cNvPr>
            <p:cNvCxnSpPr>
              <a:cxnSpLocks/>
            </p:cNvCxnSpPr>
            <p:nvPr/>
          </p:nvCxnSpPr>
          <p:spPr>
            <a:xfrm>
              <a:off x="8013843" y="4127935"/>
              <a:ext cx="0" cy="120032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59EC1B9-C8E3-43F9-8813-EE6439BCB57B}"/>
                </a:ext>
              </a:extLst>
            </p:cNvPr>
            <p:cNvCxnSpPr>
              <a:cxnSpLocks/>
            </p:cNvCxnSpPr>
            <p:nvPr/>
          </p:nvCxnSpPr>
          <p:spPr>
            <a:xfrm>
              <a:off x="8345148" y="4127935"/>
              <a:ext cx="0" cy="12003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5D2DBC9F-0B0B-42AD-BDA6-C20587514F6B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26" y="4127935"/>
              <a:ext cx="0" cy="120032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07843E3-688A-41D5-B86D-BDA89D60DDF2}"/>
                    </a:ext>
                  </a:extLst>
                </p:cNvPr>
                <p:cNvSpPr txBox="1"/>
                <p:nvPr/>
              </p:nvSpPr>
              <p:spPr>
                <a:xfrm>
                  <a:off x="8245005" y="4746902"/>
                  <a:ext cx="1651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ln>
                              <a:solidFill>
                                <a:srgbClr val="FF0000"/>
                              </a:solidFill>
                            </a:ln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mc:Choice>
          <mc:Fallback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07843E3-688A-41D5-B86D-BDA89D60D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005" y="4746902"/>
                  <a:ext cx="165109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3BB4D4E4-637E-4B40-83EC-4C8ED8AFAE00}"/>
                    </a:ext>
                  </a:extLst>
                </p:cNvPr>
                <p:cNvSpPr txBox="1"/>
                <p:nvPr/>
              </p:nvSpPr>
              <p:spPr>
                <a:xfrm>
                  <a:off x="7842671" y="5016622"/>
                  <a:ext cx="165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3BB4D4E4-637E-4B40-83EC-4C8ED8AFA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2671" y="5016622"/>
                  <a:ext cx="1651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Abrir llave 27">
              <a:extLst>
                <a:ext uri="{FF2B5EF4-FFF2-40B4-BE49-F238E27FC236}">
                  <a16:creationId xmlns:a16="http://schemas.microsoft.com/office/drawing/2014/main" id="{C0A2EBB0-4F2D-4568-90D4-69D166E2631C}"/>
                </a:ext>
              </a:extLst>
            </p:cNvPr>
            <p:cNvSpPr/>
            <p:nvPr/>
          </p:nvSpPr>
          <p:spPr>
            <a:xfrm>
              <a:off x="6269831" y="3898982"/>
              <a:ext cx="319812" cy="1569857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1DCE5A5-7FFD-44FC-960C-5E84D21A9603}"/>
                  </a:ext>
                </a:extLst>
              </p:cNvPr>
              <p:cNvSpPr txBox="1"/>
              <p:nvPr/>
            </p:nvSpPr>
            <p:spPr>
              <a:xfrm>
                <a:off x="5774962" y="5518253"/>
                <a:ext cx="391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Position of the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closest poles to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ℜ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1DCE5A5-7FFD-44FC-960C-5E84D21A9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962" y="5518253"/>
                <a:ext cx="3919574" cy="369332"/>
              </a:xfrm>
              <a:prstGeom prst="rect">
                <a:avLst/>
              </a:prstGeom>
              <a:blipFill>
                <a:blip r:embed="rId14"/>
                <a:stretch>
                  <a:fillRect l="-12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uadroTexto 29">
            <a:extLst>
              <a:ext uri="{FF2B5EF4-FFF2-40B4-BE49-F238E27FC236}">
                <a16:creationId xmlns:a16="http://schemas.microsoft.com/office/drawing/2014/main" id="{8D31F707-FEF7-4941-B99F-3DD60893E64C}"/>
              </a:ext>
            </a:extLst>
          </p:cNvPr>
          <p:cNvSpPr txBox="1"/>
          <p:nvPr/>
        </p:nvSpPr>
        <p:spPr>
          <a:xfrm>
            <a:off x="9145425" y="4023583"/>
            <a:ext cx="275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dirty="0"/>
              <a:t>Blue line: SIP frequency 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Red line: RBE frequency</a:t>
            </a:r>
          </a:p>
        </p:txBody>
      </p:sp>
    </p:spTree>
    <p:extLst>
      <p:ext uri="{BB962C8B-B14F-4D97-AF65-F5344CB8AC3E}">
        <p14:creationId xmlns:p14="http://schemas.microsoft.com/office/powerpoint/2010/main" val="16521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Resonances and lasing thresholds for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FF5AC1A-6DA0-440F-B136-3F50C40CB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/>
              <p:nvPr/>
            </p:nvSpPr>
            <p:spPr>
              <a:xfrm>
                <a:off x="1826427" y="3734987"/>
                <a:ext cx="747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CE30DE7-5732-463E-A5DC-EBBDD829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427" y="3734987"/>
                <a:ext cx="747705" cy="276999"/>
              </a:xfrm>
              <a:prstGeom prst="rect">
                <a:avLst/>
              </a:prstGeom>
              <a:blipFill>
                <a:blip r:embed="rId3"/>
                <a:stretch>
                  <a:fillRect l="-4098" r="-73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/>
              <p:nvPr/>
            </p:nvSpPr>
            <p:spPr>
              <a:xfrm>
                <a:off x="4767592" y="3733800"/>
                <a:ext cx="2885983" cy="284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SIPth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−7.031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16117B9-98C2-4D2D-A1E4-1E2E9B6C7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92" y="3733800"/>
                <a:ext cx="2885983" cy="284886"/>
              </a:xfrm>
              <a:prstGeom prst="rect">
                <a:avLst/>
              </a:prstGeom>
              <a:blipFill>
                <a:blip r:embed="rId4"/>
                <a:stretch>
                  <a:fillRect l="-844" t="-2174" r="-42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/>
              <p:nvPr/>
            </p:nvSpPr>
            <p:spPr>
              <a:xfrm>
                <a:off x="8609613" y="3734025"/>
                <a:ext cx="2844305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RBEth</m:t>
                          </m:r>
                        </m:sub>
                        <m:sup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−8.54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C178C4-6AF1-4995-B698-2394AB72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3" y="3734025"/>
                <a:ext cx="2844305" cy="284437"/>
              </a:xfrm>
              <a:prstGeom prst="rect">
                <a:avLst/>
              </a:prstGeom>
              <a:blipFill>
                <a:blip r:embed="rId5"/>
                <a:stretch>
                  <a:fillRect l="-857" t="-2174" r="-42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51AA7096-4558-443F-96D4-8AAEE68FE1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263" y="843482"/>
            <a:ext cx="3603172" cy="26503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D5244EB-3E21-4219-BD2E-52B8789A7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355" y="838200"/>
            <a:ext cx="3662912" cy="263729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6B9B78D-F8A6-40F6-B5C0-23A52F7D33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10" y="838200"/>
            <a:ext cx="3662912" cy="2657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E81F2F-5FB5-4B75-B411-CE57BD160444}"/>
                  </a:ext>
                </a:extLst>
              </p:cNvPr>
              <p:cNvSpPr txBox="1"/>
              <p:nvPr/>
            </p:nvSpPr>
            <p:spPr>
              <a:xfrm>
                <a:off x="1154704" y="4464135"/>
                <a:ext cx="2091149" cy="373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 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51E81F2F-5FB5-4B75-B411-CE57BD160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04" y="4464135"/>
                <a:ext cx="2091149" cy="373692"/>
              </a:xfrm>
              <a:prstGeom prst="rect">
                <a:avLst/>
              </a:prstGeom>
              <a:blipFill>
                <a:blip r:embed="rId9"/>
                <a:stretch>
                  <a:fillRect r="-1166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2E129AC-6932-4C39-B28E-0384AA19C750}"/>
                  </a:ext>
                </a:extLst>
              </p:cNvPr>
              <p:cNvSpPr txBox="1"/>
              <p:nvPr/>
            </p:nvSpPr>
            <p:spPr>
              <a:xfrm>
                <a:off x="4767592" y="4465174"/>
                <a:ext cx="2652200" cy="373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=1.0075 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A2E129AC-6932-4C39-B28E-0384AA19C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592" y="4465174"/>
                <a:ext cx="2652200" cy="373692"/>
              </a:xfrm>
              <a:prstGeom prst="rect">
                <a:avLst/>
              </a:prstGeom>
              <a:blipFill>
                <a:blip r:embed="rId10"/>
                <a:stretch>
                  <a:fillRect r="-920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340E0D-58E1-42B6-BB01-12FC32AC15C4}"/>
                  </a:ext>
                </a:extLst>
              </p:cNvPr>
              <p:cNvSpPr txBox="1"/>
              <p:nvPr/>
            </p:nvSpPr>
            <p:spPr>
              <a:xfrm>
                <a:off x="8609613" y="4464135"/>
                <a:ext cx="2652201" cy="373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=1.0091 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3340E0D-58E1-42B6-BB01-12FC32AC1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613" y="4464135"/>
                <a:ext cx="2652201" cy="373692"/>
              </a:xfrm>
              <a:prstGeom prst="rect">
                <a:avLst/>
              </a:prstGeom>
              <a:blipFill>
                <a:blip r:embed="rId11"/>
                <a:stretch>
                  <a:fillRect r="-920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71F81199-713F-4565-88B3-1DB27D3657D3}"/>
              </a:ext>
            </a:extLst>
          </p:cNvPr>
          <p:cNvSpPr txBox="1"/>
          <p:nvPr/>
        </p:nvSpPr>
        <p:spPr>
          <a:xfrm>
            <a:off x="1154704" y="5040868"/>
            <a:ext cx="194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Lossless condition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1731B3A-1D40-4069-BA4D-6C822DD4B060}"/>
              </a:ext>
            </a:extLst>
          </p:cNvPr>
          <p:cNvSpPr txBox="1"/>
          <p:nvPr/>
        </p:nvSpPr>
        <p:spPr>
          <a:xfrm>
            <a:off x="5434761" y="5040868"/>
            <a:ext cx="121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gain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8432923-8F37-45D6-9F02-46B6786FFECC}"/>
              </a:ext>
            </a:extLst>
          </p:cNvPr>
          <p:cNvSpPr txBox="1"/>
          <p:nvPr/>
        </p:nvSpPr>
        <p:spPr>
          <a:xfrm>
            <a:off x="9003559" y="5040868"/>
            <a:ext cx="171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more gain</a:t>
            </a:r>
          </a:p>
        </p:txBody>
      </p:sp>
    </p:spTree>
    <p:extLst>
      <p:ext uri="{BB962C8B-B14F-4D97-AF65-F5344CB8AC3E}">
        <p14:creationId xmlns:p14="http://schemas.microsoft.com/office/powerpoint/2010/main" val="40807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C7D99-C7E5-41B0-979D-3FDB166B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waveguides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We find the resonances and then the lasing threshold of each resonance 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9D82DAF-11EE-4A18-81E9-CB9837536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3711934287"/>
                  </p:ext>
                </p:extLst>
              </p:nvPr>
            </p:nvGraphicFramePr>
            <p:xfrm>
              <a:off x="5553327" y="1447800"/>
              <a:ext cx="6327648" cy="391366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109216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2109216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109216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7017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Lasing threshold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𝒕𝒉</m:t>
                                  </m:r>
                                </m:sub>
                                <m:sup>
                                  <m:r>
                                    <a:rPr lang="es-ES" b="1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10013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-1.23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sng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sng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u="sng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40729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-1.12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1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1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en-US" sz="1800" b="1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4005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-3.19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4005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-2.16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1002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193.4774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-2.69</a:t>
                          </a:r>
                          <a14:m>
                            <m:oMath xmlns:m="http://schemas.openxmlformats.org/officeDocument/2006/math">
                              <m:r>
                                <a:rPr lang="es-ES" sz="1800" b="0" i="1" u="none" strike="noStrike" kern="1200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lang="es-ES" sz="1800" b="0" i="1" u="none" strike="noStrike" kern="1200" baseline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5">
                <a:extLst>
                  <a:ext uri="{FF2B5EF4-FFF2-40B4-BE49-F238E27FC236}">
                    <a16:creationId xmlns:a16="http://schemas.microsoft.com/office/drawing/2014/main" id="{3093ECBE-86F7-4FBC-BCA7-82F33B31CE12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3711934287"/>
                  </p:ext>
                </p:extLst>
              </p:nvPr>
            </p:nvGraphicFramePr>
            <p:xfrm>
              <a:off x="5553327" y="1447800"/>
              <a:ext cx="6327648" cy="3913668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2109216">
                      <a:extLst>
                        <a:ext uri="{9D8B030D-6E8A-4147-A177-3AD203B41FA5}">
                          <a16:colId xmlns:a16="http://schemas.microsoft.com/office/drawing/2014/main" val="3125362988"/>
                        </a:ext>
                      </a:extLst>
                    </a:gridCol>
                    <a:gridCol w="2109216">
                      <a:extLst>
                        <a:ext uri="{9D8B030D-6E8A-4147-A177-3AD203B41FA5}">
                          <a16:colId xmlns:a16="http://schemas.microsoft.com/office/drawing/2014/main" val="2352001068"/>
                        </a:ext>
                      </a:extLst>
                    </a:gridCol>
                    <a:gridCol w="2109216">
                      <a:extLst>
                        <a:ext uri="{9D8B030D-6E8A-4147-A177-3AD203B41FA5}">
                          <a16:colId xmlns:a16="http://schemas.microsoft.com/office/drawing/2014/main" val="432953734"/>
                        </a:ext>
                      </a:extLst>
                    </a:gridCol>
                  </a:tblGrid>
                  <a:tr h="70179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EPD frequency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Near-EPD resonances (THz)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9" t="-4348" r="-578" b="-4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0137125"/>
                      </a:ext>
                    </a:extLst>
                  </a:tr>
                  <a:tr h="100136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top: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193.576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9" t="-72727" r="-578" b="-22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062496"/>
                      </a:ext>
                    </a:extLst>
                  </a:tr>
                  <a:tr h="407293">
                    <a:tc rowSpan="3">
                      <a:txBody>
                        <a:bodyPr/>
                        <a:lstStyle/>
                        <a:p>
                          <a:r>
                            <a:rPr lang="en-US" dirty="0"/>
                            <a:t>SIP: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193.54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9" t="-425373" r="-578" b="-4432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8474013"/>
                      </a:ext>
                    </a:extLst>
                  </a:tr>
                  <a:tr h="4005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193.5391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9" t="-533333" r="-578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685512"/>
                      </a:ext>
                    </a:extLst>
                  </a:tr>
                  <a:tr h="40054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193.5405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9" t="-643077" r="-578" b="-25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553454"/>
                      </a:ext>
                    </a:extLst>
                  </a:tr>
                  <a:tr h="1002127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RBE bottom: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193.475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193.4774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289" t="-292727" r="-578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74316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205D5ADE-93C9-4678-9273-FB94F44B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55" y="1447800"/>
            <a:ext cx="2488312" cy="19299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749FDC-67E7-4BEF-8192-9C9FF6999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397" y="1447800"/>
            <a:ext cx="2545353" cy="19299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FAFDAA-0ACC-45C2-90F9-12367097AC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8162" y="3475423"/>
            <a:ext cx="2583822" cy="1884037"/>
          </a:xfrm>
          <a:prstGeom prst="rect">
            <a:avLst/>
          </a:prstGeom>
        </p:spPr>
      </p:pic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90DA6D67-0837-41B5-80AD-50E9EFB7E262}"/>
              </a:ext>
            </a:extLst>
          </p:cNvPr>
          <p:cNvSpPr txBox="1">
            <a:spLocks/>
          </p:cNvSpPr>
          <p:nvPr/>
        </p:nvSpPr>
        <p:spPr>
          <a:xfrm>
            <a:off x="1866900" y="5885785"/>
            <a:ext cx="8458199" cy="3664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The second pole smallest lasing threshold is the RBE resonance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14A4BDA-EB54-4ECC-A3AF-9DDFFB4F0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400" y="3473413"/>
            <a:ext cx="2583822" cy="18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EE835-912F-42BD-9E6B-47990C09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SIP resonance dominance and waveguide length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7CD1694-5188-4325-A0E0-64ABB46F021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6232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𝑟𝑆𝐼𝑃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193.54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𝑟𝑅𝐵𝐸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193.57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7.0314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8.5417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s-ES" sz="2000" b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ES" sz="2000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𝟓𝟏𝟎𝟑</m:t>
                      </m:r>
                      <m:r>
                        <a:rPr lang="es-ES" sz="2000" b="1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s-ES" sz="2000" b="1" dirty="0">
                  <a:latin typeface="Cambria Math" panose="02040503050406030204" pitchFamily="18" charset="0"/>
                </a:endParaRPr>
              </a:p>
              <a:p>
                <a:r>
                  <a:rPr lang="es-ES" sz="2000" dirty="0" err="1"/>
                  <a:t>For</a:t>
                </a:r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r>
                  <a:rPr lang="es-ES" sz="2000" b="0" dirty="0"/>
                  <a:t>, </a:t>
                </a:r>
                <a:r>
                  <a:rPr lang="es-ES" sz="2000" b="0" dirty="0" err="1"/>
                  <a:t>we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have</a:t>
                </a:r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𝑟𝑆𝐼𝑃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193.5399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𝑟𝑅𝐵𝐸</m:t>
                          </m:r>
                        </m:sub>
                      </m:sSub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193.57</m:t>
                      </m:r>
                      <m:r>
                        <m:rPr>
                          <m:nor/>
                        </m:rPr>
                        <a:rPr lang="es-ES" sz="2000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1.12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nor/>
                        </m:rPr>
                        <a:rPr lang="en-US" sz="2000" dirty="0">
                          <a:latin typeface="Cambria Math" panose="02040503050406030204" pitchFamily="18" charset="0"/>
                        </a:rPr>
                        <m:t>1.23</m:t>
                      </m:r>
                      <m:r>
                        <a:rPr lang="es-ES" sz="2000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s-ES" sz="200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s-E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s-ES" sz="2000" b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s-ES" sz="2000" b="1" i="1" dirty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s-ES" sz="20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</m:oMath>
                  </m:oMathPara>
                </a14:m>
                <a:endParaRPr lang="es-ES" sz="2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b="0" dirty="0"/>
              </a:p>
              <a:p>
                <a:pPr marL="0" indent="0">
                  <a:buNone/>
                </a:pPr>
                <a:r>
                  <a:rPr lang="es-ES" sz="2000" b="0" dirty="0" err="1"/>
                  <a:t>Where</a:t>
                </a:r>
                <a:r>
                  <a:rPr lang="es-E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s-ES" sz="2000" b="0" dirty="0"/>
                  <a:t> </a:t>
                </a:r>
                <a:r>
                  <a:rPr lang="es-ES" sz="2000" b="0" dirty="0" err="1"/>
                  <a:t>is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the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threshold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gain</a:t>
                </a:r>
                <a:r>
                  <a:rPr lang="es-ES" sz="2000" b="0" dirty="0"/>
                  <a:t> </a:t>
                </a:r>
                <a:r>
                  <a:rPr lang="es-ES" sz="2000" b="0" dirty="0" err="1"/>
                  <a:t>difference</a:t>
                </a:r>
                <a:br>
                  <a:rPr lang="es-ES" sz="2000" b="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7CD1694-5188-4325-A0E0-64ABB46F0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623214"/>
              </a:xfrm>
              <a:blipFill>
                <a:blip r:embed="rId2"/>
                <a:stretch>
                  <a:fillRect l="-526" t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F7FF2CD-A594-46B9-810E-55405C90BDB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3962400" y="5773737"/>
                <a:ext cx="4267200" cy="42227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400" dirty="0"/>
                  <a:t> decreases with increasing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F7FF2CD-A594-46B9-810E-55405C90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3962400" y="5773737"/>
                <a:ext cx="4267200" cy="422275"/>
              </a:xfrm>
              <a:blipFill>
                <a:blip r:embed="rId3"/>
                <a:stretch>
                  <a:fillRect t="-18310" b="-309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6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60EE7-1F80-42C0-9543-E170C145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EA1618-5782-45E1-AE35-A34C0E8C5B4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712666"/>
              </a:xfrm>
            </p:spPr>
            <p:txBody>
              <a:bodyPr/>
              <a:lstStyle/>
              <a:p>
                <a:r>
                  <a:rPr lang="en-US" sz="2000" dirty="0"/>
                  <a:t>Let’s assume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𝑆𝐼𝑃𝑡h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𝑅𝐵𝐸𝑡h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follow the trend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r>
                  <a:rPr lang="en-US" sz="2000" dirty="0"/>
                  <a:t>Then the difference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𝑆𝐼𝑃𝑡h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𝑅𝐵𝐸𝑡h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r>
                  <a:rPr lang="en-US" sz="2000" dirty="0"/>
                  <a:t>We see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decreases with increasing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regardless of the fitting coefficients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To maximize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000" dirty="0"/>
                  <a:t> we must minimize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(which increases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𝑆𝐼𝑃𝑡h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𝑅𝐵𝐸𝑡h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1EA1618-5782-45E1-AE35-A34C0E8C5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875" y="873125"/>
                <a:ext cx="11587163" cy="4712666"/>
              </a:xfrm>
              <a:blipFill>
                <a:blip r:embed="rId2"/>
                <a:stretch>
                  <a:fillRect l="-47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343BCF-756B-4A33-89C3-B376E38796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91000" y="5773115"/>
            <a:ext cx="3810000" cy="422275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generic</a:t>
            </a:r>
            <a:r>
              <a:rPr lang="es-ES" sz="2400" dirty="0"/>
              <a:t> </a:t>
            </a:r>
            <a:r>
              <a:rPr lang="es-ES" sz="2400" dirty="0" err="1"/>
              <a:t>for</a:t>
            </a:r>
            <a:r>
              <a:rPr lang="es-ES" sz="2400" dirty="0"/>
              <a:t> </a:t>
            </a:r>
            <a:r>
              <a:rPr lang="es-ES" sz="2400" dirty="0" err="1"/>
              <a:t>all</a:t>
            </a:r>
            <a:r>
              <a:rPr lang="es-ES" sz="2400" dirty="0"/>
              <a:t> SIP, RBE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6285607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10.xml><?xml version="1.0" encoding="utf-8"?>
<a:theme xmlns:a="http://schemas.openxmlformats.org/drawingml/2006/main" name="5_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11.xml><?xml version="1.0" encoding="utf-8"?>
<a:theme xmlns:a="http://schemas.openxmlformats.org/drawingml/2006/main" name="6_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1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4.xml><?xml version="1.0" encoding="utf-8"?>
<a:theme xmlns:a="http://schemas.openxmlformats.org/drawingml/2006/main" name="2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5.xml><?xml version="1.0" encoding="utf-8"?>
<a:theme xmlns:a="http://schemas.openxmlformats.org/drawingml/2006/main" name="1_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6.xml><?xml version="1.0" encoding="utf-8"?>
<a:theme xmlns:a="http://schemas.openxmlformats.org/drawingml/2006/main" name="3_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7.xml><?xml version="1.0" encoding="utf-8"?>
<a:theme xmlns:a="http://schemas.openxmlformats.org/drawingml/2006/main" name="2_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8.xml><?xml version="1.0" encoding="utf-8"?>
<a:theme xmlns:a="http://schemas.openxmlformats.org/drawingml/2006/main" name="3_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9.xml><?xml version="1.0" encoding="utf-8"?>
<a:theme xmlns:a="http://schemas.openxmlformats.org/drawingml/2006/main" name="4_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62483</TotalTime>
  <Words>686</Words>
  <Application>Microsoft Office PowerPoint</Application>
  <PresentationFormat>Panorámica</PresentationFormat>
  <Paragraphs>122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11</vt:i4>
      </vt:variant>
      <vt:variant>
        <vt:lpstr>Títulos de diapositiva</vt:lpstr>
      </vt:variant>
      <vt:variant>
        <vt:i4>9</vt:i4>
      </vt:variant>
    </vt:vector>
  </HeadingPairs>
  <TitlesOfParts>
    <vt:vector size="24" baseType="lpstr">
      <vt:lpstr>Cambria Math</vt:lpstr>
      <vt:lpstr>Calibri</vt:lpstr>
      <vt:lpstr>Courier New</vt:lpstr>
      <vt:lpstr>Arial</vt:lpstr>
      <vt:lpstr>Capolino_Slides_Theme</vt:lpstr>
      <vt:lpstr>Capolino_Title_Theme</vt:lpstr>
      <vt:lpstr>1_Capolino_Title_Theme</vt:lpstr>
      <vt:lpstr>2_Capolino_Title_Theme</vt:lpstr>
      <vt:lpstr>1_Capolino_Slides_Theme</vt:lpstr>
      <vt:lpstr>3_Capolino_Title_Theme</vt:lpstr>
      <vt:lpstr>2_Capolino_Slides_Theme</vt:lpstr>
      <vt:lpstr>3_Capolino_Slides_Theme</vt:lpstr>
      <vt:lpstr>4_Capolino_Slides_Theme</vt:lpstr>
      <vt:lpstr>5_Capolino_Slides_Theme</vt:lpstr>
      <vt:lpstr>6_Capolino_Slides_Theme</vt:lpstr>
      <vt:lpstr>SIP-ASOW laser</vt:lpstr>
      <vt:lpstr>RBE-SIP distance in SIP-ASOW</vt:lpstr>
      <vt:lpstr>Lasing threshold</vt:lpstr>
      <vt:lpstr>Resonances and lasing thresholds</vt:lpstr>
      <vt:lpstr>Resonances and lasing thresholds for N=10</vt:lpstr>
      <vt:lpstr>Resonances and lasing thresholds for N=10</vt:lpstr>
      <vt:lpstr>Longer waveguides</vt:lpstr>
      <vt:lpstr>SIP resonance dominance and waveguide length</vt:lpstr>
      <vt:lpstr>Why?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Ring Resonator</dc:title>
  <dc:creator>Filippo</dc:creator>
  <cp:lastModifiedBy>Albert Herrero Parareda</cp:lastModifiedBy>
  <cp:revision>943</cp:revision>
  <dcterms:created xsi:type="dcterms:W3CDTF">2015-11-16T15:02:53Z</dcterms:created>
  <dcterms:modified xsi:type="dcterms:W3CDTF">2022-03-14T17:24:27Z</dcterms:modified>
</cp:coreProperties>
</file>