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32"/>
  </p:notesMasterIdLst>
  <p:sldIdLst>
    <p:sldId id="257" r:id="rId3"/>
    <p:sldId id="269" r:id="rId4"/>
    <p:sldId id="369" r:id="rId5"/>
    <p:sldId id="277" r:id="rId6"/>
    <p:sldId id="278" r:id="rId7"/>
    <p:sldId id="280" r:id="rId8"/>
    <p:sldId id="281" r:id="rId9"/>
    <p:sldId id="282" r:id="rId10"/>
    <p:sldId id="357" r:id="rId11"/>
    <p:sldId id="360" r:id="rId12"/>
    <p:sldId id="361" r:id="rId13"/>
    <p:sldId id="362" r:id="rId14"/>
    <p:sldId id="363" r:id="rId15"/>
    <p:sldId id="364" r:id="rId16"/>
    <p:sldId id="283" r:id="rId17"/>
    <p:sldId id="349" r:id="rId18"/>
    <p:sldId id="284" r:id="rId19"/>
    <p:sldId id="351" r:id="rId20"/>
    <p:sldId id="352" r:id="rId21"/>
    <p:sldId id="353" r:id="rId22"/>
    <p:sldId id="354" r:id="rId23"/>
    <p:sldId id="355" r:id="rId24"/>
    <p:sldId id="371" r:id="rId25"/>
    <p:sldId id="356" r:id="rId26"/>
    <p:sldId id="366" r:id="rId27"/>
    <p:sldId id="365" r:id="rId28"/>
    <p:sldId id="367" r:id="rId29"/>
    <p:sldId id="359" r:id="rId30"/>
    <p:sldId id="3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2BB5-2EF9-4DBA-823B-673959E70ED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45FF0-31BF-454B-8E8F-D2433CF71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3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343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3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461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14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7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1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1.png"/><Relationship Id="rId5" Type="http://schemas.openxmlformats.org/officeDocument/2006/relationships/image" Target="../media/image130.png"/><Relationship Id="rId4" Type="http://schemas.openxmlformats.org/officeDocument/2006/relationships/image" Target="../media/image19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70.png"/><Relationship Id="rId7" Type="http://schemas.openxmlformats.org/officeDocument/2006/relationships/image" Target="../media/image40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430.png"/><Relationship Id="rId4" Type="http://schemas.openxmlformats.org/officeDocument/2006/relationships/image" Target="../media/image71.png"/><Relationship Id="rId9" Type="http://schemas.openxmlformats.org/officeDocument/2006/relationships/image" Target="../media/image4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0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0.png"/><Relationship Id="rId11" Type="http://schemas.openxmlformats.org/officeDocument/2006/relationships/image" Target="../media/image107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10" Type="http://schemas.openxmlformats.org/officeDocument/2006/relationships/image" Target="../media/image106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Relationship Id="rId14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1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png"/><Relationship Id="rId3" Type="http://schemas.openxmlformats.org/officeDocument/2006/relationships/image" Target="../media/image9.png"/><Relationship Id="rId17" Type="http://schemas.openxmlformats.org/officeDocument/2006/relationships/image" Target="../media/image280.png"/><Relationship Id="rId2" Type="http://schemas.openxmlformats.org/officeDocument/2006/relationships/image" Target="../media/image8.png"/><Relationship Id="rId16" Type="http://schemas.openxmlformats.org/officeDocument/2006/relationships/image" Target="../media/image19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220.png"/><Relationship Id="rId5" Type="http://schemas.openxmlformats.org/officeDocument/2006/relationships/image" Target="../media/image11.png"/><Relationship Id="rId15" Type="http://schemas.openxmlformats.org/officeDocument/2006/relationships/image" Target="../media/image261.png"/><Relationship Id="rId10" Type="http://schemas.openxmlformats.org/officeDocument/2006/relationships/image" Target="../media/image210.png"/><Relationship Id="rId19" Type="http://schemas.openxmlformats.org/officeDocument/2006/relationships/image" Target="../media/image14.png"/><Relationship Id="rId4" Type="http://schemas.openxmlformats.org/officeDocument/2006/relationships/image" Target="../media/image10.png"/><Relationship Id="rId14" Type="http://schemas.openxmlformats.org/officeDocument/2006/relationships/image" Target="../media/image2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8.png"/><Relationship Id="rId7" Type="http://schemas.openxmlformats.org/officeDocument/2006/relationships/image" Target="../media/image9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38.png"/><Relationship Id="rId5" Type="http://schemas.openxmlformats.org/officeDocument/2006/relationships/image" Target="../media/image6.png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CCCBE-1980-4B2A-A997-B03CF441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SIP laser in ASOW: Update</a:t>
            </a:r>
          </a:p>
        </p:txBody>
      </p:sp>
    </p:spTree>
    <p:extLst>
      <p:ext uri="{BB962C8B-B14F-4D97-AF65-F5344CB8AC3E}">
        <p14:creationId xmlns:p14="http://schemas.microsoft.com/office/powerpoint/2010/main" val="334155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76D39D6-EEB2-45E9-BECC-22ABC37CCE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𝑫𝑩𝑬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𝑫𝑩𝑬</m:t>
                        </m:r>
                      </m:sub>
                    </m:sSub>
                  </m:oMath>
                </a14:m>
                <a:r>
                  <a:rPr lang="en-US" dirty="0"/>
                  <a:t> for small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76D39D6-EEB2-45E9-BECC-22ABC37CC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99" t="-1519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A9064C-4145-4BD3-9290-8DE18568A55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A9365E-C5C4-44B0-8C25-92598E1B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34" y="3429000"/>
            <a:ext cx="2789506" cy="200831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CB13089-03D0-4E8E-BDE9-9D01DED0000E}"/>
              </a:ext>
            </a:extLst>
          </p:cNvPr>
          <p:cNvSpPr txBox="1"/>
          <p:nvPr/>
        </p:nvSpPr>
        <p:spPr>
          <a:xfrm>
            <a:off x="5699874" y="868579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6DBE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1D8845-D8BA-4B00-BB6C-F7996592872A}"/>
              </a:ext>
            </a:extLst>
          </p:cNvPr>
          <p:cNvSpPr txBox="1"/>
          <p:nvPr/>
        </p:nvSpPr>
        <p:spPr>
          <a:xfrm>
            <a:off x="8573669" y="868579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4A9FB50-D24C-4B17-882F-9771DC4D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169" y="1329300"/>
            <a:ext cx="2794171" cy="200831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A4E1945-3780-485B-B70F-031C62448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823" y="3415002"/>
            <a:ext cx="2789507" cy="20223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B59F2F9-8626-4110-ACEE-FE50549AF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6824" y="1329300"/>
            <a:ext cx="2756832" cy="2008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11D95F6-0C36-4956-9F89-402650B44E7D}"/>
                  </a:ext>
                </a:extLst>
              </p:cNvPr>
              <p:cNvSpPr txBox="1"/>
              <p:nvPr/>
            </p:nvSpPr>
            <p:spPr>
              <a:xfrm>
                <a:off x="269239" y="1243370"/>
                <a:ext cx="4567929" cy="4334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=760219690.998687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=7592027.22797942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s-E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,6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corresponding 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1550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𝑔𝑑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≅500</m:t>
                    </m:r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,6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≅1500</m:t>
                    </m:r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 can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Solution: We don’t. I think my results are wrong. I will try to have updates for next week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11D95F6-0C36-4956-9F89-402650B44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9" y="1243370"/>
                <a:ext cx="4567929" cy="4334072"/>
              </a:xfrm>
              <a:prstGeom prst="rect">
                <a:avLst/>
              </a:prstGeom>
              <a:blipFill>
                <a:blip r:embed="rId7"/>
                <a:stretch>
                  <a:fillRect l="-801" t="-844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66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F725D972-3DF3-4228-812B-E37FD4AB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115" y="1102463"/>
            <a:ext cx="2864361" cy="2236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37E4ED7-A9CF-43B9-89D0-27DB5B7D7D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𝑫𝑩𝑬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𝑫𝑩𝑬</m:t>
                        </m:r>
                      </m:sub>
                    </m:sSub>
                  </m:oMath>
                </a14:m>
                <a:r>
                  <a:rPr lang="en-US" dirty="0"/>
                  <a:t> for small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? Raw data: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37E4ED7-A9CF-43B9-89D0-27DB5B7D7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099" t="-1519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5BCA2EA1-5EC8-4355-8531-16F3298A7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729" y="1118111"/>
            <a:ext cx="2926271" cy="230777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DC2E2FB-5B0E-4AD9-B86B-B804531101E6}"/>
              </a:ext>
            </a:extLst>
          </p:cNvPr>
          <p:cNvSpPr txBox="1"/>
          <p:nvPr/>
        </p:nvSpPr>
        <p:spPr>
          <a:xfrm>
            <a:off x="7259099" y="750668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6DBE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9448D0-43AA-4B27-AE29-616A235F763B}"/>
              </a:ext>
            </a:extLst>
          </p:cNvPr>
          <p:cNvSpPr txBox="1"/>
          <p:nvPr/>
        </p:nvSpPr>
        <p:spPr>
          <a:xfrm>
            <a:off x="10193747" y="741045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C3832CC-D557-4CCD-AD62-3959F9AAF312}"/>
                  </a:ext>
                </a:extLst>
              </p:cNvPr>
              <p:cNvSpPr txBox="1"/>
              <p:nvPr/>
            </p:nvSpPr>
            <p:spPr>
              <a:xfrm>
                <a:off x="269240" y="1108489"/>
                <a:ext cx="28065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clearly wrong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have to improve it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&lt;13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have to revise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for small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well, but they look all right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C3832CC-D557-4CCD-AD62-3959F9AAF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" y="1108489"/>
                <a:ext cx="2806500" cy="2031325"/>
              </a:xfrm>
              <a:prstGeom prst="rect">
                <a:avLst/>
              </a:prstGeom>
              <a:blipFill>
                <a:blip r:embed="rId5"/>
                <a:stretch>
                  <a:fillRect l="-1302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o 16">
            <a:extLst>
              <a:ext uri="{FF2B5EF4-FFF2-40B4-BE49-F238E27FC236}">
                <a16:creationId xmlns:a16="http://schemas.microsoft.com/office/drawing/2014/main" id="{31BAA005-1803-477B-99BC-A9BBDDD76953}"/>
              </a:ext>
            </a:extLst>
          </p:cNvPr>
          <p:cNvSpPr/>
          <p:nvPr/>
        </p:nvSpPr>
        <p:spPr>
          <a:xfrm rot="21170001" flipH="1">
            <a:off x="6212149" y="1263460"/>
            <a:ext cx="6048404" cy="317318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Marcador de contenido 34">
                <a:extLst>
                  <a:ext uri="{FF2B5EF4-FFF2-40B4-BE49-F238E27FC236}">
                    <a16:creationId xmlns:a16="http://schemas.microsoft.com/office/drawing/2014/main" id="{1CA80006-ACC4-4247-83E3-DE65EB530AF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is wrong.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might be</a:t>
                </a:r>
              </a:p>
            </p:txBody>
          </p:sp>
        </mc:Choice>
        <mc:Fallback xmlns="">
          <p:sp>
            <p:nvSpPr>
              <p:cNvPr id="35" name="Marcador de contenido 34">
                <a:extLst>
                  <a:ext uri="{FF2B5EF4-FFF2-40B4-BE49-F238E27FC236}">
                    <a16:creationId xmlns:a16="http://schemas.microsoft.com/office/drawing/2014/main" id="{1CA80006-ACC4-4247-83E3-DE65EB530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6"/>
                <a:stretch>
                  <a:fillRect t="-23188" b="-5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Imagen 3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67BC012-B757-4A07-AE34-524C2ADB89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052" y="1118111"/>
            <a:ext cx="2991452" cy="224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4030CB3-72A9-4F66-BEED-B3F73977DA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d>
                        <m:d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s-ES" b="1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4030CB3-72A9-4F66-BEED-B3F73977D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D2F1D8C-3395-456F-8B45-8A9580003EA3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I think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good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D2F1D8C-3395-456F-8B45-8A9580003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23188" b="-5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C0C86162-2CF5-4444-A175-B3C1D9A2A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705" y="741045"/>
            <a:ext cx="3065997" cy="22656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709F58B-B3E4-4795-9A99-D9C1622CC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704" y="3078883"/>
            <a:ext cx="3048000" cy="22656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7676DCC-8101-417F-80ED-27583ED39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804" y="741045"/>
            <a:ext cx="2828322" cy="2236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1DED239-AD83-42A3-AA2F-2A0E54D35C7C}"/>
                  </a:ext>
                </a:extLst>
              </p:cNvPr>
              <p:cNvSpPr txBox="1"/>
              <p:nvPr/>
            </p:nvSpPr>
            <p:spPr>
              <a:xfrm>
                <a:off x="407504" y="741045"/>
                <a:ext cx="528761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When I run the simulations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there are some outliers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is a clear trend, with a good fitting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&gt;15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Manicure: Manually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(14)</m:t>
                    </m:r>
                  </m:oMath>
                </a14:m>
                <a:r>
                  <a:rPr lang="en-US" dirty="0"/>
                  <a:t> following the trend for small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other </a:t>
                </a:r>
                <a:r>
                  <a:rPr lang="en-US" dirty="0" err="1"/>
                  <a:t>ouliers</a:t>
                </a:r>
                <a:r>
                  <a:rPr lang="en-US" dirty="0"/>
                  <a:t> according to the fitting for large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1DED239-AD83-42A3-AA2F-2A0E54D35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4" y="741045"/>
                <a:ext cx="5287618" cy="2308324"/>
              </a:xfrm>
              <a:prstGeom prst="rect">
                <a:avLst/>
              </a:prstGeom>
              <a:blipFill>
                <a:blip r:embed="rId7"/>
                <a:stretch>
                  <a:fillRect l="-807" t="-1587" r="-1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60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48518EA-A12C-4C15-A512-996C4FF9C4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d>
                        <m:d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48518EA-A12C-4C15-A512-996C4FF9C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CBF46A-8F44-4497-BD1C-B7EAD2FD1E9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a </a:t>
            </a:r>
            <a:r>
              <a:rPr lang="es-ES" sz="2400" dirty="0" err="1"/>
              <a:t>clear</a:t>
            </a:r>
            <a:r>
              <a:rPr lang="es-ES" sz="2400" dirty="0"/>
              <a:t> </a:t>
            </a:r>
            <a:r>
              <a:rPr lang="es-ES" sz="2400" dirty="0" err="1"/>
              <a:t>trend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some</a:t>
            </a:r>
            <a:r>
              <a:rPr lang="es-ES" sz="2400" dirty="0"/>
              <a:t> </a:t>
            </a:r>
            <a:r>
              <a:rPr lang="es-ES" sz="2400" dirty="0" err="1"/>
              <a:t>outliers</a:t>
            </a:r>
            <a:endParaRPr lang="en-US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385FB33-F2EB-48DE-A6A5-11886477F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02" y="834446"/>
            <a:ext cx="2844874" cy="22366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459134D-7D07-4F81-8964-30E4072FA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280" y="834446"/>
            <a:ext cx="3057980" cy="22366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B634254-E9D2-4DAD-8B26-4349D0257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302" y="3168555"/>
            <a:ext cx="3071958" cy="2307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1DEE6D8-28B9-47D6-AFCD-90C34AC0703B}"/>
                  </a:ext>
                </a:extLst>
              </p:cNvPr>
              <p:cNvSpPr txBox="1"/>
              <p:nvPr/>
            </p:nvSpPr>
            <p:spPr>
              <a:xfrm>
                <a:off x="269240" y="741045"/>
                <a:ext cx="528761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I </a:t>
                </a:r>
                <a:r>
                  <a:rPr lang="es-ES" dirty="0" err="1"/>
                  <a:t>tweaked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frequency</a:t>
                </a:r>
                <a:r>
                  <a:rPr lang="es-ES" dirty="0"/>
                  <a:t> </a:t>
                </a:r>
                <a:r>
                  <a:rPr lang="es-ES" dirty="0" err="1"/>
                  <a:t>range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is a clear trend, with a good fitting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∈[5,40]</m:t>
                    </m:r>
                  </m:oMath>
                </a14:m>
                <a:r>
                  <a:rPr lang="en-US" dirty="0"/>
                  <a:t> (besides the outliers)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Manicure: Manually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following the trend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1DEE6D8-28B9-47D6-AFCD-90C34AC07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" y="741045"/>
                <a:ext cx="5287618" cy="2031325"/>
              </a:xfrm>
              <a:prstGeom prst="rect">
                <a:avLst/>
              </a:prstGeom>
              <a:blipFill>
                <a:blip r:embed="rId6"/>
                <a:stretch>
                  <a:fillRect l="-691" t="-1802" r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53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9FD13-8E03-492B-BE85-056112F1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end result?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C593B2-CC22-478C-B3DB-F972C28BD78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Thank you for asking me to follow-up on it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B327A1-695E-44AB-9257-7C7180AA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06" y="1360046"/>
            <a:ext cx="3751315" cy="293365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E56F810-3E5A-4B95-B8B7-A662078FC67E}"/>
              </a:ext>
            </a:extLst>
          </p:cNvPr>
          <p:cNvSpPr txBox="1"/>
          <p:nvPr/>
        </p:nvSpPr>
        <p:spPr>
          <a:xfrm>
            <a:off x="5092147" y="799011"/>
            <a:ext cx="20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Unmanicured data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ADC754F-5098-49A3-9732-943A9914A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5" y="1360048"/>
            <a:ext cx="3751315" cy="295843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419069D-BDFD-42CD-BA52-1B6A3BD80AE2}"/>
              </a:ext>
            </a:extLst>
          </p:cNvPr>
          <p:cNvSpPr txBox="1"/>
          <p:nvPr/>
        </p:nvSpPr>
        <p:spPr>
          <a:xfrm>
            <a:off x="988989" y="799011"/>
            <a:ext cx="20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Last week’s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58427A9-E541-49B5-AA7D-949343C44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500" y="1355009"/>
            <a:ext cx="3705156" cy="293365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C8060BF-7D64-4F74-8EE0-B4A1F89D9769}"/>
              </a:ext>
            </a:extLst>
          </p:cNvPr>
          <p:cNvSpPr txBox="1"/>
          <p:nvPr/>
        </p:nvSpPr>
        <p:spPr>
          <a:xfrm>
            <a:off x="9195306" y="804476"/>
            <a:ext cx="20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Manicured data</a:t>
            </a:r>
          </a:p>
        </p:txBody>
      </p:sp>
    </p:spTree>
    <p:extLst>
      <p:ext uri="{BB962C8B-B14F-4D97-AF65-F5344CB8AC3E}">
        <p14:creationId xmlns:p14="http://schemas.microsoft.com/office/powerpoint/2010/main" val="208684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06DC0-DD9C-4421-AEA6-A84E08F04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SIP-RBE distance</a:t>
            </a:r>
          </a:p>
        </p:txBody>
      </p:sp>
    </p:spTree>
    <p:extLst>
      <p:ext uri="{BB962C8B-B14F-4D97-AF65-F5344CB8AC3E}">
        <p14:creationId xmlns:p14="http://schemas.microsoft.com/office/powerpoint/2010/main" val="420905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FC8A8-9C8E-4666-8384-8A27064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Necessary but not sufficient conditions to have SIP in ASOW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4D297F3-D970-49BA-990F-1AE0926E2648}"/>
                  </a:ext>
                </a:extLst>
              </p:cNvPr>
              <p:cNvSpPr txBox="1"/>
              <p:nvPr/>
            </p:nvSpPr>
            <p:spPr>
              <a:xfrm>
                <a:off x="2196631" y="1283732"/>
                <a:ext cx="7798738" cy="3886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b="0" dirty="0"/>
              </a:p>
              <a:p>
                <a:pPr/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+9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ES" dirty="0"/>
              </a:p>
              <a:p>
                <a:pPr/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ES" dirty="0"/>
              </a:p>
              <a:p>
                <a:pPr/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s-ES" dirty="0"/>
              </a:p>
              <a:p>
                <a:pPr/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4D297F3-D970-49BA-990F-1AE0926E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631" y="1283732"/>
                <a:ext cx="7798738" cy="3886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93B65F4-86E9-44C3-95A8-05D792361977}"/>
                  </a:ext>
                </a:extLst>
              </p:cNvPr>
              <p:cNvSpPr txBox="1"/>
              <p:nvPr/>
            </p:nvSpPr>
            <p:spPr>
              <a:xfrm>
                <a:off x="304800" y="762000"/>
                <a:ext cx="1173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At the SIP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we have the following five necessary conditions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93B65F4-86E9-44C3-95A8-05D792361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11734800" cy="369332"/>
              </a:xfrm>
              <a:prstGeom prst="rect">
                <a:avLst/>
              </a:prstGeom>
              <a:blipFill>
                <a:blip r:embed="rId3"/>
                <a:stretch>
                  <a:fillRect l="-4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2FAF512-F9F1-46B7-BE06-8A4C9E30ACD2}"/>
                  </a:ext>
                </a:extLst>
              </p:cNvPr>
              <p:cNvSpPr txBox="1"/>
              <p:nvPr/>
            </p:nvSpPr>
            <p:spPr>
              <a:xfrm>
                <a:off x="609600" y="5334000"/>
                <a:ext cx="1097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the lossless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we find that the left hand side first and third are equivalent. The fifth one is equivalent to the lossless condition and the fourth one determines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the coupling coefficient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.   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2FAF512-F9F1-46B7-BE06-8A4C9E30A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34000"/>
                <a:ext cx="10972800" cy="646331"/>
              </a:xfrm>
              <a:prstGeom prst="rect">
                <a:avLst/>
              </a:prstGeom>
              <a:blipFill>
                <a:blip r:embed="rId4"/>
                <a:stretch>
                  <a:fillRect l="-444" t="-4717" r="-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693B2198-D860-4DE7-ADBE-9CCF75F8B322}"/>
              </a:ext>
            </a:extLst>
          </p:cNvPr>
          <p:cNvSpPr txBox="1"/>
          <p:nvPr/>
        </p:nvSpPr>
        <p:spPr>
          <a:xfrm>
            <a:off x="10396330" y="1381539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C4A5DC-394E-4C25-84F7-8F07E88F5105}"/>
              </a:ext>
            </a:extLst>
          </p:cNvPr>
          <p:cNvSpPr txBox="1"/>
          <p:nvPr/>
        </p:nvSpPr>
        <p:spPr>
          <a:xfrm>
            <a:off x="10396329" y="2289313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0F4164-2EA5-484A-85CC-07A53FEB3C2F}"/>
              </a:ext>
            </a:extLst>
          </p:cNvPr>
          <p:cNvSpPr txBox="1"/>
          <p:nvPr/>
        </p:nvSpPr>
        <p:spPr>
          <a:xfrm>
            <a:off x="10396328" y="3059668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098365-AA16-4014-A0FC-EF25344B1798}"/>
              </a:ext>
            </a:extLst>
          </p:cNvPr>
          <p:cNvSpPr txBox="1"/>
          <p:nvPr/>
        </p:nvSpPr>
        <p:spPr>
          <a:xfrm>
            <a:off x="10396327" y="3827502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7942B0-A272-496E-B88E-FAE1350A76AC}"/>
              </a:ext>
            </a:extLst>
          </p:cNvPr>
          <p:cNvSpPr txBox="1"/>
          <p:nvPr/>
        </p:nvSpPr>
        <p:spPr>
          <a:xfrm>
            <a:off x="10396324" y="4595336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2674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10B61-1BE1-4534-A3DB-67F4B20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SIP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22F2A333-629B-4C32-B9AF-4863E2124846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/>
                  <a:t>For a given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2400" dirty="0"/>
                  <a:t>, we can find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to have an SIP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22F2A333-629B-4C32-B9AF-4863E2124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1C7FB71-534B-400C-811C-59FA24328429}"/>
                  </a:ext>
                </a:extLst>
              </p:cNvPr>
              <p:cNvSpPr txBox="1"/>
              <p:nvPr/>
            </p:nvSpPr>
            <p:spPr>
              <a:xfrm>
                <a:off x="269240" y="974036"/>
                <a:ext cx="11667656" cy="41282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sz="2000" b="0" dirty="0" err="1"/>
                  <a:t>Solving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the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system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of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equations</a:t>
                </a:r>
                <a:r>
                  <a:rPr lang="es-ES" sz="2000" b="0" dirty="0"/>
                  <a:t>, </a:t>
                </a:r>
                <a:r>
                  <a:rPr lang="es-ES" sz="2000" b="0" dirty="0" err="1"/>
                  <a:t>we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get</a:t>
                </a:r>
                <a:endParaRPr lang="es-E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e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>
                                    <m:f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br>
                  <a:rPr lang="es-ES" b="0" dirty="0"/>
                </a:br>
                <a:endParaRPr lang="es-ES" b="0" dirty="0"/>
              </a:p>
              <a:p>
                <a:pPr/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unc>
                                <m:func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b="0" dirty="0"/>
              </a:p>
              <a:p>
                <a:pPr/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E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+9</m:t>
                                  </m:r>
                                  <m:func>
                                    <m:func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E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unc>
                                <m:func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s-ES" dirty="0"/>
              </a:p>
              <a:p>
                <a:pPr/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1C7FB71-534B-400C-811C-59FA24328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" y="974036"/>
                <a:ext cx="11667656" cy="4128246"/>
              </a:xfrm>
              <a:prstGeom prst="rect">
                <a:avLst/>
              </a:prstGeom>
              <a:blipFill>
                <a:blip r:embed="rId3"/>
                <a:stretch>
                  <a:fillRect l="-1254" t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C28A72B-1707-43D8-9941-8BDFAE9751AB}"/>
                  </a:ext>
                </a:extLst>
              </p:cNvPr>
              <p:cNvSpPr txBox="1"/>
              <p:nvPr/>
            </p:nvSpPr>
            <p:spPr>
              <a:xfrm>
                <a:off x="10086167" y="1473474"/>
                <a:ext cx="1227259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C28A72B-1707-43D8-9941-8BDFAE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167" y="1473474"/>
                <a:ext cx="1227259" cy="276999"/>
              </a:xfrm>
              <a:prstGeom prst="rect">
                <a:avLst/>
              </a:prstGeom>
              <a:blipFill>
                <a:blip r:embed="rId4"/>
                <a:stretch>
                  <a:fillRect l="-1970" t="-2128" r="-3448" b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1137E4-DFFA-440F-8939-D4983940EAB1}"/>
                  </a:ext>
                </a:extLst>
              </p:cNvPr>
              <p:cNvSpPr txBox="1"/>
              <p:nvPr/>
            </p:nvSpPr>
            <p:spPr>
              <a:xfrm>
                <a:off x="10086167" y="2342871"/>
                <a:ext cx="1836593" cy="5558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1137E4-DFFA-440F-8939-D4983940E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167" y="2342871"/>
                <a:ext cx="1836593" cy="5558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75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540F7ED-01E7-4BF4-96B7-EB85119EDB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What if we use the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𝜿</m:t>
                    </m:r>
                  </m:oMath>
                </a14:m>
                <a:r>
                  <a:rPr lang="en-US" dirty="0"/>
                  <a:t> from the paper?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540F7ED-01E7-4BF4-96B7-EB85119ED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D4D7052-1460-49D7-8139-45A9F234AAE5}"/>
                  </a:ext>
                </a:extLst>
              </p:cNvPr>
              <p:cNvSpPr txBox="1"/>
              <p:nvPr/>
            </p:nvSpPr>
            <p:spPr>
              <a:xfrm>
                <a:off x="457200" y="838200"/>
                <a:ext cx="609765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solidFill>
                      <a:srgbClr val="3C763D"/>
                    </a:solidFill>
                    <a:latin typeface="Courier New" panose="02070309020205020404" pitchFamily="49" charset="0"/>
                  </a:rPr>
                  <a:t>% Parameters SIP-ASOW in the paper: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s-E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0.49</m:t>
                      </m:r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10</m:t>
                      </m:r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−6;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1.15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 0.98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D4D7052-1460-49D7-8139-45A9F234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38200"/>
                <a:ext cx="6097656" cy="1477328"/>
              </a:xfrm>
              <a:prstGeom prst="rect">
                <a:avLst/>
              </a:prstGeom>
              <a:blipFill>
                <a:blip r:embed="rId3"/>
                <a:stretch>
                  <a:fillRect l="-800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D637827-3276-4C31-817D-248EF36DF865}"/>
                  </a:ext>
                </a:extLst>
              </p:cNvPr>
              <p:cNvSpPr txBox="1"/>
              <p:nvPr/>
            </p:nvSpPr>
            <p:spPr>
              <a:xfrm>
                <a:off x="969446" y="3357691"/>
                <a:ext cx="9623917" cy="802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b="0" i="0" u="none" strike="noStrike" baseline="0" dirty="0">
                    <a:solidFill>
                      <a:srgbClr val="3C763D"/>
                    </a:solidFill>
                    <a:latin typeface="Courier New" panose="02070309020205020404" pitchFamily="49" charset="0"/>
                  </a:rPr>
                  <a:t>% From </a:t>
                </a:r>
                <a14:m>
                  <m:oMath xmlns:m="http://schemas.openxmlformats.org/officeDocument/2006/math">
                    <m:r>
                      <a:rPr lang="es-ES" sz="1800" b="0" i="1" u="none" strike="noStrike" baseline="0" smtClean="0">
                        <a:solidFill>
                          <a:srgbClr val="3C763D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s-ES" sz="1800" b="0" i="1" u="none" strike="noStrike" baseline="0" smtClean="0">
                        <a:solidFill>
                          <a:srgbClr val="3C763D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800" b="0" i="1" u="none" strike="noStrike" baseline="0" smtClean="0">
                            <a:solidFill>
                              <a:srgbClr val="3C76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u="none" strike="noStrike" baseline="0" smtClean="0">
                            <a:solidFill>
                              <a:srgbClr val="3C763D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s-ES" sz="1800" b="0" i="1" u="none" strike="noStrike" baseline="0" smtClean="0">
                            <a:solidFill>
                              <a:srgbClr val="3C763D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3C763D"/>
                    </a:solidFill>
                    <a:latin typeface="Courier New" panose="02070309020205020404" pitchFamily="49" charset="0"/>
                  </a:rPr>
                  <a:t>, what</a:t>
                </a:r>
                <a:r>
                  <a:rPr lang="en-US" sz="1800" b="0" i="0" u="none" strike="noStrike" dirty="0">
                    <a:solidFill>
                      <a:srgbClr val="3C763D"/>
                    </a:solidFill>
                    <a:latin typeface="Courier New" panose="02070309020205020404" pitchFamily="49" charset="0"/>
                  </a:rPr>
                  <a:t> angles do we get?</a:t>
                </a:r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=0.498 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=0.867 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=0.469 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=0.0077 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=−3.13→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=−1.56, 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=−1.57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D637827-3276-4C31-817D-248EF36DF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46" y="3357691"/>
                <a:ext cx="9623917" cy="802977"/>
              </a:xfrm>
              <a:prstGeom prst="rect">
                <a:avLst/>
              </a:prstGeom>
              <a:blipFill>
                <a:blip r:embed="rId4"/>
                <a:stretch>
                  <a:fillRect l="-1457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E1F3990-118F-4B58-A36A-DD9FACCF6C15}"/>
                  </a:ext>
                </a:extLst>
              </p:cNvPr>
              <p:cNvSpPr txBox="1"/>
              <p:nvPr/>
            </p:nvSpPr>
            <p:spPr>
              <a:xfrm>
                <a:off x="6781800" y="1216646"/>
                <a:ext cx="1277080" cy="1079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=0.172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=−3.13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=0.469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E1F3990-118F-4B58-A36A-DD9FACCF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216646"/>
                <a:ext cx="1277080" cy="1079976"/>
              </a:xfrm>
              <a:prstGeom prst="rect">
                <a:avLst/>
              </a:prstGeom>
              <a:blipFill>
                <a:blip r:embed="rId5"/>
                <a:stretch>
                  <a:fillRect l="-6220" t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DCDF16C-AC1F-4E76-815B-D57C150A484B}"/>
              </a:ext>
            </a:extLst>
          </p:cNvPr>
          <p:cNvCxnSpPr/>
          <p:nvPr/>
        </p:nvCxnSpPr>
        <p:spPr>
          <a:xfrm>
            <a:off x="5187261" y="1646583"/>
            <a:ext cx="9087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B421B6C-105E-4D4F-B965-72DABC2194B0}"/>
                  </a:ext>
                </a:extLst>
              </p:cNvPr>
              <p:cNvSpPr txBox="1"/>
              <p:nvPr/>
            </p:nvSpPr>
            <p:spPr>
              <a:xfrm>
                <a:off x="321366" y="5452801"/>
                <a:ext cx="117049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Using the same radius and coupling coefficient, we get different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(they are negative)</a:t>
                </a:r>
              </a:p>
              <a:p>
                <a:pPr algn="ctr"/>
                <a:r>
                  <a:rPr lang="en-US" sz="2400" dirty="0"/>
                  <a:t> We still get an SIP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B421B6C-105E-4D4F-B965-72DABC219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66" y="5452801"/>
                <a:ext cx="11704982" cy="830997"/>
              </a:xfrm>
              <a:prstGeom prst="rect">
                <a:avLst/>
              </a:prstGeom>
              <a:blipFill>
                <a:blip r:embed="rId6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18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1C5D7E9-3BCC-4960-BF87-948A124F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17" y="689292"/>
            <a:ext cx="6477000" cy="53800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DC4C87-0D18-42F1-9BDB-7381EFCB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Dispersion Diagram of the SIP found analytically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E002B0D-04E6-430C-9D5B-F4C705B7DC62}"/>
              </a:ext>
            </a:extLst>
          </p:cNvPr>
          <p:cNvSpPr txBox="1"/>
          <p:nvPr/>
        </p:nvSpPr>
        <p:spPr>
          <a:xfrm>
            <a:off x="533400" y="738988"/>
            <a:ext cx="347638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Parameters SIP: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Freq_Center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193.54;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CouplCoeff_k1 = 0.498;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Radius = 10e-6;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Alpha =  -1.56;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Alpha_2 = -1.57;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DC0606-17D6-4AFB-981B-39BE99969D2B}"/>
              </a:ext>
            </a:extLst>
          </p:cNvPr>
          <p:cNvSpPr txBox="1"/>
          <p:nvPr/>
        </p:nvSpPr>
        <p:spPr>
          <a:xfrm>
            <a:off x="533400" y="2971800"/>
            <a:ext cx="3476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SIP we find is not the same as the one in the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angles are negative, which does not make physical sense</a:t>
            </a:r>
          </a:p>
        </p:txBody>
      </p:sp>
    </p:spTree>
    <p:extLst>
      <p:ext uri="{BB962C8B-B14F-4D97-AF65-F5344CB8AC3E}">
        <p14:creationId xmlns:p14="http://schemas.microsoft.com/office/powerpoint/2010/main" val="25319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FD5DD-48F9-403F-8EAD-6AE3C148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132045"/>
            <a:ext cx="7208520" cy="478116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6727D1-A7B1-4793-9C6E-B64CF423EAC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446743"/>
                <a:ext cx="11587163" cy="51722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Previous week: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1800" dirty="0"/>
                  <a:t> vs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/>
                  <a:t> corrections and fittings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b>
                    </m:sSub>
                  </m:oMath>
                </a14:m>
                <a:r>
                  <a:rPr lang="en-US" sz="1800" dirty="0"/>
                  <a:t> definition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Objective for this week:</a:t>
                </a:r>
              </a:p>
              <a:p>
                <a:r>
                  <a:rPr lang="en-US" sz="1800" dirty="0"/>
                  <a:t>Slides on SIP-RBE distance</a:t>
                </a:r>
              </a:p>
              <a:p>
                <a:r>
                  <a:rPr lang="en-US" sz="1800" dirty="0"/>
                  <a:t>Follow-ups</a:t>
                </a:r>
              </a:p>
              <a:p>
                <a:r>
                  <a:rPr lang="en-US" sz="1800" b="1" dirty="0"/>
                  <a:t>Finished so far:</a:t>
                </a:r>
              </a:p>
              <a:p>
                <a:r>
                  <a:rPr lang="en-US" sz="1800" dirty="0"/>
                  <a:t>Follow-ups</a:t>
                </a:r>
              </a:p>
              <a:p>
                <a:r>
                  <a:rPr lang="en-US" sz="1800" dirty="0"/>
                  <a:t>Slides on SIP-RBE distance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Not done yet:</a:t>
                </a:r>
              </a:p>
              <a:p>
                <a:r>
                  <a:rPr lang="es-ES" sz="1800" dirty="0"/>
                  <a:t>Control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/>
                  <a:t> with mirrors (in progress)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6727D1-A7B1-4793-9C6E-B64CF423E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446743"/>
                <a:ext cx="11587163" cy="5172297"/>
              </a:xfrm>
              <a:blipFill>
                <a:blip r:embed="rId2"/>
                <a:stretch>
                  <a:fillRect l="-421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EABCD1-D7D8-4A3D-9A69-411FEA2A72F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994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FB970-20CC-423C-99AE-7B1301C0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angles and different SIP: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7065CB3-3556-404A-9DE1-6B31077168D0}"/>
                  </a:ext>
                </a:extLst>
              </p:cNvPr>
              <p:cNvSpPr txBox="1"/>
              <p:nvPr/>
            </p:nvSpPr>
            <p:spPr>
              <a:xfrm>
                <a:off x="228600" y="609600"/>
                <a:ext cx="11734800" cy="5943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get different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the one for the SIP of the paper)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=0.172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=0.0077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s-ES" b="0" dirty="0"/>
              </a:p>
              <a:p>
                <a:r>
                  <a:rPr lang="en-US" dirty="0"/>
                  <a:t>With the same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=0.094</m:t>
                    </m:r>
                  </m:oMath>
                </a14:m>
                <a:r>
                  <a:rPr lang="en-US" dirty="0"/>
                  <a:t>. How is that? We have</a:t>
                </a:r>
              </a:p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b="0" dirty="0"/>
              </a:p>
              <a:p>
                <a:pPr/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pPr/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b="0" dirty="0"/>
              </a:p>
              <a:p>
                <a:endParaRPr lang="es-ES" dirty="0"/>
              </a:p>
              <a:p>
                <a:r>
                  <a:rPr lang="es-ES" b="0" dirty="0" err="1"/>
                  <a:t>This</a:t>
                </a:r>
                <a:r>
                  <a:rPr lang="es-ES" b="0" dirty="0"/>
                  <a:t> </a:t>
                </a:r>
                <a:r>
                  <a:rPr lang="es-ES" b="0" dirty="0" err="1"/>
                  <a:t>happens</a:t>
                </a:r>
                <a:r>
                  <a:rPr lang="es-ES" b="0" dirty="0"/>
                  <a:t> </a:t>
                </a:r>
                <a:r>
                  <a:rPr lang="es-ES" b="0" dirty="0" err="1"/>
                  <a:t>with</a:t>
                </a:r>
                <a:r>
                  <a:rPr lang="es-ES" b="0" dirty="0"/>
                  <a:t> </a:t>
                </a:r>
                <a:r>
                  <a:rPr lang="es-ES" dirty="0" err="1"/>
                  <a:t>these</a:t>
                </a:r>
                <a:r>
                  <a:rPr lang="es-ES" b="0" dirty="0"/>
                  <a:t> </a:t>
                </a:r>
                <a:r>
                  <a:rPr lang="es-ES" b="0" dirty="0" err="1"/>
                  <a:t>values</a:t>
                </a:r>
                <a:r>
                  <a:rPr lang="es-ES" b="0" dirty="0"/>
                  <a:t> </a:t>
                </a:r>
                <a:r>
                  <a:rPr lang="es-ES" b="0" dirty="0" err="1"/>
                  <a:t>because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𝑅𝑛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=31.416=10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b="0" dirty="0"/>
                  <a:t>. </a:t>
                </a:r>
                <a:r>
                  <a:rPr lang="es-ES" dirty="0"/>
                  <a:t>Fixing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b="0" dirty="0"/>
                  <a:t>, </a:t>
                </a:r>
                <a:r>
                  <a:rPr lang="es-ES" b="0" dirty="0" err="1"/>
                  <a:t>we</a:t>
                </a:r>
                <a:r>
                  <a:rPr lang="es-ES" b="0" dirty="0"/>
                  <a:t> </a:t>
                </a:r>
                <a:r>
                  <a:rPr lang="es-ES" b="0" dirty="0" err="1"/>
                  <a:t>still</a:t>
                </a:r>
                <a:r>
                  <a:rPr lang="es-ES" b="0" dirty="0"/>
                  <a:t> </a:t>
                </a:r>
                <a:r>
                  <a:rPr lang="es-ES" b="0" dirty="0" err="1"/>
                  <a:t>get</a:t>
                </a:r>
                <a:r>
                  <a:rPr lang="es-ES" b="0" dirty="0"/>
                  <a:t> negative angles</a:t>
                </a: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−1.48</m:t>
                      </m:r>
                      <m:r>
                        <a:rPr lang="es-ES" sz="1800" b="0" i="0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1800" b="0" i="0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rad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−1.65</m:t>
                      </m:r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s-ES" b="0" dirty="0"/>
              </a:p>
              <a:p>
                <a:r>
                  <a:rPr lang="es-ES" b="0" dirty="0" err="1"/>
                  <a:t>Ther</a:t>
                </a:r>
                <a:r>
                  <a:rPr lang="es-ES" dirty="0" err="1"/>
                  <a:t>e</a:t>
                </a: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same</a:t>
                </a:r>
                <a:r>
                  <a:rPr lang="es-ES" dirty="0"/>
                  <a:t> </a:t>
                </a:r>
                <a:r>
                  <a:rPr lang="es-ES" dirty="0" err="1"/>
                  <a:t>difference</a:t>
                </a:r>
                <a:r>
                  <a:rPr lang="es-ES" dirty="0"/>
                  <a:t> in </a:t>
                </a:r>
                <a:r>
                  <a:rPr lang="es-ES" dirty="0" err="1"/>
                  <a:t>both</a:t>
                </a:r>
                <a:r>
                  <a:rPr lang="es-ES" dirty="0"/>
                  <a:t> angles </a:t>
                </a:r>
                <a:r>
                  <a:rPr lang="es-ES" dirty="0" err="1"/>
                  <a:t>between</a:t>
                </a:r>
                <a:r>
                  <a:rPr lang="es-ES" dirty="0"/>
                  <a:t> </a:t>
                </a:r>
                <a:r>
                  <a:rPr lang="es-ES" dirty="0" err="1"/>
                  <a:t>those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our</a:t>
                </a:r>
                <a:r>
                  <a:rPr lang="es-ES" dirty="0"/>
                  <a:t> SIP and </a:t>
                </a:r>
                <a:r>
                  <a:rPr lang="es-ES" dirty="0" err="1"/>
                  <a:t>these</a:t>
                </a:r>
                <a:r>
                  <a:rPr lang="es-ES" dirty="0"/>
                  <a:t> </a:t>
                </a:r>
                <a:r>
                  <a:rPr lang="es-ES" dirty="0" err="1"/>
                  <a:t>ones</a:t>
                </a:r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=2.633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=2.633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7065CB3-3556-404A-9DE1-6B3107716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"/>
                <a:ext cx="11734800" cy="5943550"/>
              </a:xfrm>
              <a:prstGeom prst="rect">
                <a:avLst/>
              </a:prstGeom>
              <a:blipFill>
                <a:blip r:embed="rId2"/>
                <a:stretch>
                  <a:fillRect l="-468"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59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A682D-1002-42F9-A5C3-F89E733C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Angles and SIP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212B583-0FDF-40BD-8014-134D50DA1C5F}"/>
                  </a:ext>
                </a:extLst>
              </p:cNvPr>
              <p:cNvSpPr txBox="1"/>
              <p:nvPr/>
            </p:nvSpPr>
            <p:spPr>
              <a:xfrm>
                <a:off x="381000" y="775900"/>
                <a:ext cx="10896600" cy="2412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After adding these difference, we recover the SIP of the paper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will excite an SIP if the angles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satisfy</a:t>
                </a:r>
                <a:br>
                  <a:rPr lang="es-ES" b="0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± 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𝑅𝑛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s-ES" b="0" i="0" smtClean="0">
                        <a:latin typeface="Cambria Math" panose="02040503050406030204" pitchFamily="18" charset="0"/>
                      </a:rPr>
                      <m:t>=1.15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rad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0.053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br>
                  <a:rPr lang="es-ES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𝑅𝑛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0.98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rad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s-ES">
                        <a:latin typeface="Cambria Math" panose="02040503050406030204" pitchFamily="18" charset="0"/>
                      </a:rPr>
                      <m:t>0.053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 integer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Trying different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we see that it is inversely proportional to the distance between the SIP and an RBE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212B583-0FDF-40BD-8014-134D50DA1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75900"/>
                <a:ext cx="10896600" cy="2412455"/>
              </a:xfrm>
              <a:prstGeom prst="rect">
                <a:avLst/>
              </a:prstGeom>
              <a:blipFill>
                <a:blip r:embed="rId2"/>
                <a:stretch>
                  <a:fillRect l="-504" t="-126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85598838-B4AD-4D89-B2DE-5DA3873B9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50" y="3188355"/>
            <a:ext cx="2785833" cy="2286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F1655B-46CE-4486-BDDE-1F0A612F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311" y="3188355"/>
            <a:ext cx="2917151" cy="2286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F35740B-353C-4F32-B557-1667DBF72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340" y="3188355"/>
            <a:ext cx="3013724" cy="2286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637C1A9-89FC-4BF1-8944-D2B0F3A6E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4942" y="3188355"/>
            <a:ext cx="3021634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A496321-0BC9-4222-82F4-98EFFA533C0D}"/>
                  </a:ext>
                </a:extLst>
              </p:cNvPr>
              <p:cNvSpPr txBox="1"/>
              <p:nvPr/>
            </p:nvSpPr>
            <p:spPr>
              <a:xfrm>
                <a:off x="1281294" y="5640655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A496321-0BC9-4222-82F4-98EFFA53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294" y="5640655"/>
                <a:ext cx="680443" cy="276999"/>
              </a:xfrm>
              <a:prstGeom prst="rect">
                <a:avLst/>
              </a:prstGeom>
              <a:blipFill>
                <a:blip r:embed="rId7"/>
                <a:stretch>
                  <a:fillRect l="-4464" r="-803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8F72BFE-0F34-43FB-BDEC-11F6500A4910}"/>
                  </a:ext>
                </a:extLst>
              </p:cNvPr>
              <p:cNvSpPr txBox="1"/>
              <p:nvPr/>
            </p:nvSpPr>
            <p:spPr>
              <a:xfrm>
                <a:off x="4492886" y="5640655"/>
                <a:ext cx="936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8F72BFE-0F34-43FB-BDEC-11F6500A4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886" y="5640655"/>
                <a:ext cx="936923" cy="276999"/>
              </a:xfrm>
              <a:prstGeom prst="rect">
                <a:avLst/>
              </a:prstGeom>
              <a:blipFill>
                <a:blip r:embed="rId8"/>
                <a:stretch>
                  <a:fillRect l="-3247" r="-58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9507FCA-AD2E-4897-8F50-DA9474F85144}"/>
                  </a:ext>
                </a:extLst>
              </p:cNvPr>
              <p:cNvSpPr txBox="1"/>
              <p:nvPr/>
            </p:nvSpPr>
            <p:spPr>
              <a:xfrm>
                <a:off x="7128524" y="5640655"/>
                <a:ext cx="936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9507FCA-AD2E-4897-8F50-DA9474F85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24" y="5640655"/>
                <a:ext cx="936923" cy="276999"/>
              </a:xfrm>
              <a:prstGeom prst="rect">
                <a:avLst/>
              </a:prstGeom>
              <a:blipFill>
                <a:blip r:embed="rId9"/>
                <a:stretch>
                  <a:fillRect l="-3247" r="-58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7283A96-86A0-4199-94D9-363D6E6E809C}"/>
                  </a:ext>
                </a:extLst>
              </p:cNvPr>
              <p:cNvSpPr txBox="1"/>
              <p:nvPr/>
            </p:nvSpPr>
            <p:spPr>
              <a:xfrm>
                <a:off x="10306401" y="5640655"/>
                <a:ext cx="936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7283A96-86A0-4199-94D9-363D6E6E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401" y="5640655"/>
                <a:ext cx="936923" cy="276999"/>
              </a:xfrm>
              <a:prstGeom prst="rect">
                <a:avLst/>
              </a:prstGeom>
              <a:blipFill>
                <a:blip r:embed="rId10"/>
                <a:stretch>
                  <a:fillRect l="-3268" r="-588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F7CD2AA1-77D7-4FA8-A6E1-369796015278}"/>
              </a:ext>
            </a:extLst>
          </p:cNvPr>
          <p:cNvSpPr txBox="1"/>
          <p:nvPr/>
        </p:nvSpPr>
        <p:spPr>
          <a:xfrm>
            <a:off x="2499472" y="6259423"/>
            <a:ext cx="7228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Smaller angles increases the distance between the RBE and the SIP</a:t>
            </a:r>
          </a:p>
        </p:txBody>
      </p:sp>
    </p:spTree>
    <p:extLst>
      <p:ext uri="{BB962C8B-B14F-4D97-AF65-F5344CB8AC3E}">
        <p14:creationId xmlns:p14="http://schemas.microsoft.com/office/powerpoint/2010/main" val="1698006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4D04F-66F7-4896-BA0B-B2D07EDB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8AA3BF9-CE05-4FDB-B714-D9BE0EB06E8A}"/>
                  </a:ext>
                </a:extLst>
              </p:cNvPr>
              <p:cNvSpPr txBox="1"/>
              <p:nvPr/>
            </p:nvSpPr>
            <p:spPr>
              <a:xfrm>
                <a:off x="381000" y="838200"/>
                <a:ext cx="11201400" cy="553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</a:t>
                </a:r>
                <a:r>
                  <a:rPr lang="en-US" i="1" dirty="0"/>
                  <a:t>Scheuer, Weiss, The serpentine optical waveguide: Engineering the dispersion relations and the stopped light points, (2011), </a:t>
                </a:r>
                <a:r>
                  <a:rPr lang="en-US" dirty="0"/>
                  <a:t> they define the FSR as the phase accumulated by propagation along the optical length of a unit cell</a:t>
                </a:r>
              </a:p>
              <a:p>
                <a:endParaRPr lang="en-US" dirty="0"/>
              </a:p>
              <a:p>
                <a:r>
                  <a:rPr lang="en-US" dirty="0"/>
                  <a:t>The equivalent definition for the ASOW, would be:</a:t>
                </a:r>
              </a:p>
              <a:p>
                <a:r>
                  <a:rPr lang="es-ES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𝐹𝑆𝑅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s-ES" dirty="0" err="1"/>
                  <a:t>Which</a:t>
                </a: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distance</a:t>
                </a:r>
                <a:r>
                  <a:rPr lang="es-ES" dirty="0"/>
                  <a:t> </a:t>
                </a:r>
                <a:r>
                  <a:rPr lang="es-ES" dirty="0" err="1"/>
                  <a:t>between</a:t>
                </a:r>
                <a:r>
                  <a:rPr lang="es-ES" dirty="0"/>
                  <a:t> </a:t>
                </a:r>
                <a:r>
                  <a:rPr lang="es-ES" dirty="0" err="1"/>
                  <a:t>SIPs</a:t>
                </a:r>
                <a:r>
                  <a:rPr lang="es-ES" dirty="0"/>
                  <a:t> 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the SIP values,</a:t>
                </a:r>
              </a:p>
              <a:p>
                <a:r>
                  <a:rPr lang="es-ES" b="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𝑭𝑺𝑹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den>
                    </m:f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𝟎𝟎𝟔𝟐𝟐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Smaller angles -&gt; Bigger FSR -&gt; More distance </a:t>
                </a:r>
                <a:br>
                  <a:rPr lang="en-US" b="1" dirty="0"/>
                </a:br>
                <a:r>
                  <a:rPr lang="en-US" b="1" dirty="0"/>
                  <a:t>between EPDs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Using “realistic” angles, 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0.9 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&lt;1.15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en-US" dirty="0"/>
                  <a:t>, it</a:t>
                </a:r>
                <a:br>
                  <a:rPr lang="en-US" dirty="0"/>
                </a:br>
                <a:r>
                  <a:rPr lang="en-US" dirty="0"/>
                  <a:t>does not really make a difference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8AA3BF9-CE05-4FDB-B714-D9BE0EB06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11201400" cy="5533310"/>
              </a:xfrm>
              <a:prstGeom prst="rect">
                <a:avLst/>
              </a:prstGeom>
              <a:blipFill>
                <a:blip r:embed="rId2"/>
                <a:stretch>
                  <a:fillRect l="-490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5BCAEC49-910E-40A3-B349-F61786936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249" y="1619087"/>
            <a:ext cx="4532242" cy="24128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1E3545D-D1EE-401B-9C05-AF0C8A8FE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3026" y="4209957"/>
            <a:ext cx="2645465" cy="2037723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241ECE7C-4B45-4801-BCED-59D73CECF95D}"/>
              </a:ext>
            </a:extLst>
          </p:cNvPr>
          <p:cNvSpPr/>
          <p:nvPr/>
        </p:nvSpPr>
        <p:spPr>
          <a:xfrm>
            <a:off x="7416249" y="1699591"/>
            <a:ext cx="4532242" cy="288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76B9633-A760-48C1-A6A1-D7B60E64A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950" y="4209956"/>
            <a:ext cx="2645465" cy="2083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21111A3-12A4-4A2E-A9DE-4AE5623C2E5A}"/>
                  </a:ext>
                </a:extLst>
              </p:cNvPr>
              <p:cNvSpPr txBox="1"/>
              <p:nvPr/>
            </p:nvSpPr>
            <p:spPr>
              <a:xfrm>
                <a:off x="7853757" y="6411073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21111A3-12A4-4A2E-A9DE-4AE5623C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757" y="6411073"/>
                <a:ext cx="680443" cy="276999"/>
              </a:xfrm>
              <a:prstGeom prst="rect">
                <a:avLst/>
              </a:prstGeom>
              <a:blipFill>
                <a:blip r:embed="rId6"/>
                <a:stretch>
                  <a:fillRect l="-4464" r="-80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724D846-755F-4277-836B-F317EB6B0611}"/>
                  </a:ext>
                </a:extLst>
              </p:cNvPr>
              <p:cNvSpPr txBox="1"/>
              <p:nvPr/>
            </p:nvSpPr>
            <p:spPr>
              <a:xfrm>
                <a:off x="10285536" y="6411073"/>
                <a:ext cx="10947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724D846-755F-4277-836B-F317EB6B0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536" y="6411073"/>
                <a:ext cx="1094768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912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6F70D-78AC-4A8F-97DF-5EAE35CC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realistic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6340796-E216-4889-81E5-7BC97FED71D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741045"/>
                <a:ext cx="11587163" cy="4732545"/>
              </a:xfrm>
            </p:spPr>
            <p:txBody>
              <a:bodyPr/>
              <a:lstStyle/>
              <a:p>
                <a:r>
                  <a:rPr lang="en-US" sz="2000" dirty="0"/>
                  <a:t>What is the minimum angle we can have? The gap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ES" sz="2000" b="0" dirty="0"/>
              </a:p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≅1.047</m:t>
                    </m:r>
                  </m:oMath>
                </a14:m>
                <a:endParaRPr lang="es-ES" sz="2000" b="0" dirty="0"/>
              </a:p>
              <a:p>
                <a:r>
                  <a:rPr lang="en-US" sz="2000" dirty="0"/>
                  <a:t>Taking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000" dirty="0"/>
                  <a:t> and the corresponding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, we have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</a:rPr>
                      <m:t>=193.57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 THz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=193.54</m:t>
                    </m:r>
                  </m:oMath>
                </a14:m>
                <a:r>
                  <a:rPr lang="en-US" sz="2000" dirty="0"/>
                  <a:t> THz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=0.2199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We could try another SIP and minimize its angles following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  <m:oMath xmlns:m="http://schemas.openxmlformats.org/officeDocument/2006/math"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" sz="20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6340796-E216-4889-81E5-7BC97FED7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741045"/>
                <a:ext cx="11587163" cy="4732545"/>
              </a:xfrm>
              <a:blipFill>
                <a:blip r:embed="rId2"/>
                <a:stretch>
                  <a:fillRect l="-473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C540A8ED-37FB-4529-8336-DF4C50BE512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/>
                  <a:t>We can increase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by the proper choice of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C540A8ED-37FB-4529-8336-DF4C50BE5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65D2D0F0-666E-464C-A5CA-73EB7898F57A}"/>
              </a:ext>
            </a:extLst>
          </p:cNvPr>
          <p:cNvGrpSpPr/>
          <p:nvPr/>
        </p:nvGrpSpPr>
        <p:grpSpPr>
          <a:xfrm>
            <a:off x="7988357" y="779145"/>
            <a:ext cx="3289243" cy="3416190"/>
            <a:chOff x="3113415" y="2542519"/>
            <a:chExt cx="2534573" cy="2578756"/>
          </a:xfrm>
        </p:grpSpPr>
        <p:pic>
          <p:nvPicPr>
            <p:cNvPr id="8" name="Imagen 7" descr="Diagrama&#10;&#10;Descripción generada automáticamente">
              <a:extLst>
                <a:ext uri="{FF2B5EF4-FFF2-40B4-BE49-F238E27FC236}">
                  <a16:creationId xmlns:a16="http://schemas.microsoft.com/office/drawing/2014/main" id="{299A1447-657F-4BAD-95A0-853491B97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649"/>
            <a:stretch/>
          </p:blipFill>
          <p:spPr>
            <a:xfrm>
              <a:off x="3113415" y="2542519"/>
              <a:ext cx="2514695" cy="2578756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E9253F-558A-492E-A85C-B027498E01A8}"/>
                </a:ext>
              </a:extLst>
            </p:cNvPr>
            <p:cNvSpPr/>
            <p:nvPr/>
          </p:nvSpPr>
          <p:spPr>
            <a:xfrm>
              <a:off x="5213472" y="2997200"/>
              <a:ext cx="434516" cy="879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errar llave 9">
            <a:extLst>
              <a:ext uri="{FF2B5EF4-FFF2-40B4-BE49-F238E27FC236}">
                <a16:creationId xmlns:a16="http://schemas.microsoft.com/office/drawing/2014/main" id="{9A7C6072-EADF-478A-8C00-AA7250929D7A}"/>
              </a:ext>
            </a:extLst>
          </p:cNvPr>
          <p:cNvSpPr/>
          <p:nvPr/>
        </p:nvSpPr>
        <p:spPr>
          <a:xfrm>
            <a:off x="7785100" y="4356100"/>
            <a:ext cx="317500" cy="1016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3262FF9-9065-4AD6-96EE-65BD0A411B4A}"/>
                  </a:ext>
                </a:extLst>
              </p:cNvPr>
              <p:cNvSpPr txBox="1"/>
              <p:nvPr/>
            </p:nvSpPr>
            <p:spPr>
              <a:xfrm>
                <a:off x="8251494" y="4725600"/>
                <a:ext cx="1311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Maximum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3262FF9-9065-4AD6-96EE-65BD0A411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494" y="4725600"/>
                <a:ext cx="1311000" cy="276999"/>
              </a:xfrm>
              <a:prstGeom prst="rect">
                <a:avLst/>
              </a:prstGeom>
              <a:blipFill>
                <a:blip r:embed="rId5"/>
                <a:stretch>
                  <a:fillRect l="-11163" t="-28261" r="-372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352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CCACD-F994-4C7C-99FC-09527D53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Tarek’s insight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98347-C589-446A-AC85-F3F4EBED9C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I also want to remember Tarek’s insight: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000" b="1" dirty="0"/>
              <a:t>A small gap (strong coupling) will separate the SIP and the RBE</a:t>
            </a:r>
            <a:endParaRPr lang="en-US" sz="1800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D35E8E-1C9E-400F-8D74-A0E72747B8A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44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056CC29-812A-4B79-AE7D-4DEC53930F42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dirty="0"/>
                  <a:t>Enforce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in DBE,RBE-ASOW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056CC29-812A-4B79-AE7D-4DEC5393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9B6D848-211A-4583-AB3F-DAE892FA93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for a FPC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9B6D848-211A-4583-AB3F-DAE892FA9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23" t="-1519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0DF5DC4-34B2-47EE-AD03-22CDBF0A324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664405"/>
              </a:xfrm>
            </p:spPr>
            <p:txBody>
              <a:bodyPr/>
              <a:lstStyle/>
              <a:p>
                <a:r>
                  <a:rPr lang="en-US" sz="2000" dirty="0"/>
                  <a:t>How can we calculate the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for regular waveguide with loads?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0DF5DC4-34B2-47EE-AD03-22CDBF0A3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664405"/>
              </a:xfrm>
              <a:blipFill>
                <a:blip r:embed="rId3"/>
                <a:stretch>
                  <a:fillRect l="-473" t="-9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63E9C67-D02A-44CD-97E3-973857DE388D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for the FPC with mirrors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63E9C67-D02A-44CD-97E3-973857DE3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4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30BDEECB-0C36-4D05-B742-66FD0D5C7339}"/>
              </a:ext>
            </a:extLst>
          </p:cNvPr>
          <p:cNvSpPr/>
          <p:nvPr/>
        </p:nvSpPr>
        <p:spPr>
          <a:xfrm>
            <a:off x="3210813" y="1537530"/>
            <a:ext cx="522987" cy="1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66F476B-9932-4C97-83FB-3CA5F321E160}"/>
              </a:ext>
            </a:extLst>
          </p:cNvPr>
          <p:cNvSpPr/>
          <p:nvPr/>
        </p:nvSpPr>
        <p:spPr>
          <a:xfrm>
            <a:off x="899414" y="1537530"/>
            <a:ext cx="522987" cy="1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F965A0-8712-4D36-AACF-30548B92E196}"/>
                  </a:ext>
                </a:extLst>
              </p:cNvPr>
              <p:cNvSpPr txBox="1"/>
              <p:nvPr/>
            </p:nvSpPr>
            <p:spPr>
              <a:xfrm>
                <a:off x="1644650" y="2705307"/>
                <a:ext cx="194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F965A0-8712-4D36-AACF-30548B92E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50" y="2705307"/>
                <a:ext cx="194797" cy="276999"/>
              </a:xfrm>
              <a:prstGeom prst="rect">
                <a:avLst/>
              </a:prstGeom>
              <a:blipFill>
                <a:blip r:embed="rId5"/>
                <a:stretch>
                  <a:fillRect l="-3125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70DA49E-D4E0-41EC-B48C-0BFB679C8652}"/>
                  </a:ext>
                </a:extLst>
              </p:cNvPr>
              <p:cNvSpPr txBox="1"/>
              <p:nvPr/>
            </p:nvSpPr>
            <p:spPr>
              <a:xfrm>
                <a:off x="4784551" y="1606965"/>
                <a:ext cx="1747145" cy="794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𝑠𝑡𝑜𝑟𝑒𝑑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70DA49E-D4E0-41EC-B48C-0BFB679C8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551" y="1606965"/>
                <a:ext cx="1747145" cy="794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E806192-FFDE-4E63-BF45-D4594B68F75B}"/>
                  </a:ext>
                </a:extLst>
              </p:cNvPr>
              <p:cNvSpPr txBox="1"/>
              <p:nvPr/>
            </p:nvSpPr>
            <p:spPr>
              <a:xfrm>
                <a:off x="899414" y="3121176"/>
                <a:ext cx="3451201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𝑓𝑤𝑑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𝑏𝑘𝑑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𝐴𝐿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𝑓𝑤𝑑</m:t>
                          </m:r>
                        </m:sub>
                      </m:sSub>
                    </m:oMath>
                  </m:oMathPara>
                </a14:m>
                <a:endParaRPr lang="es-ES" b="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E806192-FFDE-4E63-BF45-D4594B68F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4" y="3121176"/>
                <a:ext cx="3451201" cy="318998"/>
              </a:xfrm>
              <a:prstGeom prst="rect">
                <a:avLst/>
              </a:prstGeom>
              <a:blipFill>
                <a:blip r:embed="rId7"/>
                <a:stretch>
                  <a:fillRect l="-1237" r="-883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5F04A1D-58B4-4C39-913A-98B04B75D666}"/>
                  </a:ext>
                </a:extLst>
              </p:cNvPr>
              <p:cNvSpPr txBox="1"/>
              <p:nvPr/>
            </p:nvSpPr>
            <p:spPr>
              <a:xfrm>
                <a:off x="855179" y="3574741"/>
                <a:ext cx="305513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𝑓𝑤𝑑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5F04A1D-58B4-4C39-913A-98B04B75D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79" y="3574741"/>
                <a:ext cx="3055131" cy="526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B8E66D1-95E1-46E2-8D3B-52809CFB8531}"/>
                  </a:ext>
                </a:extLst>
              </p:cNvPr>
              <p:cNvSpPr txBox="1"/>
              <p:nvPr/>
            </p:nvSpPr>
            <p:spPr>
              <a:xfrm>
                <a:off x="899414" y="4310962"/>
                <a:ext cx="2438168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𝑓𝑤𝑑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𝑓𝑤𝑑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𝑓𝑤𝑑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B8E66D1-95E1-46E2-8D3B-52809CFB8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4" y="4310962"/>
                <a:ext cx="2438168" cy="4742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549F3E7-7D81-4121-B603-617BF7BE2A34}"/>
                  </a:ext>
                </a:extLst>
              </p:cNvPr>
              <p:cNvSpPr txBox="1"/>
              <p:nvPr/>
            </p:nvSpPr>
            <p:spPr>
              <a:xfrm>
                <a:off x="1742048" y="4749057"/>
                <a:ext cx="5841471" cy="606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𝑓𝑤𝑑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𝑓𝑤𝑑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𝒏𝑳</m:t>
                          </m:r>
                        </m:num>
                        <m:den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e>
                          </m:d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549F3E7-7D81-4121-B603-617BF7BE2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048" y="4749057"/>
                <a:ext cx="5841471" cy="6067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errar llave 20">
            <a:extLst>
              <a:ext uri="{FF2B5EF4-FFF2-40B4-BE49-F238E27FC236}">
                <a16:creationId xmlns:a16="http://schemas.microsoft.com/office/drawing/2014/main" id="{FC496FA7-E5A4-4CCC-A661-2578911AE84D}"/>
              </a:ext>
            </a:extLst>
          </p:cNvPr>
          <p:cNvSpPr/>
          <p:nvPr/>
        </p:nvSpPr>
        <p:spPr>
          <a:xfrm rot="10800000">
            <a:off x="607511" y="3121175"/>
            <a:ext cx="291902" cy="158003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07E6C2C-90D0-4DFC-83EF-9F707868133B}"/>
                  </a:ext>
                </a:extLst>
              </p:cNvPr>
              <p:cNvSpPr txBox="1"/>
              <p:nvPr/>
            </p:nvSpPr>
            <p:spPr>
              <a:xfrm>
                <a:off x="7712765" y="1918252"/>
                <a:ext cx="4082572" cy="177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is the fraction of intensity that escapes the mirrors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the power reflectivity of the mirrors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𝑏𝑘𝑑</m:t>
                        </m:r>
                      </m:sub>
                    </m:sSub>
                  </m:oMath>
                </a14:m>
                <a:r>
                  <a:rPr lang="en-US" dirty="0"/>
                  <a:t> for high-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mirrors (same amount of energy is lost on both ends)</a:t>
                </a: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07E6C2C-90D0-4DFC-83EF-9F7078681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65" y="1918252"/>
                <a:ext cx="4082572" cy="1776577"/>
              </a:xfrm>
              <a:prstGeom prst="rect">
                <a:avLst/>
              </a:prstGeom>
              <a:blipFill>
                <a:blip r:embed="rId11"/>
                <a:stretch>
                  <a:fillRect l="-896" t="-2062" r="-1642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92CD6194-B32C-44CE-B76C-A7E71916426F}"/>
              </a:ext>
            </a:extLst>
          </p:cNvPr>
          <p:cNvSpPr/>
          <p:nvPr/>
        </p:nvSpPr>
        <p:spPr>
          <a:xfrm>
            <a:off x="1422401" y="1537530"/>
            <a:ext cx="1788412" cy="593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45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24284-9550-445D-817A-8B33F649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Mirror </a:t>
            </a:r>
            <a:r>
              <a:rPr lang="en-US" dirty="0" err="1"/>
              <a:t>reflectivities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C94ABF22-B341-49B5-8FE4-552EC87C8765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/>
                  <a:t>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to get specific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s-ES" sz="2400" b="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C94ABF22-B341-49B5-8FE4-552EC87C8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02AB08C5-0449-4425-9417-0E7AA0FB4B58}"/>
              </a:ext>
            </a:extLst>
          </p:cNvPr>
          <p:cNvSpPr/>
          <p:nvPr/>
        </p:nvSpPr>
        <p:spPr>
          <a:xfrm>
            <a:off x="2823187" y="990878"/>
            <a:ext cx="522987" cy="1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E1114B1-A166-4ADE-AB8B-E0820D90AD77}"/>
              </a:ext>
            </a:extLst>
          </p:cNvPr>
          <p:cNvSpPr/>
          <p:nvPr/>
        </p:nvSpPr>
        <p:spPr>
          <a:xfrm>
            <a:off x="511788" y="990878"/>
            <a:ext cx="522987" cy="1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1351D1-75BB-4896-983D-8AB915AD6F60}"/>
              </a:ext>
            </a:extLst>
          </p:cNvPr>
          <p:cNvSpPr/>
          <p:nvPr/>
        </p:nvSpPr>
        <p:spPr>
          <a:xfrm>
            <a:off x="1034775" y="990878"/>
            <a:ext cx="1788412" cy="593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BB4A3F1-28B0-4887-8B54-ED761B4B2423}"/>
                  </a:ext>
                </a:extLst>
              </p:cNvPr>
              <p:cNvSpPr txBox="1"/>
              <p:nvPr/>
            </p:nvSpPr>
            <p:spPr>
              <a:xfrm>
                <a:off x="511788" y="1157826"/>
                <a:ext cx="257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BB4A3F1-28B0-4887-8B54-ED761B4B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88" y="1157826"/>
                <a:ext cx="257057" cy="276999"/>
              </a:xfrm>
              <a:prstGeom prst="rect">
                <a:avLst/>
              </a:prstGeom>
              <a:blipFill>
                <a:blip r:embed="rId3"/>
                <a:stretch>
                  <a:fillRect l="-23810" r="-952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2E7B647-27A0-4C93-B9DA-14AA0FAF978E}"/>
                  </a:ext>
                </a:extLst>
              </p:cNvPr>
              <p:cNvSpPr txBox="1"/>
              <p:nvPr/>
            </p:nvSpPr>
            <p:spPr>
              <a:xfrm>
                <a:off x="3089117" y="1148901"/>
                <a:ext cx="287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2E7B647-27A0-4C93-B9DA-14AA0FAF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117" y="1148901"/>
                <a:ext cx="287065" cy="276999"/>
              </a:xfrm>
              <a:prstGeom prst="rect">
                <a:avLst/>
              </a:prstGeom>
              <a:blipFill>
                <a:blip r:embed="rId4"/>
                <a:stretch>
                  <a:fillRect l="-21277" r="-212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D0605B3-DECD-47A7-A05F-C29F23ABF61B}"/>
                  </a:ext>
                </a:extLst>
              </p:cNvPr>
              <p:cNvSpPr txBox="1"/>
              <p:nvPr/>
            </p:nvSpPr>
            <p:spPr>
              <a:xfrm>
                <a:off x="1787852" y="1129748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D0605B3-DECD-47A7-A05F-C29F23ABF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52" y="1129748"/>
                <a:ext cx="282257" cy="276999"/>
              </a:xfrm>
              <a:prstGeom prst="rect">
                <a:avLst/>
              </a:prstGeom>
              <a:blipFill>
                <a:blip r:embed="rId5"/>
                <a:stretch>
                  <a:fillRect l="-19149" r="-212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003BF1E-9FB2-4704-B1F1-D3B818A0244C}"/>
                  </a:ext>
                </a:extLst>
              </p:cNvPr>
              <p:cNvSpPr txBox="1"/>
              <p:nvPr/>
            </p:nvSpPr>
            <p:spPr>
              <a:xfrm>
                <a:off x="3873500" y="744436"/>
                <a:ext cx="5693931" cy="1649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Power</a:t>
                </a:r>
                <a:r>
                  <a:rPr lang="es-ES" b="0" dirty="0"/>
                  <a:t> </a:t>
                </a:r>
                <a:r>
                  <a:rPr lang="es-ES" b="0" dirty="0" err="1"/>
                  <a:t>reflectivity</a:t>
                </a:r>
                <a:r>
                  <a:rPr lang="es-ES" b="0" dirty="0"/>
                  <a:t> at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left</a:t>
                </a:r>
                <a:r>
                  <a:rPr lang="es-ES" b="0" dirty="0"/>
                  <a:t> </a:t>
                </a:r>
                <a:r>
                  <a:rPr lang="es-ES" b="0" dirty="0" err="1"/>
                  <a:t>end</a:t>
                </a:r>
                <a:r>
                  <a:rPr lang="es-ES" b="0" dirty="0"/>
                  <a:t> </a:t>
                </a:r>
                <a:r>
                  <a:rPr lang="es-ES" b="0" dirty="0" err="1"/>
                  <a:t>of</a:t>
                </a:r>
                <a:r>
                  <a:rPr lang="es-ES" b="0" dirty="0"/>
                  <a:t>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cavity</a:t>
                </a:r>
                <a:br>
                  <a:rPr lang="es-ES" b="0" dirty="0"/>
                </a:br>
                <a:endParaRPr lang="es-E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Power</a:t>
                </a:r>
                <a:r>
                  <a:rPr lang="es-ES" b="0" dirty="0"/>
                  <a:t> </a:t>
                </a:r>
                <a:r>
                  <a:rPr lang="es-ES" b="0" dirty="0" err="1"/>
                  <a:t>reflectivity</a:t>
                </a:r>
                <a:r>
                  <a:rPr lang="es-ES" b="0" dirty="0"/>
                  <a:t> at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dirty="0" err="1"/>
                  <a:t>right</a:t>
                </a:r>
                <a:r>
                  <a:rPr lang="es-ES" b="0" dirty="0"/>
                  <a:t> </a:t>
                </a:r>
                <a:r>
                  <a:rPr lang="es-ES" b="0" dirty="0" err="1"/>
                  <a:t>end</a:t>
                </a:r>
                <a:r>
                  <a:rPr lang="es-ES" b="0" dirty="0"/>
                  <a:t> </a:t>
                </a:r>
                <a:r>
                  <a:rPr lang="es-ES" b="0" dirty="0" err="1"/>
                  <a:t>of</a:t>
                </a:r>
                <a:r>
                  <a:rPr lang="es-ES" b="0" dirty="0"/>
                  <a:t>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cavity</a:t>
                </a:r>
                <a:br>
                  <a:rPr lang="es-E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003BF1E-9FB2-4704-B1F1-D3B818A02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0" y="744436"/>
                <a:ext cx="5693931" cy="1649298"/>
              </a:xfrm>
              <a:prstGeom prst="rect">
                <a:avLst/>
              </a:prstGeom>
              <a:blipFill>
                <a:blip r:embed="rId6"/>
                <a:stretch>
                  <a:fillRect r="-1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ítulo 1">
                <a:extLst>
                  <a:ext uri="{FF2B5EF4-FFF2-40B4-BE49-F238E27FC236}">
                    <a16:creationId xmlns:a16="http://schemas.microsoft.com/office/drawing/2014/main" id="{922918AC-EDED-46F6-9D3B-454D78EF1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240" y="2467951"/>
                <a:ext cx="7208520" cy="478116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200" b="1" kern="1200" dirty="0">
                    <a:solidFill>
                      <a:srgbClr val="C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How do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2" name="Título 1">
                <a:extLst>
                  <a:ext uri="{FF2B5EF4-FFF2-40B4-BE49-F238E27FC236}">
                    <a16:creationId xmlns:a16="http://schemas.microsoft.com/office/drawing/2014/main" id="{922918AC-EDED-46F6-9D3B-454D78EF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" y="2467951"/>
                <a:ext cx="7208520" cy="478116"/>
              </a:xfrm>
              <a:prstGeom prst="rect">
                <a:avLst/>
              </a:prstGeom>
              <a:blipFill>
                <a:blip r:embed="rId7"/>
                <a:stretch>
                  <a:fillRect l="-1099" t="-15385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D03855B-E6E8-4D2B-9EAF-7BFAFE63C3EF}"/>
                  </a:ext>
                </a:extLst>
              </p:cNvPr>
              <p:cNvSpPr txBox="1"/>
              <p:nvPr/>
            </p:nvSpPr>
            <p:spPr>
              <a:xfrm>
                <a:off x="269240" y="3081130"/>
                <a:ext cx="11608021" cy="205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Veysi obtains it from CST simulations. However, what is the impedance of the DBE-exhibiting cavity? Is it different than for a non-EPD cavity?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a non-magnetic material (as is the case)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D03855B-E6E8-4D2B-9EAF-7BFAFE63C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" y="3081130"/>
                <a:ext cx="11608021" cy="2050690"/>
              </a:xfrm>
              <a:prstGeom prst="rect">
                <a:avLst/>
              </a:prstGeom>
              <a:blipFill>
                <a:blip r:embed="rId8"/>
                <a:stretch>
                  <a:fillRect l="-315" t="-1484" b="-3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691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9B6D848-211A-4583-AB3F-DAE892FA93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Veysi: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𝑹𝑩𝑬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𝑫𝑩𝑬</m:t>
                        </m:r>
                      </m:sub>
                    </m:sSub>
                  </m:oMath>
                </a14:m>
                <a:r>
                  <a:rPr lang="en-US" dirty="0"/>
                  <a:t> for the same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9B6D848-211A-4583-AB3F-DAE892FA9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99" t="-1519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0DF5DC4-34B2-47EE-AD03-22CDBF0A324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664405"/>
              </a:xfrm>
            </p:spPr>
            <p:txBody>
              <a:bodyPr/>
              <a:lstStyle/>
              <a:p>
                <a:r>
                  <a:rPr lang="en-US" sz="2000" dirty="0"/>
                  <a:t>Veysi obtains the same quality factor for the same waveguide lengths for the RBE, DBE, by adding a load at the input and at the output. But how does he calculate the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for a waveguide with EPD with loads?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0DF5DC4-34B2-47EE-AD03-22CDBF0A3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664405"/>
              </a:xfrm>
              <a:blipFill>
                <a:blip r:embed="rId3"/>
                <a:stretch>
                  <a:fillRect l="-473" t="-9174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63E9C67-D02A-44CD-97E3-973857DE388D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for the RBE, DBE-ASOW with mirrors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63E9C67-D02A-44CD-97E3-973857DE3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4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0C54CE64-7031-4DA4-918B-E2C9CE4D9C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7" r="4064"/>
          <a:stretch/>
        </p:blipFill>
        <p:spPr>
          <a:xfrm>
            <a:off x="1422401" y="1537530"/>
            <a:ext cx="1788412" cy="11018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0BDEECB-0C36-4D05-B742-66FD0D5C7339}"/>
              </a:ext>
            </a:extLst>
          </p:cNvPr>
          <p:cNvSpPr/>
          <p:nvPr/>
        </p:nvSpPr>
        <p:spPr>
          <a:xfrm>
            <a:off x="3210813" y="1537530"/>
            <a:ext cx="522987" cy="1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66F476B-9932-4C97-83FB-3CA5F321E160}"/>
              </a:ext>
            </a:extLst>
          </p:cNvPr>
          <p:cNvSpPr/>
          <p:nvPr/>
        </p:nvSpPr>
        <p:spPr>
          <a:xfrm>
            <a:off x="899414" y="1537530"/>
            <a:ext cx="522987" cy="1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F965A0-8712-4D36-AACF-30548B92E196}"/>
                  </a:ext>
                </a:extLst>
              </p:cNvPr>
              <p:cNvSpPr txBox="1"/>
              <p:nvPr/>
            </p:nvSpPr>
            <p:spPr>
              <a:xfrm>
                <a:off x="1644650" y="2705307"/>
                <a:ext cx="194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CF965A0-8712-4D36-AACF-30548B92E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50" y="2705307"/>
                <a:ext cx="194797" cy="276999"/>
              </a:xfrm>
              <a:prstGeom prst="rect">
                <a:avLst/>
              </a:prstGeom>
              <a:blipFill>
                <a:blip r:embed="rId6"/>
                <a:stretch>
                  <a:fillRect l="-3125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70DA49E-D4E0-41EC-B48C-0BFB679C8652}"/>
                  </a:ext>
                </a:extLst>
              </p:cNvPr>
              <p:cNvSpPr txBox="1"/>
              <p:nvPr/>
            </p:nvSpPr>
            <p:spPr>
              <a:xfrm>
                <a:off x="4860235" y="1706498"/>
                <a:ext cx="1747145" cy="794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𝑠𝑡𝑜𝑟𝑒𝑑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70DA49E-D4E0-41EC-B48C-0BFB679C8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235" y="1706498"/>
                <a:ext cx="1747145" cy="7941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E806192-FFDE-4E63-BF45-D4594B68F75B}"/>
                  </a:ext>
                </a:extLst>
              </p:cNvPr>
              <p:cNvSpPr txBox="1"/>
              <p:nvPr/>
            </p:nvSpPr>
            <p:spPr>
              <a:xfrm>
                <a:off x="899414" y="3121176"/>
                <a:ext cx="4058739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𝑓𝑤𝑑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𝑏𝑘𝑑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𝑓𝑤𝑑</m:t>
                          </m:r>
                        </m:sub>
                      </m:sSub>
                    </m:oMath>
                  </m:oMathPara>
                </a14:m>
                <a:endParaRPr lang="es-ES" b="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E806192-FFDE-4E63-BF45-D4594B68F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4" y="3121176"/>
                <a:ext cx="4058739" cy="318998"/>
              </a:xfrm>
              <a:prstGeom prst="rect">
                <a:avLst/>
              </a:prstGeom>
              <a:blipFill>
                <a:blip r:embed="rId8"/>
                <a:stretch>
                  <a:fillRect l="-1053" r="-752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5F04A1D-58B4-4C39-913A-98B04B75D666}"/>
                  </a:ext>
                </a:extLst>
              </p:cNvPr>
              <p:cNvSpPr txBox="1"/>
              <p:nvPr/>
            </p:nvSpPr>
            <p:spPr>
              <a:xfrm>
                <a:off x="855179" y="3574741"/>
                <a:ext cx="304294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𝑓𝑤𝑑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5F04A1D-58B4-4C39-913A-98B04B75D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79" y="3574741"/>
                <a:ext cx="3042949" cy="526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B8E66D1-95E1-46E2-8D3B-52809CFB8531}"/>
                  </a:ext>
                </a:extLst>
              </p:cNvPr>
              <p:cNvSpPr txBox="1"/>
              <p:nvPr/>
            </p:nvSpPr>
            <p:spPr>
              <a:xfrm>
                <a:off x="899414" y="4310962"/>
                <a:ext cx="148104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𝑓𝑤𝑑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𝑓𝑤𝑑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B8E66D1-95E1-46E2-8D3B-52809CFB8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4" y="4310962"/>
                <a:ext cx="1481046" cy="299569"/>
              </a:xfrm>
              <a:prstGeom prst="rect">
                <a:avLst/>
              </a:prstGeom>
              <a:blipFill>
                <a:blip r:embed="rId10"/>
                <a:stretch>
                  <a:fillRect l="-3719" r="-289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8FE5B2F-2B7F-409B-925B-7F0E6A8AC036}"/>
                  </a:ext>
                </a:extLst>
              </p:cNvPr>
              <p:cNvSpPr txBox="1"/>
              <p:nvPr/>
            </p:nvSpPr>
            <p:spPr>
              <a:xfrm>
                <a:off x="6105351" y="3750983"/>
                <a:ext cx="1004057" cy="526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8FE5B2F-2B7F-409B-925B-7F0E6A8AC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51" y="3750983"/>
                <a:ext cx="1004057" cy="5264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FB76835-6539-4F2A-8D28-9404C49768FF}"/>
                  </a:ext>
                </a:extLst>
              </p:cNvPr>
              <p:cNvSpPr txBox="1"/>
              <p:nvPr/>
            </p:nvSpPr>
            <p:spPr>
              <a:xfrm>
                <a:off x="6192463" y="2987817"/>
                <a:ext cx="797911" cy="596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FB76835-6539-4F2A-8D28-9404C4976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63" y="2987817"/>
                <a:ext cx="797911" cy="5969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88E1612-8165-4429-9E03-4099CEA624E0}"/>
                  </a:ext>
                </a:extLst>
              </p:cNvPr>
              <p:cNvSpPr txBox="1"/>
              <p:nvPr/>
            </p:nvSpPr>
            <p:spPr>
              <a:xfrm>
                <a:off x="7825322" y="3434990"/>
                <a:ext cx="124630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88E1612-8165-4429-9E03-4099CEA62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322" y="3434990"/>
                <a:ext cx="1246303" cy="299569"/>
              </a:xfrm>
              <a:prstGeom prst="rect">
                <a:avLst/>
              </a:prstGeom>
              <a:blipFill>
                <a:blip r:embed="rId13"/>
                <a:stretch>
                  <a:fillRect l="-2451" r="-343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549F3E7-7D81-4121-B603-617BF7BE2A34}"/>
                  </a:ext>
                </a:extLst>
              </p:cNvPr>
              <p:cNvSpPr txBox="1"/>
              <p:nvPr/>
            </p:nvSpPr>
            <p:spPr>
              <a:xfrm>
                <a:off x="1742048" y="4749057"/>
                <a:ext cx="8644802" cy="673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𝑓𝑤𝑑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𝑓𝑤𝑑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sSubSup>
                            <m:sSub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𝒆𝒇𝒇</m:t>
                              </m:r>
                            </m:sub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e>
                          </m:d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549F3E7-7D81-4121-B603-617BF7BE2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048" y="4749057"/>
                <a:ext cx="8644802" cy="6734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errar llave 19">
            <a:extLst>
              <a:ext uri="{FF2B5EF4-FFF2-40B4-BE49-F238E27FC236}">
                <a16:creationId xmlns:a16="http://schemas.microsoft.com/office/drawing/2014/main" id="{CDD7CEBD-D777-4BD3-98F0-DE4B3D047C09}"/>
              </a:ext>
            </a:extLst>
          </p:cNvPr>
          <p:cNvSpPr/>
          <p:nvPr/>
        </p:nvSpPr>
        <p:spPr>
          <a:xfrm>
            <a:off x="7343532" y="2982306"/>
            <a:ext cx="247666" cy="132865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errar llave 20">
            <a:extLst>
              <a:ext uri="{FF2B5EF4-FFF2-40B4-BE49-F238E27FC236}">
                <a16:creationId xmlns:a16="http://schemas.microsoft.com/office/drawing/2014/main" id="{FC496FA7-E5A4-4CCC-A661-2578911AE84D}"/>
              </a:ext>
            </a:extLst>
          </p:cNvPr>
          <p:cNvSpPr/>
          <p:nvPr/>
        </p:nvSpPr>
        <p:spPr>
          <a:xfrm rot="10800000">
            <a:off x="607511" y="3121175"/>
            <a:ext cx="291902" cy="158003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C3C0877-90ED-43E6-BA9B-EF7AA862D653}"/>
              </a:ext>
            </a:extLst>
          </p:cNvPr>
          <p:cNvCxnSpPr/>
          <p:nvPr/>
        </p:nvCxnSpPr>
        <p:spPr>
          <a:xfrm>
            <a:off x="5456583" y="2882348"/>
            <a:ext cx="0" cy="1590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07E6C2C-90D0-4DFC-83EF-9F707868133B}"/>
                  </a:ext>
                </a:extLst>
              </p:cNvPr>
              <p:cNvSpPr txBox="1"/>
              <p:nvPr/>
            </p:nvSpPr>
            <p:spPr>
              <a:xfrm>
                <a:off x="9631017" y="1918252"/>
                <a:ext cx="2164320" cy="2884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fraction of intensity that escapes the mirrors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𝑓𝑤𝑑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𝑏𝑘𝑑</m:t>
                        </m:r>
                      </m:sub>
                    </m:sSub>
                  </m:oMath>
                </a14:m>
                <a:r>
                  <a:rPr lang="en-US" dirty="0"/>
                  <a:t> for high-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mirrors (same amount of energy is lost on both ends)</a:t>
                </a: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07E6C2C-90D0-4DFC-83EF-9F7078681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017" y="1918252"/>
                <a:ext cx="2164320" cy="2884572"/>
              </a:xfrm>
              <a:prstGeom prst="rect">
                <a:avLst/>
              </a:prstGeom>
              <a:blipFill>
                <a:blip r:embed="rId15"/>
                <a:stretch>
                  <a:fillRect l="-1972" t="-1268" r="-845" b="-2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6A1D442A-23E5-45C2-98E2-F3242D6467DD}"/>
              </a:ext>
            </a:extLst>
          </p:cNvPr>
          <p:cNvSpPr txBox="1"/>
          <p:nvPr/>
        </p:nvSpPr>
        <p:spPr>
          <a:xfrm>
            <a:off x="4730147" y="6332344"/>
            <a:ext cx="2007320" cy="3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units check out</a:t>
            </a:r>
          </a:p>
        </p:txBody>
      </p:sp>
    </p:spTree>
    <p:extLst>
      <p:ext uri="{BB962C8B-B14F-4D97-AF65-F5344CB8AC3E}">
        <p14:creationId xmlns:p14="http://schemas.microsoft.com/office/powerpoint/2010/main" val="1522021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D1CFC-4160-44C0-90E9-FF2D7B06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check it is right?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C9D41-5237-4E0F-B672-F50BA28BD9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I have been trying to come up with ways to check this. Any ideas?</a:t>
            </a:r>
          </a:p>
          <a:p>
            <a:endParaRPr lang="en-US" sz="20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33C945-1FA6-4CCE-82CC-1AC3FBEEB5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BE1A7-1B48-4366-8E3C-0A6F8F5F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RBE-SIP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9719E23-363F-4B79-B637-5D4FDE29C3D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4"/>
                <a:ext cx="11587163" cy="47275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=193.576</m:t>
                    </m:r>
                  </m:oMath>
                </a14:m>
                <a:r>
                  <a:rPr lang="en-US" sz="2000" dirty="0"/>
                  <a:t> THz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=193.54 </m:t>
                    </m:r>
                  </m:oMath>
                </a14:m>
                <a:r>
                  <a:rPr lang="en-US" sz="2000" dirty="0"/>
                  <a:t>   THz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</a:rPr>
                      <m:t>=0.22689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𝑝𝑠</m:t>
                        </m:r>
                      </m:den>
                    </m:f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=36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endParaRPr lang="es-ES" sz="2000" b="0" dirty="0"/>
              </a:p>
              <a:p>
                <a:pPr marL="0" indent="0">
                  <a:buNone/>
                </a:pPr>
                <a:endParaRPr lang="en-US" sz="2000" b="0" i="0" u="none" strike="noStrike" baseline="0">
                  <a:solidFill>
                    <a:srgbClr val="3C763D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sz="2000" b="0" i="0" u="none" strike="noStrike" baseline="0">
                    <a:solidFill>
                      <a:srgbClr val="3C763D"/>
                    </a:solidFill>
                    <a:latin typeface="Courier New" panose="02070309020205020404" pitchFamily="49" charset="0"/>
                  </a:rPr>
                  <a:t>Parameters </a:t>
                </a:r>
                <a:r>
                  <a:rPr lang="en-US" sz="2000" b="0" i="0" u="none" strike="noStrike" baseline="0" dirty="0">
                    <a:solidFill>
                      <a:srgbClr val="3C763D"/>
                    </a:solidFill>
                    <a:latin typeface="Courier New" panose="02070309020205020404" pitchFamily="49" charset="0"/>
                  </a:rPr>
                  <a:t>SIP ASOW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s-ES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0.49</m:t>
                    </m:r>
                    <m:r>
                      <a:rPr lang="es-E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20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10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−6;</m:t>
                    </m:r>
                  </m:oMath>
                </a14:m>
                <a:endParaRPr lang="en-US" sz="20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1.15</m:t>
                    </m:r>
                  </m:oMath>
                </a14:m>
                <a:endParaRPr lang="en-US" sz="20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′= 0.98</m:t>
                    </m:r>
                  </m:oMath>
                </a14:m>
                <a:endParaRPr lang="en-US" sz="20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9719E23-363F-4B79-B637-5D4FDE29C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4"/>
                <a:ext cx="11587163" cy="4727575"/>
              </a:xfrm>
              <a:blipFill>
                <a:blip r:embed="rId2"/>
                <a:stretch>
                  <a:fillRect l="-473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63B11C-E625-42C5-A1C8-222EB81874E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I have slides on how to tweak these values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2C0409-4BAF-42D4-B7C5-679426097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57" y="1017947"/>
            <a:ext cx="2710538" cy="20911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E591467-B0B7-42C2-B8FD-E4E2094C2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625" y="1017947"/>
            <a:ext cx="2717080" cy="20911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DF9D36-582E-4347-8A3F-7A0F11590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167" y="3364688"/>
            <a:ext cx="2710538" cy="203290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DF20E91-144C-4FAE-8E6D-113E7FF1FFD5}"/>
              </a:ext>
            </a:extLst>
          </p:cNvPr>
          <p:cNvSpPr txBox="1"/>
          <p:nvPr/>
        </p:nvSpPr>
        <p:spPr>
          <a:xfrm>
            <a:off x="6206423" y="179802"/>
            <a:ext cx="295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line: SIP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line: RBE frequency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9C74E2C-3A5A-4870-9DD2-EA02C7BBEB18}"/>
              </a:ext>
            </a:extLst>
          </p:cNvPr>
          <p:cNvGrpSpPr/>
          <p:nvPr/>
        </p:nvGrpSpPr>
        <p:grpSpPr>
          <a:xfrm>
            <a:off x="6362757" y="3109140"/>
            <a:ext cx="2171643" cy="2288451"/>
            <a:chOff x="3113415" y="2542519"/>
            <a:chExt cx="2534573" cy="2578756"/>
          </a:xfrm>
        </p:grpSpPr>
        <p:pic>
          <p:nvPicPr>
            <p:cNvPr id="16" name="Imagen 15" descr="Diagrama&#10;&#10;Descripción generada automáticamente">
              <a:extLst>
                <a:ext uri="{FF2B5EF4-FFF2-40B4-BE49-F238E27FC236}">
                  <a16:creationId xmlns:a16="http://schemas.microsoft.com/office/drawing/2014/main" id="{7AA18627-26EE-479E-B8AB-6C9CC5EAB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649"/>
            <a:stretch/>
          </p:blipFill>
          <p:spPr>
            <a:xfrm>
              <a:off x="3113415" y="2542519"/>
              <a:ext cx="2514695" cy="2578756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8BE9542-3977-4227-BADE-692C3A4E5405}"/>
                </a:ext>
              </a:extLst>
            </p:cNvPr>
            <p:cNvSpPr/>
            <p:nvPr/>
          </p:nvSpPr>
          <p:spPr>
            <a:xfrm>
              <a:off x="5213472" y="2997200"/>
              <a:ext cx="434516" cy="879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744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74F50FF-4B23-4006-896E-CA1A65BCD7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9240" y="207685"/>
                <a:ext cx="9242508" cy="478116"/>
              </a:xfrm>
            </p:spPr>
            <p:txBody>
              <a:bodyPr/>
              <a:lstStyle/>
              <a:p>
                <a:r>
                  <a:rPr lang="en-US" dirty="0"/>
                  <a:t>When does the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/>
                  <a:t> term become dominant in the fittings?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74F50FF-4B23-4006-896E-CA1A65BCD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9240" y="207685"/>
                <a:ext cx="9242508" cy="478116"/>
              </a:xfrm>
              <a:blipFill>
                <a:blip r:embed="rId2"/>
                <a:stretch>
                  <a:fillRect l="-858" t="-1519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29489A5-F82C-4814-9F8D-46D3FBFB46F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We consider the term dominates when, 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=2345×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+1.295×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for the RBE</a:t>
                </a:r>
              </a:p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=132.4×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+6.591×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  for the SIP</a:t>
                </a:r>
              </a:p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=225.2×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−1.711×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2000" dirty="0"/>
                  <a:t>  for the DBE</a:t>
                </a:r>
              </a:p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=0.2404×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+50.1 </m:t>
                    </m:r>
                  </m:oMath>
                </a14:m>
                <a:r>
                  <a:rPr lang="en-US" sz="2000" dirty="0"/>
                  <a:t>             for the 6DBE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=−0.00625×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−2.319×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2000" dirty="0"/>
                  <a:t> for the RBE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=−0.027×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−2.318×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2000" dirty="0"/>
                  <a:t>      for the SIP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=−160×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−1.322×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2000" dirty="0"/>
                  <a:t>         for the DBE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=−8.543×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+1.252×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US" sz="2000" dirty="0"/>
                  <a:t>        for the 6DBE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29489A5-F82C-4814-9F8D-46D3FBFB4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73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9BE45E-2AF4-49CC-998B-3C0CC4B3535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These are good results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4B59318-06F7-49EA-A7F7-0A55F0798FFB}"/>
              </a:ext>
            </a:extLst>
          </p:cNvPr>
          <p:cNvCxnSpPr>
            <a:cxnSpLocks/>
          </p:cNvCxnSpPr>
          <p:nvPr/>
        </p:nvCxnSpPr>
        <p:spPr>
          <a:xfrm>
            <a:off x="5794513" y="1411357"/>
            <a:ext cx="10038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CDB996F-9736-4D0F-86BD-59DC6AEE22C6}"/>
                  </a:ext>
                </a:extLst>
              </p:cNvPr>
              <p:cNvSpPr txBox="1"/>
              <p:nvPr/>
            </p:nvSpPr>
            <p:spPr>
              <a:xfrm>
                <a:off x="7066722" y="1211302"/>
                <a:ext cx="38265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Dominant 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&gt;18</m:t>
                    </m:r>
                  </m:oMath>
                </a14:m>
                <a:endParaRPr lang="es-ES" sz="2000" b="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CDB996F-9736-4D0F-86BD-59DC6AEE2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722" y="1211302"/>
                <a:ext cx="3826565" cy="400110"/>
              </a:xfrm>
              <a:prstGeom prst="rect">
                <a:avLst/>
              </a:prstGeom>
              <a:blipFill>
                <a:blip r:embed="rId4"/>
                <a:stretch>
                  <a:fillRect l="-159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1FACE06-FEE0-451F-A78F-B70C1400FC8A}"/>
                  </a:ext>
                </a:extLst>
              </p:cNvPr>
              <p:cNvSpPr txBox="1"/>
              <p:nvPr/>
            </p:nvSpPr>
            <p:spPr>
              <a:xfrm>
                <a:off x="7066721" y="1586997"/>
                <a:ext cx="38265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Dominant 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&gt;8</m:t>
                    </m:r>
                  </m:oMath>
                </a14:m>
                <a:endParaRPr lang="es-ES" sz="2000" b="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1FACE06-FEE0-451F-A78F-B70C1400F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721" y="1586997"/>
                <a:ext cx="3826565" cy="400110"/>
              </a:xfrm>
              <a:prstGeom prst="rect">
                <a:avLst/>
              </a:prstGeom>
              <a:blipFill>
                <a:blip r:embed="rId5"/>
                <a:stretch>
                  <a:fillRect l="-159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4965FA7-8A75-47D8-A44A-3D878E3863CA}"/>
                  </a:ext>
                </a:extLst>
              </p:cNvPr>
              <p:cNvSpPr txBox="1"/>
              <p:nvPr/>
            </p:nvSpPr>
            <p:spPr>
              <a:xfrm>
                <a:off x="7066721" y="1988032"/>
                <a:ext cx="38265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Dominant 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s-ES" sz="2000" b="0" dirty="0"/>
                  <a:t>0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4965FA7-8A75-47D8-A44A-3D878E386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721" y="1988032"/>
                <a:ext cx="3826565" cy="400110"/>
              </a:xfrm>
              <a:prstGeom prst="rect">
                <a:avLst/>
              </a:prstGeom>
              <a:blipFill>
                <a:blip r:embed="rId6"/>
                <a:stretch>
                  <a:fillRect l="-159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73D9AE5-13F8-41CD-9A04-94825751FFE0}"/>
                  </a:ext>
                </a:extLst>
              </p:cNvPr>
              <p:cNvSpPr txBox="1"/>
              <p:nvPr/>
            </p:nvSpPr>
            <p:spPr>
              <a:xfrm>
                <a:off x="7066720" y="2411937"/>
                <a:ext cx="38265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Dominant 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ES" sz="2000" b="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73D9AE5-13F8-41CD-9A04-94825751F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720" y="2411937"/>
                <a:ext cx="3826565" cy="400110"/>
              </a:xfrm>
              <a:prstGeom prst="rect">
                <a:avLst/>
              </a:prstGeom>
              <a:blipFill>
                <a:blip r:embed="rId7"/>
                <a:stretch>
                  <a:fillRect l="-159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AEFD594-73FD-4367-948E-677E2E9C9858}"/>
                  </a:ext>
                </a:extLst>
              </p:cNvPr>
              <p:cNvSpPr txBox="1"/>
              <p:nvPr/>
            </p:nvSpPr>
            <p:spPr>
              <a:xfrm>
                <a:off x="7066722" y="3206915"/>
                <a:ext cx="38265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Dominant 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s-ES" sz="2000" b="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8AEFD594-73FD-4367-948E-677E2E9C9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722" y="3206915"/>
                <a:ext cx="3826565" cy="400110"/>
              </a:xfrm>
              <a:prstGeom prst="rect">
                <a:avLst/>
              </a:prstGeom>
              <a:blipFill>
                <a:blip r:embed="rId8"/>
                <a:stretch>
                  <a:fillRect l="-159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6EC69A4-E7F5-416B-86FE-5D71166196FD}"/>
                  </a:ext>
                </a:extLst>
              </p:cNvPr>
              <p:cNvSpPr txBox="1"/>
              <p:nvPr/>
            </p:nvSpPr>
            <p:spPr>
              <a:xfrm>
                <a:off x="7066721" y="3582610"/>
                <a:ext cx="38265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Dominant 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s-ES" sz="2000" b="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6EC69A4-E7F5-416B-86FE-5D7116619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721" y="3582610"/>
                <a:ext cx="3826565" cy="400110"/>
              </a:xfrm>
              <a:prstGeom prst="rect">
                <a:avLst/>
              </a:prstGeom>
              <a:blipFill>
                <a:blip r:embed="rId9"/>
                <a:stretch>
                  <a:fillRect l="-159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D20F246-DE0E-416F-B501-457B4BA64671}"/>
                  </a:ext>
                </a:extLst>
              </p:cNvPr>
              <p:cNvSpPr txBox="1"/>
              <p:nvPr/>
            </p:nvSpPr>
            <p:spPr>
              <a:xfrm>
                <a:off x="7066721" y="3983645"/>
                <a:ext cx="38265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Dominant 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s-ES" sz="2000" b="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D20F246-DE0E-416F-B501-457B4BA64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721" y="3983645"/>
                <a:ext cx="3826565" cy="400110"/>
              </a:xfrm>
              <a:prstGeom prst="rect">
                <a:avLst/>
              </a:prstGeom>
              <a:blipFill>
                <a:blip r:embed="rId10"/>
                <a:stretch>
                  <a:fillRect l="-159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DFFAA41-CD89-4C25-BF2F-3E7794004BBB}"/>
                  </a:ext>
                </a:extLst>
              </p:cNvPr>
              <p:cNvSpPr txBox="1"/>
              <p:nvPr/>
            </p:nvSpPr>
            <p:spPr>
              <a:xfrm>
                <a:off x="7066720" y="4407550"/>
                <a:ext cx="38265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Dominant 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s-ES" sz="2000" b="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DFFAA41-CD89-4C25-BF2F-3E7794004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720" y="4407550"/>
                <a:ext cx="3826565" cy="400110"/>
              </a:xfrm>
              <a:prstGeom prst="rect">
                <a:avLst/>
              </a:prstGeom>
              <a:blipFill>
                <a:blip r:embed="rId11"/>
                <a:stretch>
                  <a:fillRect l="-159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41EED60-8EAE-476D-AB26-5DD29954F9B1}"/>
              </a:ext>
            </a:extLst>
          </p:cNvPr>
          <p:cNvCxnSpPr>
            <a:cxnSpLocks/>
          </p:cNvCxnSpPr>
          <p:nvPr/>
        </p:nvCxnSpPr>
        <p:spPr>
          <a:xfrm>
            <a:off x="5794513" y="1802296"/>
            <a:ext cx="10038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0B0911D-0DB8-4BC3-B45A-1E8826B8D7CE}"/>
              </a:ext>
            </a:extLst>
          </p:cNvPr>
          <p:cNvCxnSpPr>
            <a:cxnSpLocks/>
          </p:cNvCxnSpPr>
          <p:nvPr/>
        </p:nvCxnSpPr>
        <p:spPr>
          <a:xfrm>
            <a:off x="5794513" y="2223052"/>
            <a:ext cx="10038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BB47EDB-A441-445B-842A-61212AE56355}"/>
              </a:ext>
            </a:extLst>
          </p:cNvPr>
          <p:cNvCxnSpPr>
            <a:cxnSpLocks/>
          </p:cNvCxnSpPr>
          <p:nvPr/>
        </p:nvCxnSpPr>
        <p:spPr>
          <a:xfrm>
            <a:off x="5794513" y="2623930"/>
            <a:ext cx="10038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998C408-A306-4B07-9419-B4DC924B28B3}"/>
              </a:ext>
            </a:extLst>
          </p:cNvPr>
          <p:cNvCxnSpPr>
            <a:cxnSpLocks/>
          </p:cNvCxnSpPr>
          <p:nvPr/>
        </p:nvCxnSpPr>
        <p:spPr>
          <a:xfrm>
            <a:off x="6453807" y="3422374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F63B5F7-E2FB-4281-9F2B-CD14889C46BB}"/>
              </a:ext>
            </a:extLst>
          </p:cNvPr>
          <p:cNvCxnSpPr>
            <a:cxnSpLocks/>
          </p:cNvCxnSpPr>
          <p:nvPr/>
        </p:nvCxnSpPr>
        <p:spPr>
          <a:xfrm>
            <a:off x="6453807" y="3813313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2374E62-18D4-4E94-9E9E-F0A2D945D1BA}"/>
              </a:ext>
            </a:extLst>
          </p:cNvPr>
          <p:cNvCxnSpPr>
            <a:cxnSpLocks/>
          </p:cNvCxnSpPr>
          <p:nvPr/>
        </p:nvCxnSpPr>
        <p:spPr>
          <a:xfrm>
            <a:off x="6453807" y="4234069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0720D70-4565-4284-9E29-F1DA5B4ED1F1}"/>
              </a:ext>
            </a:extLst>
          </p:cNvPr>
          <p:cNvCxnSpPr>
            <a:cxnSpLocks/>
          </p:cNvCxnSpPr>
          <p:nvPr/>
        </p:nvCxnSpPr>
        <p:spPr>
          <a:xfrm>
            <a:off x="6453807" y="4634947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80551D1-8706-4C9B-A7D1-D20621CA54D1}"/>
                  </a:ext>
                </a:extLst>
              </p:cNvPr>
              <p:cNvSpPr txBox="1"/>
              <p:nvPr/>
            </p:nvSpPr>
            <p:spPr>
              <a:xfrm>
                <a:off x="9511748" y="3684122"/>
                <a:ext cx="2345290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b="0" dirty="0"/>
              </a:p>
              <a:p>
                <a:pPr algn="ctr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80551D1-8706-4C9B-A7D1-D20621CA5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748" y="3684122"/>
                <a:ext cx="2345290" cy="646331"/>
              </a:xfrm>
              <a:prstGeom prst="rect">
                <a:avLst/>
              </a:prstGeom>
              <a:blipFill>
                <a:blip r:embed="rId12"/>
                <a:stretch>
                  <a:fillRect b="-1192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F433720-3893-43F3-B0A4-82260927535B}"/>
              </a:ext>
            </a:extLst>
          </p:cNvPr>
          <p:cNvCxnSpPr/>
          <p:nvPr/>
        </p:nvCxnSpPr>
        <p:spPr>
          <a:xfrm>
            <a:off x="516834" y="2653748"/>
            <a:ext cx="8915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9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8BDFD-F3FE-4BA4-B4AB-DC707768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how good are these fittings?</a:t>
            </a:r>
          </a:p>
        </p:txBody>
      </p:sp>
      <p:pic>
        <p:nvPicPr>
          <p:cNvPr id="6" name="Marcador de contenido 5" descr="Gráfico, Histograma&#10;&#10;Descripción generada automáticamente">
            <a:extLst>
              <a:ext uri="{FF2B5EF4-FFF2-40B4-BE49-F238E27FC236}">
                <a16:creationId xmlns:a16="http://schemas.microsoft.com/office/drawing/2014/main" id="{8AC6EBB2-8672-4678-8DE2-845595EB0FE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72" y="3125027"/>
            <a:ext cx="2552150" cy="1914114"/>
          </a:xfrm>
        </p:spPr>
      </p:pic>
      <p:pic>
        <p:nvPicPr>
          <p:cNvPr id="8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B6D7632-5514-4B9E-BC3B-5F18EBAE6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71" y="778607"/>
            <a:ext cx="2552152" cy="1914114"/>
          </a:xfrm>
          <a:prstGeom prst="rect">
            <a:avLst/>
          </a:prstGeom>
        </p:spPr>
      </p:pic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B870257-FC49-4AA1-ACAB-8D3F54C72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1" y="3125026"/>
            <a:ext cx="2552151" cy="1914113"/>
          </a:xfrm>
          <a:prstGeom prst="rect">
            <a:avLst/>
          </a:prstGeom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34121ED-6143-4825-A6AE-D63452B5E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778607"/>
            <a:ext cx="2552153" cy="1914114"/>
          </a:xfrm>
          <a:prstGeom prst="rect">
            <a:avLst/>
          </a:prstGeom>
        </p:spPr>
      </p:pic>
      <p:pic>
        <p:nvPicPr>
          <p:cNvPr id="18" name="Imagen 1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3429143-7DD4-489D-9DF0-8D9B821D1E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025" y="3125026"/>
            <a:ext cx="2552150" cy="1914113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FD01B23-D528-474C-AA80-F38673CC66C0}"/>
              </a:ext>
            </a:extLst>
          </p:cNvPr>
          <p:cNvSpPr txBox="1"/>
          <p:nvPr/>
        </p:nvSpPr>
        <p:spPr>
          <a:xfrm>
            <a:off x="0" y="5691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must improve the 6DBE fittings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24940AB-34DE-4452-9D1E-2353FE8C4C24}"/>
                  </a:ext>
                </a:extLst>
              </p:cNvPr>
              <p:cNvSpPr txBox="1"/>
              <p:nvPr/>
            </p:nvSpPr>
            <p:spPr>
              <a:xfrm>
                <a:off x="-64823" y="2718370"/>
                <a:ext cx="32202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=2345×</m:t>
                      </m:r>
                      <m:sSup>
                        <m:sSup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+1.295×</m:t>
                      </m:r>
                      <m:sSup>
                        <m:sSup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24940AB-34DE-4452-9D1E-2353FE8C4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823" y="2718370"/>
                <a:ext cx="3220278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849CEBF-BCA5-4E74-84E8-207C820EC0F9}"/>
                  </a:ext>
                </a:extLst>
              </p:cNvPr>
              <p:cNvSpPr txBox="1"/>
              <p:nvPr/>
            </p:nvSpPr>
            <p:spPr>
              <a:xfrm>
                <a:off x="1426265" y="2704397"/>
                <a:ext cx="66492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=132.4×</m:t>
                      </m:r>
                      <m:sSup>
                        <m:sSup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+6.591×</m:t>
                      </m:r>
                      <m:sSup>
                        <m:sSup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849CEBF-BCA5-4E74-84E8-207C820EC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65" y="2704397"/>
                <a:ext cx="6649278" cy="338554"/>
              </a:xfrm>
              <a:prstGeom prst="rect">
                <a:avLst/>
              </a:prstGeom>
              <a:blipFill>
                <a:blip r:embed="rId11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7F6F60B-3C15-430A-8BCC-CC99F2F0834F}"/>
                  </a:ext>
                </a:extLst>
              </p:cNvPr>
              <p:cNvSpPr txBox="1"/>
              <p:nvPr/>
            </p:nvSpPr>
            <p:spPr>
              <a:xfrm>
                <a:off x="0" y="5090159"/>
                <a:ext cx="8167954" cy="31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=−0.00625×</m:t>
                    </m:r>
                    <m:sSup>
                      <m:s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−2.319×</m:t>
                    </m:r>
                    <m:sSup>
                      <m:s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7F6F60B-3C15-430A-8BCC-CC99F2F08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0159"/>
                <a:ext cx="8167954" cy="3105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019415F-8802-4C72-B91F-99BF511CDF4D}"/>
                  </a:ext>
                </a:extLst>
              </p:cNvPr>
              <p:cNvSpPr txBox="1"/>
              <p:nvPr/>
            </p:nvSpPr>
            <p:spPr>
              <a:xfrm>
                <a:off x="3166053" y="5106659"/>
                <a:ext cx="8167954" cy="31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=−0.027×</m:t>
                    </m:r>
                    <m:sSup>
                      <m:s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−2.318×</m:t>
                    </m:r>
                    <m:sSup>
                      <m:s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019415F-8802-4C72-B91F-99BF511CD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053" y="5106659"/>
                <a:ext cx="8167954" cy="3105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08544F61-33DA-4CCD-8DC0-1C2370EE40F6}"/>
                  </a:ext>
                </a:extLst>
              </p:cNvPr>
              <p:cNvSpPr txBox="1"/>
              <p:nvPr/>
            </p:nvSpPr>
            <p:spPr>
              <a:xfrm>
                <a:off x="3564199" y="5048809"/>
                <a:ext cx="8167954" cy="313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1400" i="1">
                          <a:latin typeface="Cambria Math" panose="02040503050406030204" pitchFamily="18" charset="0"/>
                        </a:rPr>
                        <m:t>=−160×</m:t>
                      </m:r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ES" sz="1400" i="1">
                          <a:latin typeface="Cambria Math" panose="02040503050406030204" pitchFamily="18" charset="0"/>
                        </a:rPr>
                        <m:t>−1.322×</m:t>
                      </m:r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08544F61-33DA-4CCD-8DC0-1C2370EE4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199" y="5048809"/>
                <a:ext cx="8167954" cy="3136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8D0AC8B-4C68-4F85-A8BE-229B85475255}"/>
                  </a:ext>
                </a:extLst>
              </p:cNvPr>
              <p:cNvSpPr txBox="1"/>
              <p:nvPr/>
            </p:nvSpPr>
            <p:spPr>
              <a:xfrm>
                <a:off x="9165025" y="5012785"/>
                <a:ext cx="8167954" cy="31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=−8.543×</m:t>
                    </m:r>
                    <m:sSup>
                      <m:s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+1.252×</m:t>
                    </m:r>
                    <m:sSup>
                      <m:s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8D0AC8B-4C68-4F85-A8BE-229B85475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025" y="5012785"/>
                <a:ext cx="8167954" cy="3105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F361697D-514C-4389-A52C-80FDBB37DABF}"/>
              </a:ext>
            </a:extLst>
          </p:cNvPr>
          <p:cNvSpPr txBox="1"/>
          <p:nvPr/>
        </p:nvSpPr>
        <p:spPr>
          <a:xfrm>
            <a:off x="1130274" y="570498"/>
            <a:ext cx="8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60F0C75-1F19-444F-9022-3A0E3067CB48}"/>
              </a:ext>
            </a:extLst>
          </p:cNvPr>
          <p:cNvSpPr txBox="1"/>
          <p:nvPr/>
        </p:nvSpPr>
        <p:spPr>
          <a:xfrm>
            <a:off x="4181705" y="570498"/>
            <a:ext cx="8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SIP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85E25DF-F691-4360-93A8-25384C523D83}"/>
              </a:ext>
            </a:extLst>
          </p:cNvPr>
          <p:cNvSpPr txBox="1"/>
          <p:nvPr/>
        </p:nvSpPr>
        <p:spPr>
          <a:xfrm>
            <a:off x="10026058" y="593941"/>
            <a:ext cx="8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6DBE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17A4DFB-DC12-4FB1-83AF-4E82D4ED152F}"/>
                  </a:ext>
                </a:extLst>
              </p:cNvPr>
              <p:cNvSpPr txBox="1"/>
              <p:nvPr/>
            </p:nvSpPr>
            <p:spPr>
              <a:xfrm>
                <a:off x="6319178" y="2658214"/>
                <a:ext cx="3220277" cy="34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=225.2×</m:t>
                    </m:r>
                    <m:sSup>
                      <m:sSup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−1.711×</m:t>
                    </m:r>
                    <m:sSup>
                      <m:sSup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17A4DFB-DC12-4FB1-83AF-4E82D4ED1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178" y="2658214"/>
                <a:ext cx="3220277" cy="341376"/>
              </a:xfrm>
              <a:prstGeom prst="rect">
                <a:avLst/>
              </a:prstGeom>
              <a:blipFill>
                <a:blip r:embed="rId1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D7E4388-97CB-496F-A050-31CF8F0847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95" y="3078975"/>
            <a:ext cx="2552152" cy="1914114"/>
          </a:xfrm>
          <a:prstGeom prst="rect">
            <a:avLst/>
          </a:prstGeom>
        </p:spPr>
      </p:pic>
      <p:pic>
        <p:nvPicPr>
          <p:cNvPr id="17" name="Imagen 1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AEE22F7-A093-45CB-8395-425A1C61D7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61" y="847901"/>
            <a:ext cx="2478686" cy="1859015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5A7A72E7-FC57-42E1-AA53-00D4F0D303C6}"/>
              </a:ext>
            </a:extLst>
          </p:cNvPr>
          <p:cNvSpPr txBox="1"/>
          <p:nvPr/>
        </p:nvSpPr>
        <p:spPr>
          <a:xfrm>
            <a:off x="7233134" y="570498"/>
            <a:ext cx="8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DBE</a:t>
            </a:r>
          </a:p>
        </p:txBody>
      </p:sp>
    </p:spTree>
    <p:extLst>
      <p:ext uri="{BB962C8B-B14F-4D97-AF65-F5344CB8AC3E}">
        <p14:creationId xmlns:p14="http://schemas.microsoft.com/office/powerpoint/2010/main" val="148064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91D82-8C9C-4D12-894E-CBED32B4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factor check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1C8443-4A41-4AC4-9F8F-8DDA3831061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Now let’s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F32FAD1-EFBD-45A0-85AC-F20C20D2F3F0}"/>
                  </a:ext>
                </a:extLst>
              </p:cNvPr>
              <p:cNvSpPr txBox="1"/>
              <p:nvPr/>
            </p:nvSpPr>
            <p:spPr>
              <a:xfrm>
                <a:off x="447261" y="741045"/>
                <a:ext cx="5297556" cy="480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calculate the quality factor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2000" dirty="0"/>
                  <a:t> is the SIP resonance frequency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000" dirty="0"/>
                  <a:t> is the group delay, defined here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∠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</m:oMathPara>
                </a14:m>
                <a:endParaRPr lang="es-ES" sz="2000" b="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 is the transfer function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check is to take the coupling coefficient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000" dirty="0"/>
                  <a:t>, and see that the group delay is the same as with no coupling,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d>
                                <m:d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sz="2000" b="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F32FAD1-EFBD-45A0-85AC-F20C20D2F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1" y="741045"/>
                <a:ext cx="5297556" cy="4802020"/>
              </a:xfrm>
              <a:prstGeom prst="rect">
                <a:avLst/>
              </a:prstGeom>
              <a:blipFill>
                <a:blip r:embed="rId2"/>
                <a:stretch>
                  <a:fillRect l="-1151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B67112B-EE81-49B9-AA93-EAAA70C85900}"/>
                  </a:ext>
                </a:extLst>
              </p:cNvPr>
              <p:cNvSpPr txBox="1"/>
              <p:nvPr/>
            </p:nvSpPr>
            <p:spPr>
              <a:xfrm>
                <a:off x="6867939" y="1098854"/>
                <a:ext cx="4979505" cy="383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should find that a pseudo-quality factor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the same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checklist is, that 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→0,</m:t>
                    </m:r>
                  </m:oMath>
                </a14:m>
                <a:endParaRPr lang="es-ES" sz="2000" b="0" dirty="0"/>
              </a:p>
              <a:p>
                <a:endParaRPr lang="es-E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s-E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B67112B-EE81-49B9-AA93-EAAA70C85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939" y="1098854"/>
                <a:ext cx="4979505" cy="3832844"/>
              </a:xfrm>
              <a:prstGeom prst="rect">
                <a:avLst/>
              </a:prstGeom>
              <a:blipFill>
                <a:blip r:embed="rId3"/>
                <a:stretch>
                  <a:fillRect l="-1103" t="-795" b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DD297377-2E1F-4D6D-83D4-DDC16A1A4F1A}"/>
              </a:ext>
            </a:extLst>
          </p:cNvPr>
          <p:cNvSpPr/>
          <p:nvPr/>
        </p:nvSpPr>
        <p:spPr>
          <a:xfrm>
            <a:off x="6748670" y="3429000"/>
            <a:ext cx="4005469" cy="1502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4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049DD-9AA6-4313-A175-18D12D2D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factor check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41632A-2C5E-4BA9-B204-73592AEAA5B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I believe this code to be reliable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E914EE-D5BF-4551-B086-4DD0D5CC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294" y="3156445"/>
            <a:ext cx="3161898" cy="23259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BC001C-9D95-43A1-8D34-7440DA57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864" y="741045"/>
            <a:ext cx="3150287" cy="23259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DF716F1-BE84-4848-99B7-FD244D73C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609" y="3156445"/>
            <a:ext cx="3178797" cy="23259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6859C6A-AE1B-4638-91EE-234F4C75E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501" y="742731"/>
            <a:ext cx="2937485" cy="23225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7F9AABF-B622-4691-BDE4-EA1185C93504}"/>
                  </a:ext>
                </a:extLst>
              </p:cNvPr>
              <p:cNvSpPr txBox="1"/>
              <p:nvPr/>
            </p:nvSpPr>
            <p:spPr>
              <a:xfrm>
                <a:off x="367748" y="854765"/>
                <a:ext cx="4663766" cy="389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And it works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000" dirty="0"/>
                  <a:t>,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the SIP,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≅83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endParaRPr lang="es-E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 we have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=1010</m:t>
                      </m:r>
                    </m:oMath>
                  </m:oMathPara>
                </a14:m>
                <a:endParaRPr lang="es-E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=1515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=2020</m:t>
                      </m:r>
                    </m:oMath>
                  </m:oMathPara>
                </a14:m>
                <a:endParaRPr lang="es-ES" sz="2000" b="0" dirty="0"/>
              </a:p>
              <a:p>
                <a:endParaRPr lang="es-E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As is seen in the figures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7F9AABF-B622-4691-BDE4-EA1185C93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8" y="854765"/>
                <a:ext cx="4663766" cy="3895490"/>
              </a:xfrm>
              <a:prstGeom prst="rect">
                <a:avLst/>
              </a:prstGeom>
              <a:blipFill>
                <a:blip r:embed="rId6"/>
                <a:stretch>
                  <a:fillRect l="-1176" t="-782" b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26BB09B-0BA0-41DA-A439-7F73BB435C95}"/>
                  </a:ext>
                </a:extLst>
              </p:cNvPr>
              <p:cNvSpPr txBox="1"/>
              <p:nvPr/>
            </p:nvSpPr>
            <p:spPr>
              <a:xfrm>
                <a:off x="4254813" y="1719353"/>
                <a:ext cx="1073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26BB09B-0BA0-41DA-A439-7F73BB43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813" y="1719353"/>
                <a:ext cx="10734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03A4D55-56E5-4628-9DC1-D9C1A06D186F}"/>
                  </a:ext>
                </a:extLst>
              </p:cNvPr>
              <p:cNvSpPr txBox="1"/>
              <p:nvPr/>
            </p:nvSpPr>
            <p:spPr>
              <a:xfrm>
                <a:off x="4254813" y="4354425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03A4D55-56E5-4628-9DC1-D9C1A06D1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813" y="4354425"/>
                <a:ext cx="857607" cy="276999"/>
              </a:xfrm>
              <a:prstGeom prst="rect">
                <a:avLst/>
              </a:prstGeom>
              <a:blipFill>
                <a:blip r:embed="rId8"/>
                <a:stretch>
                  <a:fillRect l="-4255" r="-56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8E845EF-31AF-4FB5-90EB-C1A40AB65A2B}"/>
              </a:ext>
            </a:extLst>
          </p:cNvPr>
          <p:cNvCxnSpPr/>
          <p:nvPr/>
        </p:nvCxnSpPr>
        <p:spPr>
          <a:xfrm>
            <a:off x="3399182" y="4507615"/>
            <a:ext cx="596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0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4133F-9AD0-4936-A71D-F1318FB6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DBE dispersion diagram check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3664E4D-6741-4784-A5C5-BBFFF068EB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77878" y="1749249"/>
            <a:ext cx="4728836" cy="3617916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58AC26-B703-4584-A6EF-6A3BD8938E0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Checks out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9FCDE1-2610-4FAB-836A-C594ECB56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" y="1749248"/>
            <a:ext cx="4809982" cy="3617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13BDE6F-9D6E-401A-9F97-F1ECF75106B6}"/>
                  </a:ext>
                </a:extLst>
              </p:cNvPr>
              <p:cNvSpPr txBox="1"/>
              <p:nvPr/>
            </p:nvSpPr>
            <p:spPr>
              <a:xfrm>
                <a:off x="269239" y="854765"/>
                <a:ext cx="12191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Checking in to make sure the dispersion diagram for the lossless DBE has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90º</m:t>
                    </m:r>
                  </m:oMath>
                </a14:m>
                <a:r>
                  <a:rPr lang="en-US" sz="2000" dirty="0"/>
                  <a:t> between eigenmodes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13BDE6F-9D6E-401A-9F97-F1ECF7510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9" y="854765"/>
                <a:ext cx="12191999" cy="400110"/>
              </a:xfrm>
              <a:prstGeom prst="rect">
                <a:avLst/>
              </a:prstGeom>
              <a:blipFill>
                <a:blip r:embed="rId4"/>
                <a:stretch>
                  <a:fillRect l="-45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DAC4DAEF-81E9-4411-89CD-64E14EEED0F6}"/>
              </a:ext>
            </a:extLst>
          </p:cNvPr>
          <p:cNvSpPr/>
          <p:nvPr/>
        </p:nvSpPr>
        <p:spPr>
          <a:xfrm rot="18888594">
            <a:off x="9064679" y="2019057"/>
            <a:ext cx="1175787" cy="99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764611-9B95-43E3-BBD4-6ADFDAC35776}"/>
              </a:ext>
            </a:extLst>
          </p:cNvPr>
          <p:cNvSpPr txBox="1"/>
          <p:nvPr/>
        </p:nvSpPr>
        <p:spPr>
          <a:xfrm>
            <a:off x="1998534" y="1293511"/>
            <a:ext cx="13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Nate’s save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1D1620-9673-4054-9ACA-D0CBCC1DC60A}"/>
              </a:ext>
            </a:extLst>
          </p:cNvPr>
          <p:cNvSpPr txBox="1"/>
          <p:nvPr/>
        </p:nvSpPr>
        <p:spPr>
          <a:xfrm>
            <a:off x="8672617" y="1293511"/>
            <a:ext cx="113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227324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98D40-863B-40EE-9583-CF23F949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peaks first, RBE of SIP?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D84DBD-8D03-402B-B988-7ACCB1C7AE9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SIP has closer poles to the real axis than the RBE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03E3A1-2591-4918-B331-DC67FE8CD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10" y="1354858"/>
            <a:ext cx="3028685" cy="22963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58EE0F2-E179-4E94-9A7F-3DB3A7F70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5" y="730692"/>
            <a:ext cx="1896345" cy="14630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A99CFB5-5D09-40EB-A1F3-52D8D4CB3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28" y="2306335"/>
            <a:ext cx="1900922" cy="146304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1BE2E12-7A3A-4452-BD50-7652385E7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05" y="3881978"/>
            <a:ext cx="1950720" cy="146304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C733535-6925-47F2-973F-1BFC83DE5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024" y="1366786"/>
            <a:ext cx="2967242" cy="229635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71D0581-66FF-4A35-B313-5B34C819CDE4}"/>
              </a:ext>
            </a:extLst>
          </p:cNvPr>
          <p:cNvSpPr txBox="1"/>
          <p:nvPr/>
        </p:nvSpPr>
        <p:spPr>
          <a:xfrm>
            <a:off x="2433778" y="3845502"/>
            <a:ext cx="295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line: SIP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line: RBE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7C2E6DD-9AC9-4672-859D-E7C9AB141008}"/>
                  </a:ext>
                </a:extLst>
              </p:cNvPr>
              <p:cNvSpPr txBox="1"/>
              <p:nvPr/>
            </p:nvSpPr>
            <p:spPr>
              <a:xfrm>
                <a:off x="2866336" y="750353"/>
                <a:ext cx="2267432" cy="39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Gainless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b="1" dirty="0"/>
                  <a:t> for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7C2E6DD-9AC9-4672-859D-E7C9AB141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336" y="750353"/>
                <a:ext cx="2267432" cy="394083"/>
              </a:xfrm>
              <a:prstGeom prst="rect">
                <a:avLst/>
              </a:prstGeom>
              <a:blipFill>
                <a:blip r:embed="rId7"/>
                <a:stretch>
                  <a:fillRect l="-2151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90CD4AC-42BE-485E-88FC-BB156DBEC799}"/>
                  </a:ext>
                </a:extLst>
              </p:cNvPr>
              <p:cNvSpPr txBox="1"/>
              <p:nvPr/>
            </p:nvSpPr>
            <p:spPr>
              <a:xfrm>
                <a:off x="5613363" y="757663"/>
                <a:ext cx="3354565" cy="386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b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b="1" dirty="0"/>
                  <a:t> for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90CD4AC-42BE-485E-88FC-BB156DBE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363" y="757663"/>
                <a:ext cx="3354565" cy="386773"/>
              </a:xfrm>
              <a:prstGeom prst="rect">
                <a:avLst/>
              </a:prstGeom>
              <a:blipFill>
                <a:blip r:embed="rId8"/>
                <a:stretch>
                  <a:fillRect t="-3125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1714D4E-52F7-43D9-AC79-7F32D75F1C25}"/>
                  </a:ext>
                </a:extLst>
              </p:cNvPr>
              <p:cNvSpPr txBox="1"/>
              <p:nvPr/>
            </p:nvSpPr>
            <p:spPr>
              <a:xfrm>
                <a:off x="9599778" y="741045"/>
                <a:ext cx="1896345" cy="682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b="1" dirty="0"/>
                  <a:t> for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b="1" dirty="0"/>
                  <a:t> with</a:t>
                </a:r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E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1714D4E-52F7-43D9-AC79-7F32D75F1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778" y="741045"/>
                <a:ext cx="1896345" cy="682879"/>
              </a:xfrm>
              <a:prstGeom prst="rect">
                <a:avLst/>
              </a:prstGeom>
              <a:blipFill>
                <a:blip r:embed="rId9"/>
                <a:stretch>
                  <a:fillRect t="-4464" r="-2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n 21">
            <a:extLst>
              <a:ext uri="{FF2B5EF4-FFF2-40B4-BE49-F238E27FC236}">
                <a16:creationId xmlns:a16="http://schemas.microsoft.com/office/drawing/2014/main" id="{024F0C37-77B2-4CEA-8B29-3A429962488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49436"/>
          <a:stretch/>
        </p:blipFill>
        <p:spPr>
          <a:xfrm>
            <a:off x="7545330" y="3791340"/>
            <a:ext cx="2093951" cy="1728509"/>
          </a:xfrm>
          <a:prstGeom prst="rect">
            <a:avLst/>
          </a:prstGeom>
        </p:spPr>
      </p:pic>
      <p:pic>
        <p:nvPicPr>
          <p:cNvPr id="23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7AD03C32-53C4-41F1-90C5-917EDEC594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81" y="3781783"/>
            <a:ext cx="2288779" cy="172616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8691C00-4148-45DB-9EA8-9339968FB409}"/>
                  </a:ext>
                </a:extLst>
              </p:cNvPr>
              <p:cNvSpPr txBox="1"/>
              <p:nvPr/>
            </p:nvSpPr>
            <p:spPr>
              <a:xfrm>
                <a:off x="9639281" y="4327115"/>
                <a:ext cx="2474315" cy="7035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𝑖𝑛𝑐</m:t>
                              </m:r>
                            </m:sub>
                          </m:sSub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8691C00-4148-45DB-9EA8-9339968FB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281" y="4327115"/>
                <a:ext cx="2474315" cy="7035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agen 25">
            <a:extLst>
              <a:ext uri="{FF2B5EF4-FFF2-40B4-BE49-F238E27FC236}">
                <a16:creationId xmlns:a16="http://schemas.microsoft.com/office/drawing/2014/main" id="{F9F07D6A-2E00-447A-A9C8-7B0A2413DD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33608" y="1366785"/>
            <a:ext cx="3028685" cy="227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5543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ppt/theme/theme2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Capolino_Slides_Theme</Template>
  <TotalTime>5157</TotalTime>
  <Words>2167</Words>
  <Application>Microsoft Office PowerPoint</Application>
  <PresentationFormat>Panorámica</PresentationFormat>
  <Paragraphs>295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Capolino_Slides_Theme</vt:lpstr>
      <vt:lpstr>Capolino_Title_Theme</vt:lpstr>
      <vt:lpstr>SIP laser in ASOW: Update</vt:lpstr>
      <vt:lpstr>Goal</vt:lpstr>
      <vt:lpstr>RBE-SIP distance</vt:lpstr>
      <vt:lpstr>When does the aN^m term become dominant in the fittings?</vt:lpstr>
      <vt:lpstr>Just how good are these fittings?</vt:lpstr>
      <vt:lpstr>Quality factor check</vt:lpstr>
      <vt:lpstr>Quality factor check</vt:lpstr>
      <vt:lpstr>DBE dispersion diagram check</vt:lpstr>
      <vt:lpstr>What peaks first, RBE of SIP?</vt:lpstr>
      <vt:lpstr>Why is Q_6DBE&lt;Q_DBE for small N?</vt:lpstr>
      <vt:lpstr>Why is Q_6DBE&lt;Q_DBE for small N? Raw data:</vt:lpstr>
      <vt:lpstr>Q_d (N)?</vt:lpstr>
      <vt:lpstr>Q_6 (N)?</vt:lpstr>
      <vt:lpstr>What is the end result?</vt:lpstr>
      <vt:lpstr>SIP-RBE distance</vt:lpstr>
      <vt:lpstr>Necessary but not sufficient conditions to have SIP in ASOW</vt:lpstr>
      <vt:lpstr>SIP solutions</vt:lpstr>
      <vt:lpstr>What if we use the κ from the paper?</vt:lpstr>
      <vt:lpstr>Dispersion Diagram of the SIP found analytically</vt:lpstr>
      <vt:lpstr>Negative angles and different SIP:</vt:lpstr>
      <vt:lpstr>Angles and SIP</vt:lpstr>
      <vt:lpstr>Why?</vt:lpstr>
      <vt:lpstr>Maximum realistic distance</vt:lpstr>
      <vt:lpstr>Tarek’s insight</vt:lpstr>
      <vt:lpstr>Enforce Q in DBE,RBE-ASOW</vt:lpstr>
      <vt:lpstr>Q for a FPC</vt:lpstr>
      <vt:lpstr>Mirror reflectivities</vt:lpstr>
      <vt:lpstr>Veysi: Q_RBE=Q_DBE for the same N</vt:lpstr>
      <vt:lpstr>How can I check it is right?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Lasing Threshold</dc:title>
  <dc:creator>Albert Herrero Parareda</dc:creator>
  <cp:lastModifiedBy>Albert Herrero Parareda</cp:lastModifiedBy>
  <cp:revision>60</cp:revision>
  <dcterms:created xsi:type="dcterms:W3CDTF">2022-01-07T00:10:48Z</dcterms:created>
  <dcterms:modified xsi:type="dcterms:W3CDTF">2022-03-20T22:35:37Z</dcterms:modified>
</cp:coreProperties>
</file>