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23"/>
  </p:notesMasterIdLst>
  <p:sldIdLst>
    <p:sldId id="257" r:id="rId3"/>
    <p:sldId id="269" r:id="rId4"/>
    <p:sldId id="373" r:id="rId5"/>
    <p:sldId id="374" r:id="rId6"/>
    <p:sldId id="377" r:id="rId7"/>
    <p:sldId id="375" r:id="rId8"/>
    <p:sldId id="376" r:id="rId9"/>
    <p:sldId id="381" r:id="rId10"/>
    <p:sldId id="382" r:id="rId11"/>
    <p:sldId id="366" r:id="rId12"/>
    <p:sldId id="367" r:id="rId13"/>
    <p:sldId id="365" r:id="rId14"/>
    <p:sldId id="359" r:id="rId15"/>
    <p:sldId id="378" r:id="rId16"/>
    <p:sldId id="368" r:id="rId17"/>
    <p:sldId id="379" r:id="rId18"/>
    <p:sldId id="380" r:id="rId19"/>
    <p:sldId id="385" r:id="rId20"/>
    <p:sldId id="383" r:id="rId21"/>
    <p:sldId id="3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2BB5-2EF9-4DBA-823B-673959E70ED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45FF0-31BF-454B-8E8F-D2433CF71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8.png"/><Relationship Id="rId7" Type="http://schemas.openxmlformats.org/officeDocument/2006/relationships/image" Target="../media/image36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99.png"/><Relationship Id="rId7" Type="http://schemas.openxmlformats.org/officeDocument/2006/relationships/image" Target="../media/image4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101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00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SIP laser in ASOW: Update</a:t>
            </a:r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056CC29-812A-4B79-AE7D-4DEC53930F4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Enforce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in DBE,RBE-ASOW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056CC29-812A-4B79-AE7D-4DEC5393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24284-9550-445D-817A-8B33F649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 </a:t>
            </a:r>
            <a:r>
              <a:rPr lang="en-US" dirty="0" err="1"/>
              <a:t>reflectivities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C94ABF22-B341-49B5-8FE4-552EC87C876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to get specific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s-ES" sz="2400" b="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C94ABF22-B341-49B5-8FE4-552EC87C8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02AB08C5-0449-4425-9417-0E7AA0FB4B58}"/>
              </a:ext>
            </a:extLst>
          </p:cNvPr>
          <p:cNvSpPr/>
          <p:nvPr/>
        </p:nvSpPr>
        <p:spPr>
          <a:xfrm>
            <a:off x="2823187" y="990878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E1114B1-A166-4ADE-AB8B-E0820D90AD77}"/>
              </a:ext>
            </a:extLst>
          </p:cNvPr>
          <p:cNvSpPr/>
          <p:nvPr/>
        </p:nvSpPr>
        <p:spPr>
          <a:xfrm>
            <a:off x="511788" y="990878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1351D1-75BB-4896-983D-8AB915AD6F60}"/>
              </a:ext>
            </a:extLst>
          </p:cNvPr>
          <p:cNvSpPr/>
          <p:nvPr/>
        </p:nvSpPr>
        <p:spPr>
          <a:xfrm>
            <a:off x="1034775" y="990878"/>
            <a:ext cx="1788412" cy="593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BB4A3F1-28B0-4887-8B54-ED761B4B2423}"/>
                  </a:ext>
                </a:extLst>
              </p:cNvPr>
              <p:cNvSpPr txBox="1"/>
              <p:nvPr/>
            </p:nvSpPr>
            <p:spPr>
              <a:xfrm>
                <a:off x="511788" y="1157826"/>
                <a:ext cx="2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BB4A3F1-28B0-4887-8B54-ED761B4B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88" y="1157826"/>
                <a:ext cx="257057" cy="276999"/>
              </a:xfrm>
              <a:prstGeom prst="rect">
                <a:avLst/>
              </a:prstGeom>
              <a:blipFill>
                <a:blip r:embed="rId3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2E7B647-27A0-4C93-B9DA-14AA0FAF978E}"/>
                  </a:ext>
                </a:extLst>
              </p:cNvPr>
              <p:cNvSpPr txBox="1"/>
              <p:nvPr/>
            </p:nvSpPr>
            <p:spPr>
              <a:xfrm>
                <a:off x="3089117" y="1148901"/>
                <a:ext cx="287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2E7B647-27A0-4C93-B9DA-14AA0FAF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117" y="1148901"/>
                <a:ext cx="287065" cy="276999"/>
              </a:xfrm>
              <a:prstGeom prst="rect">
                <a:avLst/>
              </a:prstGeom>
              <a:blipFill>
                <a:blip r:embed="rId4"/>
                <a:stretch>
                  <a:fillRect l="-21277" r="-212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0605B3-DECD-47A7-A05F-C29F23ABF61B}"/>
                  </a:ext>
                </a:extLst>
              </p:cNvPr>
              <p:cNvSpPr txBox="1"/>
              <p:nvPr/>
            </p:nvSpPr>
            <p:spPr>
              <a:xfrm>
                <a:off x="1787852" y="1129748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0605B3-DECD-47A7-A05F-C29F23ABF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52" y="1129748"/>
                <a:ext cx="282257" cy="276999"/>
              </a:xfrm>
              <a:prstGeom prst="rect">
                <a:avLst/>
              </a:prstGeom>
              <a:blipFill>
                <a:blip r:embed="rId5"/>
                <a:stretch>
                  <a:fillRect l="-19149" r="-212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03BF1E-9FB2-4704-B1F1-D3B818A0244C}"/>
                  </a:ext>
                </a:extLst>
              </p:cNvPr>
              <p:cNvSpPr txBox="1"/>
              <p:nvPr/>
            </p:nvSpPr>
            <p:spPr>
              <a:xfrm>
                <a:off x="3873500" y="744436"/>
                <a:ext cx="5693931" cy="1649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Power</a:t>
                </a:r>
                <a:r>
                  <a:rPr lang="es-ES" b="0" dirty="0"/>
                  <a:t> </a:t>
                </a:r>
                <a:r>
                  <a:rPr lang="es-ES" b="0" dirty="0" err="1"/>
                  <a:t>reflectivity</a:t>
                </a:r>
                <a:r>
                  <a:rPr lang="es-ES" b="0" dirty="0"/>
                  <a:t> at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left</a:t>
                </a:r>
                <a:r>
                  <a:rPr lang="es-ES" b="0" dirty="0"/>
                  <a:t> </a:t>
                </a:r>
                <a:r>
                  <a:rPr lang="es-ES" b="0" dirty="0" err="1"/>
                  <a:t>end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cavity</a:t>
                </a:r>
                <a:br>
                  <a:rPr lang="es-ES" b="0" dirty="0"/>
                </a:br>
                <a:endParaRPr lang="es-E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Power</a:t>
                </a:r>
                <a:r>
                  <a:rPr lang="es-ES" b="0" dirty="0"/>
                  <a:t> </a:t>
                </a:r>
                <a:r>
                  <a:rPr lang="es-ES" b="0" dirty="0" err="1"/>
                  <a:t>reflectivity</a:t>
                </a:r>
                <a:r>
                  <a:rPr lang="es-ES" b="0" dirty="0"/>
                  <a:t> at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dirty="0" err="1"/>
                  <a:t>right</a:t>
                </a:r>
                <a:r>
                  <a:rPr lang="es-ES" b="0" dirty="0"/>
                  <a:t> </a:t>
                </a:r>
                <a:r>
                  <a:rPr lang="es-ES" b="0" dirty="0" err="1"/>
                  <a:t>end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cavity</a:t>
                </a:r>
                <a:br>
                  <a:rPr lang="es-E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03BF1E-9FB2-4704-B1F1-D3B818A02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744436"/>
                <a:ext cx="5693931" cy="1649298"/>
              </a:xfrm>
              <a:prstGeom prst="rect">
                <a:avLst/>
              </a:prstGeom>
              <a:blipFill>
                <a:blip r:embed="rId6"/>
                <a:stretch>
                  <a:fillRect r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ítulo 1">
                <a:extLst>
                  <a:ext uri="{FF2B5EF4-FFF2-40B4-BE49-F238E27FC236}">
                    <a16:creationId xmlns:a16="http://schemas.microsoft.com/office/drawing/2014/main" id="{922918AC-EDED-46F6-9D3B-454D78EF1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40" y="2467951"/>
                <a:ext cx="7208520" cy="47811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200" b="1" kern="1200" dirty="0">
                    <a:solidFill>
                      <a:srgbClr val="C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How do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2" name="Título 1">
                <a:extLst>
                  <a:ext uri="{FF2B5EF4-FFF2-40B4-BE49-F238E27FC236}">
                    <a16:creationId xmlns:a16="http://schemas.microsoft.com/office/drawing/2014/main" id="{922918AC-EDED-46F6-9D3B-454D78EF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2467951"/>
                <a:ext cx="7208520" cy="478116"/>
              </a:xfrm>
              <a:prstGeom prst="rect">
                <a:avLst/>
              </a:prstGeom>
              <a:blipFill>
                <a:blip r:embed="rId7"/>
                <a:stretch>
                  <a:fillRect l="-1099" t="-1538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D03855B-E6E8-4D2B-9EAF-7BFAFE63C3EF}"/>
                  </a:ext>
                </a:extLst>
              </p:cNvPr>
              <p:cNvSpPr txBox="1"/>
              <p:nvPr/>
            </p:nvSpPr>
            <p:spPr>
              <a:xfrm>
                <a:off x="269240" y="3081130"/>
                <a:ext cx="11608021" cy="205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Veysi obtains it from CST simulations. However, what is the impedance of the DBE-exhibiting cavity? Is it different than for a non-EPD cavity?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a non-magnetic material (as is the case)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D03855B-E6E8-4D2B-9EAF-7BFAFE63C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3081130"/>
                <a:ext cx="11608021" cy="2050690"/>
              </a:xfrm>
              <a:prstGeom prst="rect">
                <a:avLst/>
              </a:prstGeom>
              <a:blipFill>
                <a:blip r:embed="rId8"/>
                <a:stretch>
                  <a:fillRect l="-315" t="-1484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7C299BE3-CDA1-4C4C-8F8F-30DE76A0C47D}"/>
              </a:ext>
            </a:extLst>
          </p:cNvPr>
          <p:cNvSpPr txBox="1"/>
          <p:nvPr/>
        </p:nvSpPr>
        <p:spPr>
          <a:xfrm>
            <a:off x="0" y="626165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Veysi</a:t>
            </a:r>
            <a:r>
              <a:rPr lang="en-US" dirty="0"/>
              <a:t>, Othman, </a:t>
            </a:r>
            <a:r>
              <a:rPr lang="en-US" dirty="0" err="1"/>
              <a:t>Figotin</a:t>
            </a:r>
            <a:r>
              <a:rPr lang="en-US" dirty="0"/>
              <a:t>, Capolino, DBE laser, Phys. Rev. B, 2018 </a:t>
            </a:r>
          </a:p>
        </p:txBody>
      </p:sp>
    </p:spTree>
    <p:extLst>
      <p:ext uri="{BB962C8B-B14F-4D97-AF65-F5344CB8AC3E}">
        <p14:creationId xmlns:p14="http://schemas.microsoft.com/office/powerpoint/2010/main" val="146269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B6D848-211A-4583-AB3F-DAE892FA93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for a FPC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B6D848-211A-4583-AB3F-DAE892FA9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23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DF5DC4-34B2-47EE-AD03-22CDBF0A324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664405"/>
              </a:xfrm>
            </p:spPr>
            <p:txBody>
              <a:bodyPr/>
              <a:lstStyle/>
              <a:p>
                <a:r>
                  <a:rPr lang="en-US" sz="2000" dirty="0"/>
                  <a:t>How can we calculate the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for regular waveguide with loads [</a:t>
                </a:r>
                <a:r>
                  <a:rPr lang="en-US" sz="2000" dirty="0" err="1"/>
                  <a:t>Siegman</a:t>
                </a:r>
                <a:r>
                  <a:rPr lang="en-US" sz="2000" dirty="0"/>
                  <a:t>]?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represents the intracavity &amp; external losses.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the loss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2000" dirty="0"/>
                  <a:t> the effective length of the cavity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are the power reflectivity coefficients of the mirrors.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is the group delay [Othman2016]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𝑛𝐿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the length of the cavity,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𝑛𝐿</m:t>
                    </m:r>
                  </m:oMath>
                </a14:m>
                <a:r>
                  <a:rPr lang="en-US" sz="2000" dirty="0"/>
                  <a:t> is the effective length of the cavity,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group velocity of the photons traveling through the cavity.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refractive index,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the speed of light in vacuum and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the angular frequency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DF5DC4-34B2-47EE-AD03-22CDBF0A3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664405"/>
              </a:xfrm>
              <a:blipFill>
                <a:blip r:embed="rId3"/>
                <a:stretch>
                  <a:fillRect l="-526" t="-9174" b="-568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63E9C67-D02A-44CD-97E3-973857DE388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for the FPC with mirrors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63E9C67-D02A-44CD-97E3-973857DE3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4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30BDEECB-0C36-4D05-B742-66FD0D5C7339}"/>
              </a:ext>
            </a:extLst>
          </p:cNvPr>
          <p:cNvSpPr/>
          <p:nvPr/>
        </p:nvSpPr>
        <p:spPr>
          <a:xfrm>
            <a:off x="3210813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6F476B-9932-4C97-83FB-3CA5F321E160}"/>
              </a:ext>
            </a:extLst>
          </p:cNvPr>
          <p:cNvSpPr/>
          <p:nvPr/>
        </p:nvSpPr>
        <p:spPr>
          <a:xfrm>
            <a:off x="899414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CD6194-B32C-44CE-B76C-A7E71916426F}"/>
              </a:ext>
            </a:extLst>
          </p:cNvPr>
          <p:cNvSpPr/>
          <p:nvPr/>
        </p:nvSpPr>
        <p:spPr>
          <a:xfrm>
            <a:off x="1422401" y="1537530"/>
            <a:ext cx="1788412" cy="593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DD5874-7C09-490B-BF3A-D76EE80DBA22}"/>
              </a:ext>
            </a:extLst>
          </p:cNvPr>
          <p:cNvSpPr/>
          <p:nvPr/>
        </p:nvSpPr>
        <p:spPr>
          <a:xfrm>
            <a:off x="1422401" y="1537406"/>
            <a:ext cx="1788412" cy="593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0F1C273-DB20-4601-9749-F9B703BE4BAA}"/>
                  </a:ext>
                </a:extLst>
              </p:cNvPr>
              <p:cNvSpPr txBox="1"/>
              <p:nvPr/>
            </p:nvSpPr>
            <p:spPr>
              <a:xfrm>
                <a:off x="899414" y="1704354"/>
                <a:ext cx="2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0F1C273-DB20-4601-9749-F9B703BE4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4" y="1704354"/>
                <a:ext cx="257057" cy="276999"/>
              </a:xfrm>
              <a:prstGeom prst="rect">
                <a:avLst/>
              </a:prstGeom>
              <a:blipFill>
                <a:blip r:embed="rId5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2E6812D-AB60-4EF6-8B34-0545746A8D4B}"/>
                  </a:ext>
                </a:extLst>
              </p:cNvPr>
              <p:cNvSpPr txBox="1"/>
              <p:nvPr/>
            </p:nvSpPr>
            <p:spPr>
              <a:xfrm>
                <a:off x="3476743" y="1695429"/>
                <a:ext cx="287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2E6812D-AB60-4EF6-8B34-0545746A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43" y="1695429"/>
                <a:ext cx="287065" cy="276999"/>
              </a:xfrm>
              <a:prstGeom prst="rect">
                <a:avLst/>
              </a:prstGeom>
              <a:blipFill>
                <a:blip r:embed="rId6"/>
                <a:stretch>
                  <a:fillRect l="-19149" r="-425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C0EBFA5-F508-4194-94DD-42A6DCB81D40}"/>
                  </a:ext>
                </a:extLst>
              </p:cNvPr>
              <p:cNvSpPr txBox="1"/>
              <p:nvPr/>
            </p:nvSpPr>
            <p:spPr>
              <a:xfrm>
                <a:off x="2175478" y="1676276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C0EBFA5-F508-4194-94DD-42A6DCB81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478" y="1676276"/>
                <a:ext cx="282257" cy="276999"/>
              </a:xfrm>
              <a:prstGeom prst="rect">
                <a:avLst/>
              </a:prstGeom>
              <a:blipFill>
                <a:blip r:embed="rId7"/>
                <a:stretch>
                  <a:fillRect l="-21739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79AEFB1-068D-4C6B-BB55-F235FFCEF3BE}"/>
                  </a:ext>
                </a:extLst>
              </p:cNvPr>
              <p:cNvSpPr txBox="1"/>
              <p:nvPr/>
            </p:nvSpPr>
            <p:spPr>
              <a:xfrm>
                <a:off x="4766178" y="1527132"/>
                <a:ext cx="1362424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𝒓𝒆𝒔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79AEFB1-068D-4C6B-BB55-F235FFCE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78" y="1527132"/>
                <a:ext cx="1362424" cy="579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95B05648-431A-404B-993A-CE66E1EF582D}"/>
              </a:ext>
            </a:extLst>
          </p:cNvPr>
          <p:cNvSpPr txBox="1"/>
          <p:nvPr/>
        </p:nvSpPr>
        <p:spPr>
          <a:xfrm>
            <a:off x="0" y="62616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Siegman</a:t>
            </a:r>
            <a:r>
              <a:rPr lang="en-US" dirty="0"/>
              <a:t>, Lasers, Univ. Science books, 1986</a:t>
            </a:r>
          </a:p>
          <a:p>
            <a:r>
              <a:rPr lang="en-US" dirty="0"/>
              <a:t>* Othman, </a:t>
            </a:r>
            <a:r>
              <a:rPr lang="en-US" dirty="0" err="1"/>
              <a:t>Yazdi</a:t>
            </a:r>
            <a:r>
              <a:rPr lang="en-US" dirty="0"/>
              <a:t>, </a:t>
            </a:r>
            <a:r>
              <a:rPr lang="en-US" dirty="0" err="1"/>
              <a:t>Figotin</a:t>
            </a:r>
            <a:r>
              <a:rPr lang="en-US" dirty="0"/>
              <a:t>, Capolino, Giant gain enhancement in photonic crystals with a DBE, Phys. Rev. B, 2016</a:t>
            </a:r>
          </a:p>
        </p:txBody>
      </p:sp>
    </p:spTree>
    <p:extLst>
      <p:ext uri="{BB962C8B-B14F-4D97-AF65-F5344CB8AC3E}">
        <p14:creationId xmlns:p14="http://schemas.microsoft.com/office/powerpoint/2010/main" val="398914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B6D848-211A-4583-AB3F-DAE892FA93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Veysi: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𝑹𝑩𝑬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𝑫𝑩𝑬</m:t>
                        </m:r>
                      </m:sub>
                    </m:sSub>
                  </m:oMath>
                </a14:m>
                <a:r>
                  <a:rPr lang="en-US" dirty="0"/>
                  <a:t> for the same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B6D848-211A-4583-AB3F-DAE892FA9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DF5DC4-34B2-47EE-AD03-22CDBF0A324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664405"/>
              </a:xfrm>
            </p:spPr>
            <p:txBody>
              <a:bodyPr/>
              <a:lstStyle/>
              <a:p>
                <a:r>
                  <a:rPr lang="en-US" sz="2000" dirty="0"/>
                  <a:t>Veysi obtains the same quality factor for the same waveguide lengths for the RBE, DBE, by adding a load at the input and at the output. But how does he calculate the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for a waveguide with EPD with loads?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DF5DC4-34B2-47EE-AD03-22CDBF0A3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664405"/>
              </a:xfrm>
              <a:blipFill>
                <a:blip r:embed="rId3"/>
                <a:stretch>
                  <a:fillRect l="-473" t="-9174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63E9C67-D02A-44CD-97E3-973857DE388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for the RBE, DBE-ASOW with mirrors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63E9C67-D02A-44CD-97E3-973857DE3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4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0C54CE64-7031-4DA4-918B-E2C9CE4D9C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7" r="4064"/>
          <a:stretch/>
        </p:blipFill>
        <p:spPr>
          <a:xfrm>
            <a:off x="1422401" y="1537530"/>
            <a:ext cx="1788412" cy="11018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0BDEECB-0C36-4D05-B742-66FD0D5C7339}"/>
              </a:ext>
            </a:extLst>
          </p:cNvPr>
          <p:cNvSpPr/>
          <p:nvPr/>
        </p:nvSpPr>
        <p:spPr>
          <a:xfrm>
            <a:off x="3210813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6F476B-9932-4C97-83FB-3CA5F321E160}"/>
              </a:ext>
            </a:extLst>
          </p:cNvPr>
          <p:cNvSpPr/>
          <p:nvPr/>
        </p:nvSpPr>
        <p:spPr>
          <a:xfrm>
            <a:off x="899414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A1D442A-23E5-45C2-98E2-F3242D6467DD}"/>
              </a:ext>
            </a:extLst>
          </p:cNvPr>
          <p:cNvSpPr txBox="1"/>
          <p:nvPr/>
        </p:nvSpPr>
        <p:spPr>
          <a:xfrm>
            <a:off x="4730147" y="6332344"/>
            <a:ext cx="2007320" cy="3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units check 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0FEE523-A5E1-473D-9203-5C76B1ED8B48}"/>
                  </a:ext>
                </a:extLst>
              </p:cNvPr>
              <p:cNvSpPr txBox="1"/>
              <p:nvPr/>
            </p:nvSpPr>
            <p:spPr>
              <a:xfrm>
                <a:off x="968625" y="1785262"/>
                <a:ext cx="2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0FEE523-A5E1-473D-9203-5C76B1ED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25" y="1785262"/>
                <a:ext cx="257057" cy="276999"/>
              </a:xfrm>
              <a:prstGeom prst="rect">
                <a:avLst/>
              </a:prstGeom>
              <a:blipFill>
                <a:blip r:embed="rId6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99CE449-E7DD-4F83-A397-06FDFAC78A0B}"/>
                  </a:ext>
                </a:extLst>
              </p:cNvPr>
              <p:cNvSpPr txBox="1"/>
              <p:nvPr/>
            </p:nvSpPr>
            <p:spPr>
              <a:xfrm>
                <a:off x="3545954" y="1776337"/>
                <a:ext cx="287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99CE449-E7DD-4F83-A397-06FDFAC78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54" y="1776337"/>
                <a:ext cx="287065" cy="276999"/>
              </a:xfrm>
              <a:prstGeom prst="rect">
                <a:avLst/>
              </a:prstGeom>
              <a:blipFill>
                <a:blip r:embed="rId7"/>
                <a:stretch>
                  <a:fillRect l="-21277" r="-212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6721FF7-8E78-43B0-8768-EBA53445F9E5}"/>
                  </a:ext>
                </a:extLst>
              </p:cNvPr>
              <p:cNvSpPr txBox="1"/>
              <p:nvPr/>
            </p:nvSpPr>
            <p:spPr>
              <a:xfrm>
                <a:off x="2175478" y="2194399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6721FF7-8E78-43B0-8768-EBA53445F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478" y="2194399"/>
                <a:ext cx="282257" cy="276999"/>
              </a:xfrm>
              <a:prstGeom prst="rect">
                <a:avLst/>
              </a:prstGeom>
              <a:blipFill>
                <a:blip r:embed="rId8"/>
                <a:stretch>
                  <a:fillRect l="-21739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D5A64DD-EFA3-493F-9794-71755024EA05}"/>
                  </a:ext>
                </a:extLst>
              </p:cNvPr>
              <p:cNvSpPr txBox="1"/>
              <p:nvPr/>
            </p:nvSpPr>
            <p:spPr>
              <a:xfrm>
                <a:off x="4830039" y="1734218"/>
                <a:ext cx="1362424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𝒓𝒆𝒔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D5A64DD-EFA3-493F-9794-71755024E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39" y="1734218"/>
                <a:ext cx="1362424" cy="5790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C2C2C8-DD3F-4F8F-A9DC-845D54F2DD8E}"/>
                  </a:ext>
                </a:extLst>
              </p:cNvPr>
              <p:cNvSpPr txBox="1"/>
              <p:nvPr/>
            </p:nvSpPr>
            <p:spPr>
              <a:xfrm>
                <a:off x="646067" y="3060118"/>
                <a:ext cx="1552668" cy="1148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C2C2C8-DD3F-4F8F-A9DC-845D54F2D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7" y="3060118"/>
                <a:ext cx="1552668" cy="1148328"/>
              </a:xfrm>
              <a:prstGeom prst="rect">
                <a:avLst/>
              </a:prstGeom>
              <a:blipFill>
                <a:blip r:embed="rId10"/>
                <a:stretch>
                  <a:fillRect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834F3DA-EA19-4514-808C-9A06DA9543BD}"/>
              </a:ext>
            </a:extLst>
          </p:cNvPr>
          <p:cNvSpPr txBox="1"/>
          <p:nvPr/>
        </p:nvSpPr>
        <p:spPr>
          <a:xfrm>
            <a:off x="2457735" y="3074088"/>
            <a:ext cx="245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consider the ASOW lossless</a:t>
            </a:r>
          </a:p>
        </p:txBody>
      </p:sp>
    </p:spTree>
    <p:extLst>
      <p:ext uri="{BB962C8B-B14F-4D97-AF65-F5344CB8AC3E}">
        <p14:creationId xmlns:p14="http://schemas.microsoft.com/office/powerpoint/2010/main" val="152202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D5507-7421-4F76-AD33-41C3008E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factor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95063C-9B9D-4298-91C4-921ACD080AE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676858"/>
              </a:xfrm>
            </p:spPr>
            <p:txBody>
              <a:bodyPr/>
              <a:lstStyle/>
              <a:p>
                <a:r>
                  <a:rPr lang="en-US" sz="2000" dirty="0"/>
                  <a:t>From [Nada_2017], we have that the open-loop quality factor is approximated by (good for large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r>
                  <a:rPr lang="en-US" sz="2000" dirty="0"/>
                  <a:t>And we just derived that, for an FPC cavity [</a:t>
                </a:r>
                <a:r>
                  <a:rPr lang="en-US" sz="2000" dirty="0" err="1"/>
                  <a:t>Siegman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r>
                  <a:rPr lang="es-ES" sz="2000" b="0" dirty="0" err="1"/>
                  <a:t>We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want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" sz="2000" b="0" dirty="0"/>
                  <a:t> with mirrors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without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mirrors</a:t>
                </a:r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𝑅𝐵𝐸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𝑅𝐵𝐸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𝑅𝐵𝐸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𝑅𝐵𝐸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endParaRPr lang="es-ES" sz="2000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95063C-9B9D-4298-91C4-921ACD080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676858"/>
              </a:xfrm>
              <a:blipFill>
                <a:blip r:embed="rId2"/>
                <a:stretch>
                  <a:fillRect l="-473" t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84FB031A-CD7B-4F65-915B-424B451BB3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</a:t>
                </a:r>
                <a:r>
                  <a:rPr lang="en-US" sz="2400" dirty="0" err="1"/>
                  <a:t>reflectivities</a:t>
                </a:r>
                <a:r>
                  <a:rPr lang="en-US" sz="2400" dirty="0"/>
                  <a:t> depend on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𝑅𝐵𝐸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84FB031A-CD7B-4F65-915B-424B451B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5942" b="-37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33B4B28-5BE7-4982-8285-8E5AB5099CE0}"/>
              </a:ext>
            </a:extLst>
          </p:cNvPr>
          <p:cNvSpPr txBox="1"/>
          <p:nvPr/>
        </p:nvSpPr>
        <p:spPr>
          <a:xfrm>
            <a:off x="0" y="62616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*Nada, Othman, Capolino, Theory of coupled resonator optical waveguides exhibiting high-order exceptional points of degeneracy, Physical Review B, 2017</a:t>
            </a:r>
          </a:p>
        </p:txBody>
      </p:sp>
    </p:spTree>
    <p:extLst>
      <p:ext uri="{BB962C8B-B14F-4D97-AF65-F5344CB8AC3E}">
        <p14:creationId xmlns:p14="http://schemas.microsoft.com/office/powerpoint/2010/main" val="335651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F1D1CFC-4160-44C0-90E9-FF2D7B069F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F1D1CFC-4160-44C0-90E9-FF2D7B069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CC9D41-5237-4E0F-B672-F50BA28BD97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386081"/>
              </a:xfrm>
            </p:spPr>
            <p:txBody>
              <a:bodyPr/>
              <a:lstStyle/>
              <a:p>
                <a:r>
                  <a:rPr lang="en-US" sz="2000" dirty="0"/>
                  <a:t>Using the previous result, we have the we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000" dirty="0"/>
                  <a:t> by changing the power reflectivity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CC9D41-5237-4E0F-B672-F50BA28BD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386081"/>
              </a:xfrm>
              <a:blipFill>
                <a:blip r:embed="rId3"/>
                <a:stretch>
                  <a:fillRect l="-473" t="-156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133C945-1FA6-4CCE-82CC-1AC3FBEEB56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>
                    <a:sym typeface="Wingdings" panose="05000000000000000000" pitchFamily="2" charset="2"/>
                  </a:rPr>
                  <a:t>I have to check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𝜏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sub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𝑅𝐵𝐸</m:t>
                        </m:r>
                      </m:sup>
                    </m:sSubSup>
                    <m:r>
                      <a:rPr lang="es-E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133C945-1FA6-4CCE-82CC-1AC3FBEEB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4"/>
                <a:stretch>
                  <a:fillRect t="-15942" b="-37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5081423C-C83B-437A-9D8F-6F3219417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686" y="1407049"/>
            <a:ext cx="3953888" cy="318030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7AA8846-0D18-4D78-8F58-6FC770092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510" y="1407048"/>
            <a:ext cx="4018353" cy="31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9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E850652-954D-45F4-8B02-E440BF5381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Improving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 for the RBE-ASOW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E850652-954D-45F4-8B02-E440BF538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FDE645-4FA0-49F0-A91C-9AF672B880D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088E4F6-10BC-4C52-837F-C4ADA0BAC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823334"/>
            <a:ext cx="4959605" cy="3740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9E990B3-7F42-4FED-B766-2C83717EFDD8}"/>
                  </a:ext>
                </a:extLst>
              </p:cNvPr>
              <p:cNvSpPr txBox="1"/>
              <p:nvPr/>
            </p:nvSpPr>
            <p:spPr>
              <a:xfrm>
                <a:off x="5724939" y="741045"/>
                <a:ext cx="5128591" cy="205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matrix is close to being singular after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think the results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&gt;18</m:t>
                    </m:r>
                  </m:oMath>
                </a14:m>
                <a:r>
                  <a:rPr lang="en-US" dirty="0"/>
                  <a:t> are doubtful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would rather trust the low fit (it’s also the one that gives us a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so I should be suspicious)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Let’s focus on the RBE group delay,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𝑅𝐵𝐸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9E990B3-7F42-4FED-B766-2C83717E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9" y="741045"/>
                <a:ext cx="5128591" cy="2053896"/>
              </a:xfrm>
              <a:prstGeom prst="rect">
                <a:avLst/>
              </a:prstGeom>
              <a:blipFill>
                <a:blip r:embed="rId4"/>
                <a:stretch>
                  <a:fillRect l="-713" t="-1786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2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FFDF1E5-701F-48E2-B94A-92DE594279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9239" y="167928"/>
                <a:ext cx="8606403" cy="478116"/>
              </a:xfrm>
            </p:spPr>
            <p:txBody>
              <a:bodyPr/>
              <a:lstStyle/>
              <a:p>
                <a:r>
                  <a:rPr lang="en-US" dirty="0"/>
                  <a:t>Improving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 is improving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𝑹𝑩𝑬</m:t>
                        </m:r>
                      </m:sup>
                    </m:sSubSup>
                  </m:oMath>
                </a14:m>
                <a:r>
                  <a:rPr lang="en-US" dirty="0"/>
                  <a:t>, which is proving difficult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FFDF1E5-701F-48E2-B94A-92DE59427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9239" y="167928"/>
                <a:ext cx="8606403" cy="478116"/>
              </a:xfrm>
              <a:blipFill>
                <a:blip r:embed="rId2"/>
                <a:stretch>
                  <a:fillRect l="-921" t="-1282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CBC14B-CD72-4B31-960E-C5ABFC310C2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I am trying to manually obtain the peak of the group delay for each number of unit cells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∈[5,40]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It is proving increasingly difficult.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CBC14B-CD72-4B31-960E-C5ABFC310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7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5E5B343B-E322-4884-93F0-FCEE168C7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39" y="3188352"/>
            <a:ext cx="2054781" cy="15208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2ECAFB-4570-4565-90C6-42D62066F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651" y="3188352"/>
            <a:ext cx="2082518" cy="15208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303005-B2B8-460D-AF30-FFC4D79A0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039" y="3188352"/>
            <a:ext cx="2067235" cy="156586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8460F04-94C6-472A-AE5C-50C5913C1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3039" y="1622490"/>
            <a:ext cx="2034336" cy="150918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8AF015-D536-44A0-800B-C7301FBD20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7203" y="1622489"/>
            <a:ext cx="2034337" cy="152086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5F59AB-1EE4-4170-A9E2-45F09A1A3D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239" y="1631510"/>
            <a:ext cx="2010837" cy="152086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7821483-2EC5-4F94-86F3-99DEA6B26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239" y="4754517"/>
            <a:ext cx="2054781" cy="157011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A4B49-088F-43B0-A32F-8CE4178A84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6120" y="4754215"/>
            <a:ext cx="2097909" cy="166646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193B800-CDC7-4045-BD22-13ECC3BD37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8668" y="4810889"/>
            <a:ext cx="2034336" cy="1605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DEA863A-D6BB-4F69-B778-8DFE25CE2D36}"/>
                  </a:ext>
                </a:extLst>
              </p:cNvPr>
              <p:cNvSpPr txBox="1"/>
              <p:nvPr/>
            </p:nvSpPr>
            <p:spPr>
              <a:xfrm>
                <a:off x="289117" y="6475762"/>
                <a:ext cx="1795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/>
                  <a:t> frequency steps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DEA863A-D6BB-4F69-B778-8DFE25CE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17" y="6475762"/>
                <a:ext cx="1795748" cy="276999"/>
              </a:xfrm>
              <a:prstGeom prst="rect">
                <a:avLst/>
              </a:prstGeom>
              <a:blipFill>
                <a:blip r:embed="rId13"/>
                <a:stretch>
                  <a:fillRect l="-4746" t="-28261" r="-813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A7FF87-7B30-4386-89BC-1573206B5AF9}"/>
                  </a:ext>
                </a:extLst>
              </p:cNvPr>
              <p:cNvSpPr txBox="1"/>
              <p:nvPr/>
            </p:nvSpPr>
            <p:spPr>
              <a:xfrm>
                <a:off x="2587200" y="6475762"/>
                <a:ext cx="1923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dirty="0"/>
                  <a:t> frequency steps</a:t>
                </a: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A7FF87-7B30-4386-89BC-1573206B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200" y="6475762"/>
                <a:ext cx="1923988" cy="276999"/>
              </a:xfrm>
              <a:prstGeom prst="rect">
                <a:avLst/>
              </a:prstGeom>
              <a:blipFill>
                <a:blip r:embed="rId14"/>
                <a:stretch>
                  <a:fillRect l="-4430" t="-28261" r="-75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C0408AC-DE16-435D-B23E-1AA0ACD1E4AC}"/>
                  </a:ext>
                </a:extLst>
              </p:cNvPr>
              <p:cNvSpPr txBox="1"/>
              <p:nvPr/>
            </p:nvSpPr>
            <p:spPr>
              <a:xfrm>
                <a:off x="4768782" y="6475762"/>
                <a:ext cx="205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en-US" dirty="0"/>
                  <a:t> frequency steps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C0408AC-DE16-435D-B23E-1AA0ACD1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82" y="6475762"/>
                <a:ext cx="2052228" cy="276999"/>
              </a:xfrm>
              <a:prstGeom prst="rect">
                <a:avLst/>
              </a:prstGeom>
              <a:blipFill>
                <a:blip r:embed="rId15"/>
                <a:stretch>
                  <a:fillRect l="-4154" t="-28261" r="-682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974045E-7A4C-4722-ABDE-D0F141774EEA}"/>
                  </a:ext>
                </a:extLst>
              </p:cNvPr>
              <p:cNvSpPr txBox="1"/>
              <p:nvPr/>
            </p:nvSpPr>
            <p:spPr>
              <a:xfrm>
                <a:off x="6821010" y="1622489"/>
                <a:ext cx="47878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do not know which one is best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en-US" dirty="0"/>
                  <a:t> frequency steps is obviously wrong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Which one is more accurate?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974045E-7A4C-4722-ABDE-D0F14177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010" y="1622489"/>
                <a:ext cx="4787894" cy="1200329"/>
              </a:xfrm>
              <a:prstGeom prst="rect">
                <a:avLst/>
              </a:prstGeom>
              <a:blipFill>
                <a:blip r:embed="rId16"/>
                <a:stretch>
                  <a:fillRect l="-89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F062EE6D-2170-484E-B82C-BE7C7F5A0B07}"/>
              </a:ext>
            </a:extLst>
          </p:cNvPr>
          <p:cNvSpPr txBox="1"/>
          <p:nvPr/>
        </p:nvSpPr>
        <p:spPr>
          <a:xfrm>
            <a:off x="6700274" y="5615609"/>
            <a:ext cx="529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need help here</a:t>
            </a:r>
          </a:p>
        </p:txBody>
      </p:sp>
    </p:spTree>
    <p:extLst>
      <p:ext uri="{BB962C8B-B14F-4D97-AF65-F5344CB8AC3E}">
        <p14:creationId xmlns:p14="http://schemas.microsoft.com/office/powerpoint/2010/main" val="169485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3AEBC-7392-4503-AB97-8891FFF9C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8090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54FD6-767D-4E11-A507-93C80501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calculation of Q with mirrors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073FD-A322-472A-B712-4E8AD165E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6" y="873125"/>
            <a:ext cx="4113282" cy="1766212"/>
          </a:xfrm>
        </p:spPr>
        <p:txBody>
          <a:bodyPr/>
          <a:lstStyle/>
          <a:p>
            <a:r>
              <a:rPr lang="en-US" sz="2000" dirty="0"/>
              <a:t>Let’s assume we have the following setup.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A9BB4A-043F-40A9-AF5A-7C1318D94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" r="4064"/>
          <a:stretch/>
        </p:blipFill>
        <p:spPr>
          <a:xfrm>
            <a:off x="1422401" y="1537530"/>
            <a:ext cx="1788412" cy="11018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5672D88-92CF-4DA4-AC76-F1AFB040F575}"/>
              </a:ext>
            </a:extLst>
          </p:cNvPr>
          <p:cNvSpPr/>
          <p:nvPr/>
        </p:nvSpPr>
        <p:spPr>
          <a:xfrm>
            <a:off x="3210813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BBFF79-F2F2-45D4-A921-B48B2C688A98}"/>
              </a:ext>
            </a:extLst>
          </p:cNvPr>
          <p:cNvSpPr/>
          <p:nvPr/>
        </p:nvSpPr>
        <p:spPr>
          <a:xfrm>
            <a:off x="899414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6FFA934-774A-4783-84A2-7FCF8223A433}"/>
                  </a:ext>
                </a:extLst>
              </p:cNvPr>
              <p:cNvSpPr txBox="1"/>
              <p:nvPr/>
            </p:nvSpPr>
            <p:spPr>
              <a:xfrm>
                <a:off x="968625" y="1785262"/>
                <a:ext cx="2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6FFA934-774A-4783-84A2-7FCF8223A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25" y="1785262"/>
                <a:ext cx="257057" cy="276999"/>
              </a:xfrm>
              <a:prstGeom prst="rect">
                <a:avLst/>
              </a:prstGeom>
              <a:blipFill>
                <a:blip r:embed="rId3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B9B1E8F-F764-426C-9CE5-A5A20F6FB47D}"/>
                  </a:ext>
                </a:extLst>
              </p:cNvPr>
              <p:cNvSpPr txBox="1"/>
              <p:nvPr/>
            </p:nvSpPr>
            <p:spPr>
              <a:xfrm>
                <a:off x="3545954" y="1776337"/>
                <a:ext cx="287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B9B1E8F-F764-426C-9CE5-A5A20F6F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54" y="1776337"/>
                <a:ext cx="287065" cy="276999"/>
              </a:xfrm>
              <a:prstGeom prst="rect">
                <a:avLst/>
              </a:prstGeom>
              <a:blipFill>
                <a:blip r:embed="rId4"/>
                <a:stretch>
                  <a:fillRect l="-21277" r="-212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82D0761-41E3-42B7-B98D-00ABE50E5140}"/>
                  </a:ext>
                </a:extLst>
              </p:cNvPr>
              <p:cNvSpPr txBox="1"/>
              <p:nvPr/>
            </p:nvSpPr>
            <p:spPr>
              <a:xfrm>
                <a:off x="2175478" y="2194399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82D0761-41E3-42B7-B98D-00ABE50E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478" y="2194399"/>
                <a:ext cx="282257" cy="276999"/>
              </a:xfrm>
              <a:prstGeom prst="rect">
                <a:avLst/>
              </a:prstGeom>
              <a:blipFill>
                <a:blip r:embed="rId5"/>
                <a:stretch>
                  <a:fillRect l="-21739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1CCF629-F88C-42D6-B8CB-06E58C8F5296}"/>
                  </a:ext>
                </a:extLst>
              </p:cNvPr>
              <p:cNvSpPr txBox="1"/>
              <p:nvPr/>
            </p:nvSpPr>
            <p:spPr>
              <a:xfrm>
                <a:off x="4906145" y="760674"/>
                <a:ext cx="350851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Matching boundary conditions (BC)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1CCF629-F88C-42D6-B8CB-06E58C8F5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45" y="760674"/>
                <a:ext cx="3508513" cy="2308324"/>
              </a:xfrm>
              <a:prstGeom prst="rect">
                <a:avLst/>
              </a:prstGeom>
              <a:blipFill>
                <a:blip r:embed="rId6"/>
                <a:stretch>
                  <a:fillRect l="-1217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822F8768-8255-4A8D-85F1-E760E035F4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36" y="833368"/>
            <a:ext cx="3548373" cy="274471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C91DC13-A980-4861-BF4A-7CE0D5629D3A}"/>
              </a:ext>
            </a:extLst>
          </p:cNvPr>
          <p:cNvSpPr txBox="1"/>
          <p:nvPr/>
        </p:nvSpPr>
        <p:spPr>
          <a:xfrm>
            <a:off x="0" y="563750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am not sure about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6314AC1-5A19-44E4-8C0A-DA8B0D8A0E61}"/>
                  </a:ext>
                </a:extLst>
              </p:cNvPr>
              <p:cNvSpPr txBox="1"/>
              <p:nvPr/>
            </p:nvSpPr>
            <p:spPr>
              <a:xfrm>
                <a:off x="538791" y="2976048"/>
                <a:ext cx="5752216" cy="168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Now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</a:t>
                </a:r>
                <a:r>
                  <a:rPr lang="es-ES" dirty="0" err="1"/>
                  <a:t>have</a:t>
                </a: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 Amplitude reflectivity at the left end of the cavity</a:t>
                </a:r>
                <a:br>
                  <a:rPr lang="en-US" b="0" dirty="0"/>
                </a:b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Amplitude</a:t>
                </a:r>
                <a:r>
                  <a:rPr lang="en-US" b="0" dirty="0"/>
                  <a:t> reflectivity at the </a:t>
                </a:r>
                <a:r>
                  <a:rPr lang="en-US" dirty="0"/>
                  <a:t>right</a:t>
                </a:r>
                <a:r>
                  <a:rPr lang="en-US" b="0" dirty="0"/>
                  <a:t> end of the cavity</a:t>
                </a:r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6314AC1-5A19-44E4-8C0A-DA8B0D8A0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91" y="2976048"/>
                <a:ext cx="5752216" cy="1687000"/>
              </a:xfrm>
              <a:prstGeom prst="rect">
                <a:avLst/>
              </a:prstGeom>
              <a:blipFill>
                <a:blip r:embed="rId8"/>
                <a:stretch>
                  <a:fillRect l="-2225" t="-4693" r="-1589" b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7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D5DD-48F9-403F-8EAD-6AE3C148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32045"/>
            <a:ext cx="7208520" cy="478116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446743"/>
                <a:ext cx="11587163" cy="51722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Previous week:</a:t>
                </a:r>
              </a:p>
              <a:p>
                <a:r>
                  <a:rPr lang="es-ES" sz="1800" b="0" dirty="0"/>
                  <a:t>RBE-SIP </a:t>
                </a:r>
                <a:r>
                  <a:rPr lang="es-ES" sz="1800" b="0" dirty="0" err="1"/>
                  <a:t>distance</a:t>
                </a:r>
                <a:endParaRPr lang="es-ES" sz="1800" b="0" dirty="0"/>
              </a:p>
              <a:p>
                <a:r>
                  <a:rPr lang="es-ES" sz="1800" dirty="0" err="1"/>
                  <a:t>Quality</a:t>
                </a:r>
                <a:r>
                  <a:rPr lang="es-ES" sz="1800" dirty="0"/>
                  <a:t> factor </a:t>
                </a:r>
                <a:r>
                  <a:rPr lang="es-ES" sz="1800" dirty="0" err="1"/>
                  <a:t>corrections</a:t>
                </a:r>
                <a:r>
                  <a:rPr lang="es-ES" sz="1800" dirty="0"/>
                  <a:t> &amp; </a:t>
                </a:r>
                <a:r>
                  <a:rPr lang="es-ES" sz="1800" dirty="0" err="1"/>
                  <a:t>code</a:t>
                </a:r>
                <a:r>
                  <a:rPr lang="es-ES" sz="1800" dirty="0"/>
                  <a:t> </a:t>
                </a:r>
                <a:r>
                  <a:rPr lang="es-ES" sz="1800" dirty="0" err="1"/>
                  <a:t>check</a:t>
                </a:r>
                <a:endParaRPr lang="es-ES" sz="1800" b="0" dirty="0"/>
              </a:p>
              <a:p>
                <a:pPr marL="0" indent="0">
                  <a:buNone/>
                </a:pPr>
                <a:r>
                  <a:rPr lang="en-US" sz="1800" b="1" dirty="0"/>
                  <a:t>Objective for this week:</a:t>
                </a:r>
              </a:p>
              <a:p>
                <a:r>
                  <a:rPr lang="en-US" sz="1800" dirty="0"/>
                  <a:t>SIP-RBE lasing thresholds</a:t>
                </a:r>
              </a:p>
              <a:p>
                <a:r>
                  <a:rPr lang="en-US" sz="1800" dirty="0"/>
                  <a:t>Control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with mirrors </a:t>
                </a:r>
              </a:p>
              <a:p>
                <a:r>
                  <a:rPr lang="en-US" sz="1800" b="1" dirty="0"/>
                  <a:t>Finished so far:</a:t>
                </a:r>
              </a:p>
              <a:p>
                <a:r>
                  <a:rPr lang="en-US" sz="1800" dirty="0"/>
                  <a:t>SIP-RBE lasing thresholds</a:t>
                </a:r>
              </a:p>
              <a:p>
                <a:r>
                  <a:rPr lang="es-ES" sz="1800" dirty="0"/>
                  <a:t>Enforce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with mirrors (in progress, need help)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Not done yet:</a:t>
                </a:r>
              </a:p>
              <a:p>
                <a:r>
                  <a:rPr lang="es-ES" sz="1800" b="0" dirty="0" err="1"/>
                  <a:t>Enforce</a:t>
                </a:r>
                <a:r>
                  <a:rPr lang="es-ES" sz="1800" b="0" dirty="0"/>
                  <a:t>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with mirrors (in progress, need help)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446743"/>
                <a:ext cx="11587163" cy="5172297"/>
              </a:xfrm>
              <a:blipFill>
                <a:blip r:embed="rId2"/>
                <a:stretch>
                  <a:fillRect l="-421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ABCD1-D7D8-4A3D-9A69-411FEA2A72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99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6FDD3-1A0B-4BAE-B1DC-2F1EB22D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calculation of Q with mirrors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A75F0A-3694-495F-870F-3F80D60031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I do not think this is right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094F024-067C-4689-B724-3C62804F4E90}"/>
                  </a:ext>
                </a:extLst>
              </p:cNvPr>
              <p:cNvSpPr txBox="1"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53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Now we have  loads, which cause the amplitude reflection and transmission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, which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. The new BC are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s-ES" sz="18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s-ES" sz="18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s-E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s-ES" sz="18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s-E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ES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s-E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ES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s-ES" sz="18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sub>
                    </m:sSub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I am not sure about this because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sz="1800" dirty="0"/>
                  <a:t>is an open-loop definition of the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094F024-067C-4689-B724-3C62804F4E9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534383"/>
              </a:xfrm>
              <a:prstGeom prst="rect">
                <a:avLst/>
              </a:prstGeom>
              <a:blipFill>
                <a:blip r:embed="rId2"/>
                <a:stretch>
                  <a:fillRect l="-316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2EE6772C-09FE-4088-85C8-6C393672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80" y="1576879"/>
            <a:ext cx="3548373" cy="2744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6596239-C178-42DF-9569-50A69D5AE319}"/>
                  </a:ext>
                </a:extLst>
              </p:cNvPr>
              <p:cNvSpPr txBox="1"/>
              <p:nvPr/>
            </p:nvSpPr>
            <p:spPr>
              <a:xfrm>
                <a:off x="6768548" y="1555077"/>
                <a:ext cx="3737113" cy="2888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Then, we have</a:t>
                </a:r>
              </a:p>
              <a:p>
                <a:endParaRPr lang="es-E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s-ES" sz="1800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6596239-C178-42DF-9569-50A69D5AE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548" y="1555077"/>
                <a:ext cx="3737113" cy="2888611"/>
              </a:xfrm>
              <a:prstGeom prst="rect">
                <a:avLst/>
              </a:prstGeom>
              <a:blipFill>
                <a:blip r:embed="rId4"/>
                <a:stretch>
                  <a:fillRect l="-1305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9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C7D99-C7E5-41B0-979D-3FDB166B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Resonances and lasing thresholds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D82DAF-11EE-4A18-81E9-CB98375363B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We find the resonances and then the lasing threshold of each resonance for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D82DAF-11EE-4A18-81E9-CB9837536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3093ECBE-86F7-4FBC-BCA7-82F33B31CE12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2430777478"/>
                  </p:ext>
                </p:extLst>
              </p:nvPr>
            </p:nvGraphicFramePr>
            <p:xfrm>
              <a:off x="2951922" y="1357906"/>
              <a:ext cx="8756373" cy="357987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918791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2918791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918791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3522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Lasing threshold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𝒕𝒉</m:t>
                                  </m:r>
                                </m:sub>
                                <m:sup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of each pole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8787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sng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−8.54</m:t>
                                </m:r>
                                <m:r>
                                  <a:rPr lang="es-ES" sz="1800" b="0" i="1" u="sng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sng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51515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193.54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n-U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E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𝟎𝟑</m:t>
                                </m:r>
                                <m:r>
                                  <a:rPr lang="es-E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515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193.5368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u="none" dirty="0" smtClean="0">
                                    <a:latin typeface="Cambria Math" panose="02040503050406030204" pitchFamily="18" charset="0"/>
                                  </a:rPr>
                                  <m:t>1.38</m:t>
                                </m:r>
                                <m:r>
                                  <a:rPr lang="es-E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5499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193.54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−1.63</m:t>
                                </m:r>
                                <m:r>
                                  <a:rPr lang="es-E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91509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193.48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−1.912</m:t>
                                </m:r>
                                <m:r>
                                  <a:rPr lang="es-E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3093ECBE-86F7-4FBC-BCA7-82F33B31CE12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2430777478"/>
                  </p:ext>
                </p:extLst>
              </p:nvPr>
            </p:nvGraphicFramePr>
            <p:xfrm>
              <a:off x="2951922" y="1357906"/>
              <a:ext cx="8756373" cy="357987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918791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2918791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918791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64084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4762" r="-209" b="-4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9" t="-72848" r="-100209" b="-221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72848" r="-209" b="-221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7192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9" t="-427869" r="-100209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427869" r="-209" b="-4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6880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9" t="-527869" r="-100209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527869" r="-209" b="-3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6880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9" t="-638333" r="-100209" b="-2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638333" r="-209" b="-2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91509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9" t="-293377" r="-100209" b="-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293377" r="-209" b="-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84CD387-5546-4740-B0D5-A06E6EA5D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31" y="1250983"/>
            <a:ext cx="2488312" cy="19299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AEEE3B-B67F-4735-A790-F6BAACBB4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1" y="3293496"/>
            <a:ext cx="2488313" cy="182777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4D66D7C-8E25-44FA-B3F9-3DD8B8ACB399}"/>
              </a:ext>
            </a:extLst>
          </p:cNvPr>
          <p:cNvSpPr txBox="1"/>
          <p:nvPr/>
        </p:nvSpPr>
        <p:spPr>
          <a:xfrm>
            <a:off x="0" y="568098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dominance of the SIP resonance is in doubt</a:t>
            </a:r>
          </a:p>
        </p:txBody>
      </p:sp>
    </p:spTree>
    <p:extLst>
      <p:ext uri="{BB962C8B-B14F-4D97-AF65-F5344CB8AC3E}">
        <p14:creationId xmlns:p14="http://schemas.microsoft.com/office/powerpoint/2010/main" val="397581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FF5AC1A-6DA0-440F-B136-3F50C40CBA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Resonances and lasing thresholds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FF5AC1A-6DA0-440F-B136-3F50C40CB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2C9265-DC1A-4211-AF57-1C8116203A5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 second pole to become marginally stable is the RBE resonance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578B3F-5614-451B-AEF7-4F598DE5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9" y="741046"/>
            <a:ext cx="3657600" cy="26807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BCB684-35C8-4D2F-89A8-1D14BADE7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661" y="741045"/>
            <a:ext cx="3657600" cy="25909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8F7C34-FCF9-400C-BEB5-9A392FBBB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843" y="711384"/>
            <a:ext cx="3657600" cy="2650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E30DE7-5732-463E-A5DC-EBBDD8297F4B}"/>
                  </a:ext>
                </a:extLst>
              </p:cNvPr>
              <p:cNvSpPr txBox="1"/>
              <p:nvPr/>
            </p:nvSpPr>
            <p:spPr>
              <a:xfrm>
                <a:off x="1826427" y="3472898"/>
                <a:ext cx="74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E30DE7-5732-463E-A5DC-EBBDD8297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27" y="3472898"/>
                <a:ext cx="747705" cy="276999"/>
              </a:xfrm>
              <a:prstGeom prst="rect">
                <a:avLst/>
              </a:prstGeom>
              <a:blipFill>
                <a:blip r:embed="rId6"/>
                <a:stretch>
                  <a:fillRect l="-4098" r="-73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16117B9-98C2-4D2D-A1E4-1E2E9B6C7B3A}"/>
                  </a:ext>
                </a:extLst>
              </p:cNvPr>
              <p:cNvSpPr txBox="1"/>
              <p:nvPr/>
            </p:nvSpPr>
            <p:spPr>
              <a:xfrm>
                <a:off x="4767592" y="3471711"/>
                <a:ext cx="2507738" cy="279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SIPth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−7.031</m:t>
                      </m:r>
                      <m:r>
                        <m:rPr>
                          <m:nor/>
                        </m:rPr>
                        <a:rPr lang="en-US" dirty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−06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16117B9-98C2-4D2D-A1E4-1E2E9B6C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92" y="3471711"/>
                <a:ext cx="2507738" cy="279372"/>
              </a:xfrm>
              <a:prstGeom prst="rect">
                <a:avLst/>
              </a:prstGeom>
              <a:blipFill>
                <a:blip r:embed="rId7"/>
                <a:stretch>
                  <a:fillRect l="-973" r="-219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C178C4-6AF1-4995-B698-2394AB720AC1}"/>
                  </a:ext>
                </a:extLst>
              </p:cNvPr>
              <p:cNvSpPr txBox="1"/>
              <p:nvPr/>
            </p:nvSpPr>
            <p:spPr>
              <a:xfrm>
                <a:off x="8609613" y="3471936"/>
                <a:ext cx="2466060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RBEth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−8.54</m:t>
                      </m:r>
                      <m:r>
                        <m:rPr>
                          <m:nor/>
                        </m:rPr>
                        <a:rPr lang="en-US" dirty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−06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C178C4-6AF1-4995-B698-2394AB72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613" y="3471936"/>
                <a:ext cx="2466060" cy="278923"/>
              </a:xfrm>
              <a:prstGeom prst="rect">
                <a:avLst/>
              </a:prstGeom>
              <a:blipFill>
                <a:blip r:embed="rId8"/>
                <a:stretch>
                  <a:fillRect l="-988" r="-197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201BCA8E-D121-497C-AA5F-A426FD1A99FD}"/>
              </a:ext>
            </a:extLst>
          </p:cNvPr>
          <p:cNvSpPr txBox="1"/>
          <p:nvPr/>
        </p:nvSpPr>
        <p:spPr>
          <a:xfrm>
            <a:off x="376041" y="3983624"/>
            <a:ext cx="5353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Marginally stable poles for increasing gain: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SIP resonance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RBE resonance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SIP resonance</a:t>
            </a:r>
            <a:br>
              <a:rPr lang="en-US" dirty="0"/>
            </a:br>
            <a:r>
              <a:rPr lang="en-US" dirty="0"/>
              <a:t>(second resonance the closest to the SIP frequency)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0BBF219-D324-43FE-BC7A-EFC3F9C3ACEA}"/>
              </a:ext>
            </a:extLst>
          </p:cNvPr>
          <p:cNvCxnSpPr>
            <a:cxnSpLocks/>
          </p:cNvCxnSpPr>
          <p:nvPr/>
        </p:nvCxnSpPr>
        <p:spPr>
          <a:xfrm flipV="1">
            <a:off x="7477760" y="4018252"/>
            <a:ext cx="0" cy="142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7110501-64B3-442B-B97E-5BAA8B356C0F}"/>
              </a:ext>
            </a:extLst>
          </p:cNvPr>
          <p:cNvCxnSpPr>
            <a:cxnSpLocks/>
          </p:cNvCxnSpPr>
          <p:nvPr/>
        </p:nvCxnSpPr>
        <p:spPr>
          <a:xfrm rot="5400000" flipV="1">
            <a:off x="7850261" y="4015056"/>
            <a:ext cx="0" cy="142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3B0D92E-7CFA-4AAD-84D5-21B6DEBFE600}"/>
                  </a:ext>
                </a:extLst>
              </p:cNvPr>
              <p:cNvSpPr txBox="1"/>
              <p:nvPr/>
            </p:nvSpPr>
            <p:spPr>
              <a:xfrm>
                <a:off x="8553117" y="4592795"/>
                <a:ext cx="578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3B0D92E-7CFA-4AAD-84D5-21B6DEBF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117" y="4592795"/>
                <a:ext cx="578940" cy="276999"/>
              </a:xfrm>
              <a:prstGeom prst="rect">
                <a:avLst/>
              </a:prstGeom>
              <a:blipFill>
                <a:blip r:embed="rId9"/>
                <a:stretch>
                  <a:fillRect l="-10526" t="-2174" r="-1578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01D23A3-2BEE-4D31-BD4E-2F9A2A1B0CE2}"/>
                  </a:ext>
                </a:extLst>
              </p:cNvPr>
              <p:cNvSpPr txBox="1"/>
              <p:nvPr/>
            </p:nvSpPr>
            <p:spPr>
              <a:xfrm>
                <a:off x="6902829" y="3849009"/>
                <a:ext cx="556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01D23A3-2BEE-4D31-BD4E-2F9A2A1B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29" y="3849009"/>
                <a:ext cx="556499" cy="276999"/>
              </a:xfrm>
              <a:prstGeom prst="rect">
                <a:avLst/>
              </a:prstGeom>
              <a:blipFill>
                <a:blip r:embed="rId10"/>
                <a:stretch>
                  <a:fillRect l="-10870" t="-2174" r="-1521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045E38E-0D18-43BB-84EA-9917230A9CCB}"/>
                  </a:ext>
                </a:extLst>
              </p:cNvPr>
              <p:cNvSpPr txBox="1"/>
              <p:nvPr/>
            </p:nvSpPr>
            <p:spPr>
              <a:xfrm>
                <a:off x="7953860" y="465881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045E38E-0D18-43BB-84EA-9917230A9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60" y="4658813"/>
                <a:ext cx="183320" cy="276999"/>
              </a:xfrm>
              <a:prstGeom prst="rect">
                <a:avLst/>
              </a:prstGeom>
              <a:blipFill>
                <a:blip r:embed="rId11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E9561C4-F289-4454-A933-008F879CA4A7}"/>
              </a:ext>
            </a:extLst>
          </p:cNvPr>
          <p:cNvCxnSpPr>
            <a:cxnSpLocks/>
          </p:cNvCxnSpPr>
          <p:nvPr/>
        </p:nvCxnSpPr>
        <p:spPr>
          <a:xfrm>
            <a:off x="8013843" y="4127935"/>
            <a:ext cx="0" cy="12003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59EC1B9-C8E3-43F9-8813-EE6439BCB57B}"/>
              </a:ext>
            </a:extLst>
          </p:cNvPr>
          <p:cNvCxnSpPr>
            <a:cxnSpLocks/>
          </p:cNvCxnSpPr>
          <p:nvPr/>
        </p:nvCxnSpPr>
        <p:spPr>
          <a:xfrm>
            <a:off x="8345148" y="4127935"/>
            <a:ext cx="0" cy="12003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D2DBC9F-0B0B-42AD-BDA6-C20587514F6B}"/>
              </a:ext>
            </a:extLst>
          </p:cNvPr>
          <p:cNvCxnSpPr>
            <a:cxnSpLocks/>
          </p:cNvCxnSpPr>
          <p:nvPr/>
        </p:nvCxnSpPr>
        <p:spPr>
          <a:xfrm>
            <a:off x="7603026" y="4127935"/>
            <a:ext cx="0" cy="12003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07843E3-688A-41D5-B86D-BDA89D60DDF2}"/>
                  </a:ext>
                </a:extLst>
              </p:cNvPr>
              <p:cNvSpPr txBox="1"/>
              <p:nvPr/>
            </p:nvSpPr>
            <p:spPr>
              <a:xfrm>
                <a:off x="8245005" y="4746902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n>
                            <a:solidFill>
                              <a:srgbClr val="FF0000"/>
                            </a:solidFill>
                          </a:ln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07843E3-688A-41D5-B86D-BDA89D60D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005" y="4746902"/>
                <a:ext cx="18594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BB4D4E4-637E-4B40-83EC-4C8ED8AFAE00}"/>
                  </a:ext>
                </a:extLst>
              </p:cNvPr>
              <p:cNvSpPr txBox="1"/>
              <p:nvPr/>
            </p:nvSpPr>
            <p:spPr>
              <a:xfrm>
                <a:off x="7842671" y="501662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BB4D4E4-637E-4B40-83EC-4C8ED8AFA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671" y="5016622"/>
                <a:ext cx="183320" cy="276999"/>
              </a:xfrm>
              <a:prstGeom prst="rect">
                <a:avLst/>
              </a:prstGeom>
              <a:blipFill>
                <a:blip r:embed="rId1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brir llave 27">
            <a:extLst>
              <a:ext uri="{FF2B5EF4-FFF2-40B4-BE49-F238E27FC236}">
                <a16:creationId xmlns:a16="http://schemas.microsoft.com/office/drawing/2014/main" id="{C0A2EBB0-4F2D-4568-90D4-69D166E2631C}"/>
              </a:ext>
            </a:extLst>
          </p:cNvPr>
          <p:cNvSpPr/>
          <p:nvPr/>
        </p:nvSpPr>
        <p:spPr>
          <a:xfrm>
            <a:off x="6269831" y="3898982"/>
            <a:ext cx="319812" cy="156985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1DCE5A5-7FFD-44FC-960C-5E84D21A9603}"/>
                  </a:ext>
                </a:extLst>
              </p:cNvPr>
              <p:cNvSpPr txBox="1"/>
              <p:nvPr/>
            </p:nvSpPr>
            <p:spPr>
              <a:xfrm>
                <a:off x="9254221" y="4377570"/>
                <a:ext cx="2365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*Position of the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closest poles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ℜ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1DCE5A5-7FFD-44FC-960C-5E84D21A9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221" y="4377570"/>
                <a:ext cx="2365512" cy="646331"/>
              </a:xfrm>
              <a:prstGeom prst="rect">
                <a:avLst/>
              </a:prstGeom>
              <a:blipFill>
                <a:blip r:embed="rId14"/>
                <a:stretch>
                  <a:fillRect l="-206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>
            <a:extLst>
              <a:ext uri="{FF2B5EF4-FFF2-40B4-BE49-F238E27FC236}">
                <a16:creationId xmlns:a16="http://schemas.microsoft.com/office/drawing/2014/main" id="{6D0215F6-F7B4-47D4-B426-D5103E4F2131}"/>
              </a:ext>
            </a:extLst>
          </p:cNvPr>
          <p:cNvSpPr/>
          <p:nvPr/>
        </p:nvSpPr>
        <p:spPr>
          <a:xfrm>
            <a:off x="11075674" y="741045"/>
            <a:ext cx="294692" cy="21413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6B34F71-8046-4B07-B079-8AFB3C9D9B33}"/>
              </a:ext>
            </a:extLst>
          </p:cNvPr>
          <p:cNvSpPr/>
          <p:nvPr/>
        </p:nvSpPr>
        <p:spPr>
          <a:xfrm>
            <a:off x="6482053" y="741044"/>
            <a:ext cx="294692" cy="21413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5ADD41C-386B-4229-836A-F8B5CA4A7E88}"/>
              </a:ext>
            </a:extLst>
          </p:cNvPr>
          <p:cNvSpPr/>
          <p:nvPr/>
        </p:nvSpPr>
        <p:spPr>
          <a:xfrm>
            <a:off x="2660871" y="846995"/>
            <a:ext cx="294692" cy="21413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B126C7D-731A-4AD7-9735-381491032D0E}"/>
              </a:ext>
            </a:extLst>
          </p:cNvPr>
          <p:cNvSpPr/>
          <p:nvPr/>
        </p:nvSpPr>
        <p:spPr>
          <a:xfrm>
            <a:off x="3444902" y="818855"/>
            <a:ext cx="294692" cy="21413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FF5AC1A-6DA0-440F-B136-3F50C40CBA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Resonances and lasing thresholds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FF5AC1A-6DA0-440F-B136-3F50C40CB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802C9265-DC1A-4211-AF57-1C8116203A5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s-ES" sz="2400" dirty="0"/>
                  <a:t>Why </a:t>
                </a:r>
                <a:r>
                  <a:rPr lang="es-ES" sz="2400" dirty="0" err="1"/>
                  <a:t>isn’t</a:t>
                </a:r>
                <a:r>
                  <a:rPr lang="es-ES" sz="2400" dirty="0"/>
                  <a:t> </a:t>
                </a:r>
                <a:r>
                  <a:rPr lang="es-ES" sz="2400" dirty="0" err="1"/>
                  <a:t>there</a:t>
                </a:r>
                <a:r>
                  <a:rPr lang="es-ES" sz="2400" dirty="0"/>
                  <a:t> a </a:t>
                </a:r>
                <a:r>
                  <a:rPr lang="es-ES" sz="2400" dirty="0" err="1"/>
                  <a:t>peak</a:t>
                </a:r>
                <a:r>
                  <a:rPr lang="es-ES" sz="2400" dirty="0"/>
                  <a:t> </a:t>
                </a:r>
                <a:r>
                  <a:rPr lang="es-ES" sz="2400" dirty="0" err="1"/>
                  <a:t>for</a:t>
                </a:r>
                <a:r>
                  <a:rPr lang="es-ES" sz="2400" dirty="0"/>
                  <a:t> </a:t>
                </a:r>
                <a:r>
                  <a:rPr lang="es-ES" sz="2400" dirty="0" err="1"/>
                  <a:t>the</a:t>
                </a:r>
                <a:r>
                  <a:rPr lang="es-ES" sz="2400" dirty="0"/>
                  <a:t> RBE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802C9265-DC1A-4211-AF57-1C8116203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7391" b="-36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E30DE7-5732-463E-A5DC-EBBDD8297F4B}"/>
                  </a:ext>
                </a:extLst>
              </p:cNvPr>
              <p:cNvSpPr txBox="1"/>
              <p:nvPr/>
            </p:nvSpPr>
            <p:spPr>
              <a:xfrm>
                <a:off x="1826427" y="3472898"/>
                <a:ext cx="74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E30DE7-5732-463E-A5DC-EBBDD8297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27" y="3472898"/>
                <a:ext cx="747705" cy="276999"/>
              </a:xfrm>
              <a:prstGeom prst="rect">
                <a:avLst/>
              </a:prstGeom>
              <a:blipFill>
                <a:blip r:embed="rId4"/>
                <a:stretch>
                  <a:fillRect l="-4098" r="-73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16117B9-98C2-4D2D-A1E4-1E2E9B6C7B3A}"/>
                  </a:ext>
                </a:extLst>
              </p:cNvPr>
              <p:cNvSpPr txBox="1"/>
              <p:nvPr/>
            </p:nvSpPr>
            <p:spPr>
              <a:xfrm>
                <a:off x="4767592" y="3471711"/>
                <a:ext cx="2885983" cy="284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SIPth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−7.031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16117B9-98C2-4D2D-A1E4-1E2E9B6C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92" y="3471711"/>
                <a:ext cx="2885983" cy="284886"/>
              </a:xfrm>
              <a:prstGeom prst="rect">
                <a:avLst/>
              </a:prstGeom>
              <a:blipFill>
                <a:blip r:embed="rId5"/>
                <a:stretch>
                  <a:fillRect l="-844" t="-2174" r="-42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C178C4-6AF1-4995-B698-2394AB720AC1}"/>
                  </a:ext>
                </a:extLst>
              </p:cNvPr>
              <p:cNvSpPr txBox="1"/>
              <p:nvPr/>
            </p:nvSpPr>
            <p:spPr>
              <a:xfrm>
                <a:off x="8609613" y="3471936"/>
                <a:ext cx="284430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RBEth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−8.54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C178C4-6AF1-4995-B698-2394AB72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613" y="3471936"/>
                <a:ext cx="2844305" cy="284437"/>
              </a:xfrm>
              <a:prstGeom prst="rect">
                <a:avLst/>
              </a:prstGeom>
              <a:blipFill>
                <a:blip r:embed="rId6"/>
                <a:stretch>
                  <a:fillRect l="-857" t="-2174" r="-42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1AA7096-4558-443F-96D4-8AAEE68FE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0263" y="733855"/>
            <a:ext cx="3603172" cy="26503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5244EB-3E21-4219-BD2E-52B8789A72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9355" y="728573"/>
            <a:ext cx="3662912" cy="26372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6B9B78D-F8A6-40F6-B5C0-23A52F7D3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610" y="728573"/>
            <a:ext cx="3662912" cy="2657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E81F2F-5FB5-4B75-B411-CE57BD160444}"/>
                  </a:ext>
                </a:extLst>
              </p:cNvPr>
              <p:cNvSpPr txBox="1"/>
              <p:nvPr/>
            </p:nvSpPr>
            <p:spPr>
              <a:xfrm>
                <a:off x="1154704" y="4041715"/>
                <a:ext cx="2091149" cy="373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 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E81F2F-5FB5-4B75-B411-CE57BD160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04" y="4041715"/>
                <a:ext cx="2091149" cy="373692"/>
              </a:xfrm>
              <a:prstGeom prst="rect">
                <a:avLst/>
              </a:prstGeom>
              <a:blipFill>
                <a:blip r:embed="rId10"/>
                <a:stretch>
                  <a:fillRect r="-116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2E129AC-6932-4C39-B28E-0384AA19C750}"/>
                  </a:ext>
                </a:extLst>
              </p:cNvPr>
              <p:cNvSpPr txBox="1"/>
              <p:nvPr/>
            </p:nvSpPr>
            <p:spPr>
              <a:xfrm>
                <a:off x="4767592" y="4042754"/>
                <a:ext cx="2652200" cy="373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=1.0075 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2E129AC-6932-4C39-B28E-0384AA19C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92" y="4042754"/>
                <a:ext cx="2652200" cy="373692"/>
              </a:xfrm>
              <a:prstGeom prst="rect">
                <a:avLst/>
              </a:prstGeom>
              <a:blipFill>
                <a:blip r:embed="rId11"/>
                <a:stretch>
                  <a:fillRect r="-92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3340E0D-58E1-42B6-BB01-12FC32AC15C4}"/>
                  </a:ext>
                </a:extLst>
              </p:cNvPr>
              <p:cNvSpPr txBox="1"/>
              <p:nvPr/>
            </p:nvSpPr>
            <p:spPr>
              <a:xfrm>
                <a:off x="8609613" y="4041715"/>
                <a:ext cx="2652201" cy="373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=1.0091 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3340E0D-58E1-42B6-BB01-12FC32AC1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613" y="4041715"/>
                <a:ext cx="2652201" cy="373692"/>
              </a:xfrm>
              <a:prstGeom prst="rect">
                <a:avLst/>
              </a:prstGeom>
              <a:blipFill>
                <a:blip r:embed="rId12"/>
                <a:stretch>
                  <a:fillRect r="-92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71F81199-713F-4565-88B3-1DB27D3657D3}"/>
              </a:ext>
            </a:extLst>
          </p:cNvPr>
          <p:cNvSpPr txBox="1"/>
          <p:nvPr/>
        </p:nvSpPr>
        <p:spPr>
          <a:xfrm>
            <a:off x="1154704" y="4618448"/>
            <a:ext cx="194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Lossless condition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1731B3A-1D40-4069-BA4D-6C822DD4B060}"/>
              </a:ext>
            </a:extLst>
          </p:cNvPr>
          <p:cNvSpPr txBox="1"/>
          <p:nvPr/>
        </p:nvSpPr>
        <p:spPr>
          <a:xfrm>
            <a:off x="5434761" y="4618448"/>
            <a:ext cx="12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gain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8432923-8F37-45D6-9F02-46B6786FFECC}"/>
              </a:ext>
            </a:extLst>
          </p:cNvPr>
          <p:cNvSpPr txBox="1"/>
          <p:nvPr/>
        </p:nvSpPr>
        <p:spPr>
          <a:xfrm>
            <a:off x="9003559" y="4618448"/>
            <a:ext cx="171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more gain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320850-A225-4234-A925-F6F0C2771B13}"/>
              </a:ext>
            </a:extLst>
          </p:cNvPr>
          <p:cNvSpPr/>
          <p:nvPr/>
        </p:nvSpPr>
        <p:spPr>
          <a:xfrm>
            <a:off x="10570717" y="766446"/>
            <a:ext cx="294692" cy="21413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A4CC00F-6F1F-445A-8565-460472E7DFE9}"/>
              </a:ext>
            </a:extLst>
          </p:cNvPr>
          <p:cNvSpPr/>
          <p:nvPr/>
        </p:nvSpPr>
        <p:spPr>
          <a:xfrm>
            <a:off x="6321538" y="766857"/>
            <a:ext cx="294692" cy="21413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48F77D5-80FB-4085-B817-F4389B58EB3F}"/>
              </a:ext>
            </a:extLst>
          </p:cNvPr>
          <p:cNvSpPr/>
          <p:nvPr/>
        </p:nvSpPr>
        <p:spPr>
          <a:xfrm>
            <a:off x="2367152" y="785741"/>
            <a:ext cx="294692" cy="21413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C7D99-C7E5-41B0-979D-3FDB166B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waveguides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D82DAF-11EE-4A18-81E9-CB98375363B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We find the resonances and then the lasing threshold of each resonance for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D82DAF-11EE-4A18-81E9-CB9837536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3093ECBE-86F7-4FBC-BCA7-82F33B31CE12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3962800996"/>
                  </p:ext>
                </p:extLst>
              </p:nvPr>
            </p:nvGraphicFramePr>
            <p:xfrm>
              <a:off x="2951922" y="1357906"/>
              <a:ext cx="8756373" cy="329945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918791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2918791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918791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3522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Lasing threshold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𝒕𝒉</m:t>
                                  </m:r>
                                </m:sub>
                                <m:sup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8787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-1.23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1" u="sng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0" i="1" u="sng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u="sng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u="sng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0" i="1" u="sng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51515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193.5399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-1.12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1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1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1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800" b="1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1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en-US" sz="1800" b="1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515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193.5391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-3.19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5499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-2.16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91509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193.4774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-2.69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3093ECBE-86F7-4FBC-BCA7-82F33B31CE12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3962800996"/>
                  </p:ext>
                </p:extLst>
              </p:nvPr>
            </p:nvGraphicFramePr>
            <p:xfrm>
              <a:off x="2951922" y="1357906"/>
              <a:ext cx="8756373" cy="329945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918791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2918791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918791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36652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8333" r="-209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43046" r="-209" b="-2205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7192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193.5399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354098" r="-209" b="-4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193.5391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461667" r="-209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561667" r="-209" b="-2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91509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193.4774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09" t="-262914" r="-209" b="-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84CD387-5546-4740-B0D5-A06E6EA5D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31" y="1250983"/>
            <a:ext cx="2488312" cy="19299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4D66D7C-8E25-44FA-B3F9-3DD8B8ACB399}"/>
              </a:ext>
            </a:extLst>
          </p:cNvPr>
          <p:cNvSpPr txBox="1"/>
          <p:nvPr/>
        </p:nvSpPr>
        <p:spPr>
          <a:xfrm>
            <a:off x="0" y="568098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dominance of the SIP resonance is in more doubt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7C8455-10B5-4517-9708-CEA3945F9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" y="3237238"/>
            <a:ext cx="2488312" cy="18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8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EE835-912F-42BD-9E6B-47990C09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 resonance dominance and waveguide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7CD1694-5188-4325-A0E0-64ABB46F021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623214"/>
              </a:xfrm>
            </p:spPr>
            <p:txBody>
              <a:bodyPr/>
              <a:lstStyle/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𝑟𝑆𝐼𝑃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193.54</m:t>
                      </m:r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𝑟𝑅𝐵𝐸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193.57</m:t>
                      </m:r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7.0314</m:t>
                      </m:r>
                      <m:r>
                        <a:rPr lang="es-ES" sz="20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8.5417</m:t>
                      </m:r>
                      <m:r>
                        <a:rPr lang="es-ES" sz="20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s-ES" sz="2000" b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𝟓𝟏𝟎𝟑</m:t>
                      </m:r>
                      <m:r>
                        <a:rPr lang="es-ES" sz="2000" b="1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dirty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s-ES" sz="2000" b="1" dirty="0">
                  <a:latin typeface="Cambria Math" panose="02040503050406030204" pitchFamily="18" charset="0"/>
                </a:endParaRPr>
              </a:p>
              <a:p>
                <a:r>
                  <a:rPr lang="es-ES" sz="2000" dirty="0" err="1"/>
                  <a:t>For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s-ES" sz="2000" b="0" dirty="0"/>
                  <a:t>, </a:t>
                </a:r>
                <a:r>
                  <a:rPr lang="es-ES" sz="2000" b="0" dirty="0" err="1"/>
                  <a:t>we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have</a:t>
                </a:r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𝑟𝑆𝐼𝑃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193.5399</m:t>
                      </m:r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𝑟𝑅𝐵𝐸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193.57</m:t>
                      </m:r>
                      <m:r>
                        <m:rPr>
                          <m:nor/>
                        </m:rPr>
                        <a:rPr lang="es-ES" sz="2000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1.12</m:t>
                      </m:r>
                      <m:r>
                        <a:rPr lang="es-ES" sz="20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1.23</m:t>
                      </m:r>
                      <m:r>
                        <a:rPr lang="es-ES" sz="20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s-ES" sz="2000" b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s-ES" sz="2000" b="1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dirty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s-ES" sz="20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b="0" dirty="0"/>
              </a:p>
              <a:p>
                <a:pPr marL="0" indent="0">
                  <a:buNone/>
                </a:pPr>
                <a:r>
                  <a:rPr lang="es-ES" sz="2000" b="0" dirty="0" err="1"/>
                  <a:t>Where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is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single </a:t>
                </a:r>
                <a:r>
                  <a:rPr lang="es-ES" sz="2000" b="0" dirty="0" err="1"/>
                  <a:t>frequency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operation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gain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margin</a:t>
                </a:r>
                <a:br>
                  <a:rPr lang="es-ES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7CD1694-5188-4325-A0E0-64ABB46F0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623214"/>
              </a:xfrm>
              <a:blipFill>
                <a:blip r:embed="rId2"/>
                <a:stretch>
                  <a:fillRect l="-526" t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F7FF2CD-A594-46B9-810E-55405C90BDB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400" dirty="0"/>
                  <a:t> decreases with increasing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F7FF2CD-A594-46B9-810E-55405C90B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63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60EE7-1F80-42C0-9543-E170C145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EA1618-5782-45E1-AE35-A34C0E8C5B4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712666"/>
              </a:xfrm>
            </p:spPr>
            <p:txBody>
              <a:bodyPr/>
              <a:lstStyle/>
              <a:p>
                <a:r>
                  <a:rPr lang="en-US" sz="2000" dirty="0"/>
                  <a:t>Let’s assume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𝑆𝐼𝑃𝑡h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𝑅𝐵𝐸𝑡h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follow the trend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r>
                  <a:rPr lang="en-US" sz="2000" dirty="0"/>
                  <a:t>Then the difference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endParaRPr lang="es-ES" sz="2000" b="0" dirty="0"/>
              </a:p>
              <a:p>
                <a:r>
                  <a:rPr lang="en-US" sz="2000" dirty="0"/>
                  <a:t>So we see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 decreases with increasing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regardless of the fitting coefficients that determine the scaling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/>
                  <a:t> vs waveguide length</a:t>
                </a:r>
              </a:p>
              <a:p>
                <a:r>
                  <a:rPr lang="en-US" sz="2000" dirty="0"/>
                  <a:t>This is not obvious to me because for most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order EPDs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2000" dirty="0"/>
                  <a:t> (except for the SIP)</a:t>
                </a:r>
              </a:p>
              <a:p>
                <a:r>
                  <a:rPr lang="en-US" sz="2000" dirty="0"/>
                  <a:t>To 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 we must minimize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(which increases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𝑆𝐼𝑃𝑡h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𝑅𝐵𝐸𝑡h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EA1618-5782-45E1-AE35-A34C0E8C5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712666"/>
              </a:xfrm>
              <a:blipFill>
                <a:blip r:embed="rId2"/>
                <a:stretch>
                  <a:fillRect l="-47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C343BCF-756B-4A33-89C3-B376E387964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This occurs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400" dirty="0"/>
                  <a:t> between an SIP and an RBE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C343BCF-756B-4A33-89C3-B376E38796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28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1BCB895-1B0B-424B-B654-8427DF15E4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Other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1BCB895-1B0B-424B-B654-8427DF15E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EEF9A3-3EF6-430E-A02F-F8BF4CABE51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7207884" cy="4248150"/>
              </a:xfrm>
            </p:spPr>
            <p:txBody>
              <a:bodyPr/>
              <a:lstStyle/>
              <a:p>
                <a:r>
                  <a:rPr lang="en-US" sz="2000" dirty="0"/>
                  <a:t>For a DBE close to an RBE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𝐷𝐵𝐸𝑡h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s-E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endParaRPr lang="es-ES" sz="2000" b="0" dirty="0"/>
              </a:p>
              <a:p>
                <a:r>
                  <a:rPr lang="en-US" sz="2000" dirty="0" err="1"/>
                  <a:t>Derivating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/>
                  <a:t>, we find a minimum at</a:t>
                </a:r>
              </a:p>
              <a:p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s-ES" sz="2000" b="0" dirty="0"/>
              </a:p>
              <a:p>
                <a:r>
                  <a:rPr lang="es-ES" sz="2000" dirty="0" err="1"/>
                  <a:t>Decreasing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sz="2000" dirty="0"/>
                  <a:t> </a:t>
                </a:r>
                <a:r>
                  <a:rPr lang="es-ES" sz="2000" dirty="0" err="1"/>
                  <a:t>increases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s-ES" sz="2000" b="0" dirty="0"/>
              </a:p>
              <a:p>
                <a:r>
                  <a:rPr lang="es-ES" sz="2000" dirty="0" err="1"/>
                  <a:t>Decreasing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 err="1"/>
                  <a:t>increases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𝐷𝐵𝐸𝑡h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𝑅𝐵𝐸𝑡h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es-ES" sz="2000" b="0" dirty="0"/>
              </a:p>
              <a:p>
                <a:endParaRPr lang="es-ES" sz="2000" dirty="0"/>
              </a:p>
              <a:p>
                <a:endParaRPr lang="es-ES" sz="2000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EEF9A3-3EF6-430E-A02F-F8BF4CABE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7207884" cy="4248150"/>
              </a:xfrm>
              <a:blipFill>
                <a:blip r:embed="rId3"/>
                <a:stretch>
                  <a:fillRect l="-761" t="-1435" b="-6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165948-42AE-45DA-A17E-67DB436442E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A nice little trinket of doubtful usefulness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D524CA5-5D2F-4E97-9C33-DA035E3743B2}"/>
                  </a:ext>
                </a:extLst>
              </p:cNvPr>
              <p:cNvSpPr txBox="1"/>
              <p:nvPr/>
            </p:nvSpPr>
            <p:spPr>
              <a:xfrm>
                <a:off x="6672688" y="4265951"/>
                <a:ext cx="4180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=60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s-E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D524CA5-5D2F-4E97-9C33-DA035E37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88" y="4265951"/>
                <a:ext cx="4180840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33B793DA-BE58-4A20-81AD-24F580AFE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88" y="960276"/>
            <a:ext cx="4180841" cy="31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96204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5944</TotalTime>
  <Words>1561</Words>
  <Application>Microsoft Office PowerPoint</Application>
  <PresentationFormat>Panorámica</PresentationFormat>
  <Paragraphs>239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Capolino_Slides_Theme</vt:lpstr>
      <vt:lpstr>Capolino_Title_Theme</vt:lpstr>
      <vt:lpstr>SIP laser in ASOW: Update</vt:lpstr>
      <vt:lpstr>Goal</vt:lpstr>
      <vt:lpstr>Resonances and lasing thresholds</vt:lpstr>
      <vt:lpstr>Resonances and lasing thresholds for N=10</vt:lpstr>
      <vt:lpstr>Resonances and lasing thresholds for N=10</vt:lpstr>
      <vt:lpstr>Longer waveguides</vt:lpstr>
      <vt:lpstr>SIP resonance dominance and waveguide length</vt:lpstr>
      <vt:lpstr>Why?</vt:lpstr>
      <vt:lpstr>Other Δn′′</vt:lpstr>
      <vt:lpstr>Enforce Q in DBE,RBE-ASOW</vt:lpstr>
      <vt:lpstr>Mirror reflectivities</vt:lpstr>
      <vt:lpstr>Q for a FPC</vt:lpstr>
      <vt:lpstr>Veysi: Q_RBE=Q_DBE for the same N</vt:lpstr>
      <vt:lpstr>Quality factor definitions</vt:lpstr>
      <vt:lpstr>Q_r=Q_d</vt:lpstr>
      <vt:lpstr>Improving Q_r for the RBE-ASOW</vt:lpstr>
      <vt:lpstr>Improving Q_r is improving τ_g^RBE, which is proving difficult</vt:lpstr>
      <vt:lpstr>The End</vt:lpstr>
      <vt:lpstr>Alternative calculation of Q with mirrors</vt:lpstr>
      <vt:lpstr>Alternative calculation of Q with mirrors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73</cp:revision>
  <dcterms:created xsi:type="dcterms:W3CDTF">2022-01-07T00:10:48Z</dcterms:created>
  <dcterms:modified xsi:type="dcterms:W3CDTF">2022-03-10T23:10:13Z</dcterms:modified>
</cp:coreProperties>
</file>