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47" r:id="rId2"/>
    <p:sldId id="354" r:id="rId3"/>
    <p:sldId id="355" r:id="rId4"/>
    <p:sldId id="356" r:id="rId5"/>
    <p:sldId id="359" r:id="rId6"/>
    <p:sldId id="360" r:id="rId7"/>
    <p:sldId id="358" r:id="rId8"/>
    <p:sldId id="361" r:id="rId9"/>
    <p:sldId id="362" r:id="rId10"/>
    <p:sldId id="363" r:id="rId11"/>
    <p:sldId id="391" r:id="rId12"/>
    <p:sldId id="389" r:id="rId13"/>
    <p:sldId id="392" r:id="rId14"/>
    <p:sldId id="393" r:id="rId15"/>
    <p:sldId id="394" r:id="rId16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yehia" initials="my" lastIdx="6" clrIdx="0">
    <p:extLst>
      <p:ext uri="{19B8F6BF-5375-455C-9EA6-DF929625EA0E}">
        <p15:presenceInfo xmlns:p15="http://schemas.microsoft.com/office/powerpoint/2012/main" userId="5e57daa659109ea2" providerId="Windows Live"/>
      </p:ext>
    </p:extLst>
  </p:cmAuthor>
  <p:cmAuthor id="2" name="Tarek Khedr" initials="TK" lastIdx="16" clrIdx="1">
    <p:extLst>
      <p:ext uri="{19B8F6BF-5375-455C-9EA6-DF929625EA0E}">
        <p15:presenceInfo xmlns:p15="http://schemas.microsoft.com/office/powerpoint/2012/main" userId="Tarek Khedr" providerId="None"/>
      </p:ext>
    </p:extLst>
  </p:cmAuthor>
  <p:cmAuthor id="3" name="Abdelshafy" initials="A" lastIdx="5" clrIdx="2">
    <p:extLst>
      <p:ext uri="{19B8F6BF-5375-455C-9EA6-DF929625EA0E}">
        <p15:presenceInfo xmlns:p15="http://schemas.microsoft.com/office/powerpoint/2012/main" userId="Abdelshafy" providerId="None"/>
      </p:ext>
    </p:extLst>
  </p:cmAuthor>
  <p:cmAuthor id="4" name="Albert Herrero Parareda" initials="AHP" lastIdx="1" clrIdx="3">
    <p:extLst>
      <p:ext uri="{19B8F6BF-5375-455C-9EA6-DF929625EA0E}">
        <p15:presenceInfo xmlns:p15="http://schemas.microsoft.com/office/powerpoint/2012/main" userId="Albert Herrero Parar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BCFE"/>
    <a:srgbClr val="0C0288"/>
    <a:srgbClr val="0E039F"/>
    <a:srgbClr val="000066"/>
    <a:srgbClr val="0F45B1"/>
    <a:srgbClr val="0214BE"/>
    <a:srgbClr val="FF8B8B"/>
    <a:srgbClr val="B17000"/>
    <a:srgbClr val="D59601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18" autoAdjust="0"/>
    <p:restoredTop sz="96374" autoAdjust="0"/>
  </p:normalViewPr>
  <p:slideViewPr>
    <p:cSldViewPr>
      <p:cViewPr varScale="1">
        <p:scale>
          <a:sx n="64" d="100"/>
          <a:sy n="64" d="100"/>
        </p:scale>
        <p:origin x="86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1963-63B2-40D2-ADC3-36BF43907078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EB57D-8F99-41A6-AD43-28CFAA26ED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ED6C-C814-4E60-9FAC-E545E0A690B9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C5FAC-7DF8-4EEA-9374-184479F7E07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152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6.png"/><Relationship Id="rId7" Type="http://schemas.openxmlformats.org/officeDocument/2006/relationships/image" Target="../media/image68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5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1.png"/><Relationship Id="rId7" Type="http://schemas.openxmlformats.org/officeDocument/2006/relationships/image" Target="../media/image7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0" Type="http://schemas.openxmlformats.org/officeDocument/2006/relationships/image" Target="../media/image250.png"/><Relationship Id="rId4" Type="http://schemas.openxmlformats.org/officeDocument/2006/relationships/image" Target="../media/image22.png"/><Relationship Id="rId9" Type="http://schemas.openxmlformats.org/officeDocument/2006/relationships/image" Target="../media/image240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8.png"/><Relationship Id="rId7" Type="http://schemas.openxmlformats.org/officeDocument/2006/relationships/image" Target="../media/image1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492526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Parareda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2513756" y="1889089"/>
            <a:ext cx="7164488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rgbClr val="DE0000"/>
                </a:solidFill>
              </a:rPr>
              <a:t>SIP-ASOW Laser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55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8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EC923B0-51C6-4D20-BE37-58A03D1F08A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SIP-ASOW with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1" i="0" smtClean="0">
                        <a:latin typeface="Cambria Math" panose="02040503050406030204" pitchFamily="18" charset="0"/>
                      </a:rPr>
                      <m:t>𝛍</m:t>
                    </m:r>
                    <m:r>
                      <a:rPr lang="es-ES" b="1" i="0" smtClean="0">
                        <a:latin typeface="Cambria Math" panose="02040503050406030204" pitchFamily="18" charset="0"/>
                      </a:rPr>
                      <m:t>𝐦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EC923B0-51C6-4D20-BE37-58A03D1F08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75" t="-16418" b="-4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7BF1B1C-0D30-41CF-B2A0-9EB8D00BFA1F}"/>
                  </a:ext>
                </a:extLst>
              </p:cNvPr>
              <p:cNvSpPr txBox="1"/>
              <p:nvPr/>
            </p:nvSpPr>
            <p:spPr>
              <a:xfrm>
                <a:off x="228600" y="609600"/>
                <a:ext cx="1082040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 obtained 3 SIPs with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lang="en-US" sz="2000" dirty="0"/>
                  <a:t> and 2 SIPs with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results are in the next slides. Pick and choose as you see fit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best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lang="en-US" sz="2000" dirty="0"/>
                  <a:t> result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=100 </m:t>
                    </m:r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GHz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worst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lang="en-US" sz="2000" dirty="0"/>
                  <a:t> result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=40 </m:t>
                    </m:r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GHz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best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lang="en-US" sz="2000" dirty="0"/>
                  <a:t> result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=40 </m:t>
                    </m:r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GHz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worst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r>
                  <a:rPr lang="en-US" sz="2000" dirty="0"/>
                  <a:t> result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=24 </m:t>
                    </m:r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GHz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We can see that the result depends strongly on the specific SIP we use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From the conditions to form an SIP in ASOW, we find that the distance between SIP and RBE is inversely proportional to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 for a given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(I have slides providing the math)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From Tarek’s investigations, it looks like strong couplings result in bigger SIP-RBE distances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both are right, to obtain RBE-SIP distance we want to: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Minimize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Maximize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s-ES" sz="2000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Minimize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7BF1B1C-0D30-41CF-B2A0-9EB8D00BF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09600"/>
                <a:ext cx="10820400" cy="5632311"/>
              </a:xfrm>
              <a:prstGeom prst="rect">
                <a:avLst/>
              </a:prstGeom>
              <a:blipFill>
                <a:blip r:embed="rId3"/>
                <a:stretch>
                  <a:fillRect l="-507" t="-541" b="-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C7EA945-7D90-426B-970C-6CCA5A9EA10F}"/>
                  </a:ext>
                </a:extLst>
              </p:cNvPr>
              <p:cNvSpPr txBox="1"/>
              <p:nvPr/>
            </p:nvSpPr>
            <p:spPr>
              <a:xfrm>
                <a:off x="1600200" y="6235285"/>
                <a:ext cx="868680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Optimization of the RBE-SIP distance is not as simple as decreasing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C7EA945-7D90-426B-970C-6CCA5A9E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6235285"/>
                <a:ext cx="8686800" cy="461665"/>
              </a:xfrm>
              <a:prstGeom prst="rect">
                <a:avLst/>
              </a:prstGeom>
              <a:blipFill>
                <a:blip r:embed="rId4"/>
                <a:stretch>
                  <a:fillRect l="-1051" t="-8974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121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A682D-1002-42F9-A5C3-F89E733C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RBE-SIP distance in SIP-ASOW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3ADC6D31-1F3B-4F6A-8A55-EBAAE8B471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661" y="796924"/>
                <a:ext cx="4209231" cy="265150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rgbClr val="3C763D"/>
                    </a:solidFill>
                    <a:latin typeface="Courier New" panose="02070309020205020404" pitchFamily="49" charset="0"/>
                  </a:rPr>
                  <a:t>Parameters SIP ASOW 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s-E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0.4</m:t>
                    </m:r>
                    <m:r>
                      <a:rPr lang="es-ES" sz="20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88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s-E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s-E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0.957</m:t>
                    </m:r>
                    <m:r>
                      <a:rPr lang="es-E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rad</m:t>
                    </m:r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s-E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E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0.</m:t>
                    </m:r>
                    <m:r>
                      <a:rPr lang="es-E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938</m:t>
                    </m:r>
                    <m:r>
                      <a:rPr lang="es-E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rad</m:t>
                    </m:r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sz="20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ES" sz="2000" i="1" smtClean="0">
                        <a:latin typeface="Cambria Math" panose="02040503050406030204" pitchFamily="18" charset="0"/>
                      </a:rPr>
                      <m:t>=193.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THz</a:t>
                </a:r>
                <a:r>
                  <a:rPr lang="en-US" sz="2000" dirty="0"/>
                  <a:t> RBE frequency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sz="20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sz="2000" i="1" smtClean="0">
                        <a:latin typeface="Cambria Math" panose="02040503050406030204" pitchFamily="18" charset="0"/>
                      </a:rPr>
                      <m:t>=193.5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s-ES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THz</a:t>
                </a:r>
                <a:r>
                  <a:rPr lang="en-US" sz="2000" dirty="0"/>
                  <a:t> SIP frequency</a:t>
                </a:r>
              </a:p>
            </p:txBody>
          </p:sp>
        </mc:Choice>
        <mc:Fallback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3ADC6D31-1F3B-4F6A-8A55-EBAAE8B47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61" y="796924"/>
                <a:ext cx="4209231" cy="2651509"/>
              </a:xfrm>
              <a:prstGeom prst="rect">
                <a:avLst/>
              </a:prstGeom>
              <a:blipFill>
                <a:blip r:embed="rId2"/>
                <a:stretch>
                  <a:fillRect l="-1304" t="-1379" b="-1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5F43A84-B2F7-4E99-82EF-11922D20D191}"/>
                  </a:ext>
                </a:extLst>
              </p:cNvPr>
              <p:cNvSpPr txBox="1"/>
              <p:nvPr/>
            </p:nvSpPr>
            <p:spPr>
              <a:xfrm>
                <a:off x="218661" y="3962400"/>
                <a:ext cx="4209231" cy="1436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s-E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s-E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0.25</m:t>
                    </m:r>
                    <m:r>
                      <a:rPr lang="es-E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rad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ps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40</m:t>
                    </m:r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GHz</m:t>
                    </m:r>
                  </m:oMath>
                </a14:m>
                <a:endParaRPr lang="es-ES" sz="2000" dirty="0">
                  <a:solidFill>
                    <a:srgbClr val="0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s-E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s-E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E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s-E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E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s-E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32</m:t>
                    </m:r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es-ES" sz="2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5F43A84-B2F7-4E99-82EF-11922D20D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61" y="3962400"/>
                <a:ext cx="4209231" cy="1436932"/>
              </a:xfrm>
              <a:prstGeom prst="rect">
                <a:avLst/>
              </a:prstGeom>
              <a:blipFill>
                <a:blip r:embed="rId3"/>
                <a:stretch>
                  <a:fillRect l="-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939CC55A-B7FB-414A-9CA9-F8E823E20A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15" y="3643350"/>
            <a:ext cx="4279104" cy="243518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C7EAEDA-8EF6-4888-855E-DF39FAF43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4372" y="876239"/>
            <a:ext cx="3307610" cy="2552761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69D73B11-F1FA-495A-BBD1-C4C2F2F130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8327" y="876239"/>
            <a:ext cx="3317224" cy="2552761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3F5A965D-C021-47C9-B7AE-58BAFA0275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8327" y="3455503"/>
            <a:ext cx="3317224" cy="2697627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EA3973FF-A799-413E-AFC6-04641741F5DD}"/>
              </a:ext>
            </a:extLst>
          </p:cNvPr>
          <p:cNvSpPr txBox="1"/>
          <p:nvPr/>
        </p:nvSpPr>
        <p:spPr>
          <a:xfrm>
            <a:off x="2133600" y="6331722"/>
            <a:ext cx="79248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 smaller radius does not necessarily imply an increased SIP-RBE distance</a:t>
            </a:r>
          </a:p>
        </p:txBody>
      </p:sp>
    </p:spTree>
    <p:extLst>
      <p:ext uri="{BB962C8B-B14F-4D97-AF65-F5344CB8AC3E}">
        <p14:creationId xmlns:p14="http://schemas.microsoft.com/office/powerpoint/2010/main" val="2596370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A682D-1002-42F9-A5C3-F89E733C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RBE-SIP distance in SIP-ASOW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3ADC6D31-1F3B-4F6A-8A55-EBAAE8B471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661" y="796924"/>
                <a:ext cx="4209231" cy="265150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rgbClr val="3C763D"/>
                    </a:solidFill>
                    <a:latin typeface="Courier New" panose="02070309020205020404" pitchFamily="49" charset="0"/>
                  </a:rPr>
                  <a:t>Parameters SIP ASOW 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s-E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0.4</m:t>
                    </m:r>
                    <m:r>
                      <a:rPr lang="es-ES" sz="20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95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s-E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s-E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0.95</m:t>
                    </m:r>
                    <m:r>
                      <a:rPr lang="es-E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s-E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rad</m:t>
                    </m:r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s-E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E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0.</m:t>
                    </m:r>
                    <m:r>
                      <a:rPr lang="es-E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938</m:t>
                    </m:r>
                    <m:r>
                      <a:rPr lang="es-E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rad</m:t>
                    </m:r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sz="20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ES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193.64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THz</a:t>
                </a:r>
                <a:r>
                  <a:rPr lang="en-US" sz="2000" dirty="0"/>
                  <a:t> RBE frequency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sz="20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193.54</m:t>
                    </m:r>
                    <m:r>
                      <a:rPr lang="es-ES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THz</a:t>
                </a:r>
                <a:r>
                  <a:rPr lang="en-US" sz="2000" dirty="0"/>
                  <a:t> SIP frequency</a:t>
                </a:r>
              </a:p>
            </p:txBody>
          </p:sp>
        </mc:Choice>
        <mc:Fallback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3ADC6D31-1F3B-4F6A-8A55-EBAAE8B47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61" y="796924"/>
                <a:ext cx="4209231" cy="2651509"/>
              </a:xfrm>
              <a:prstGeom prst="rect">
                <a:avLst/>
              </a:prstGeom>
              <a:blipFill>
                <a:blip r:embed="rId2"/>
                <a:stretch>
                  <a:fillRect l="-1304" t="-1379" b="-1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5F43A84-B2F7-4E99-82EF-11922D20D191}"/>
                  </a:ext>
                </a:extLst>
              </p:cNvPr>
              <p:cNvSpPr txBox="1"/>
              <p:nvPr/>
            </p:nvSpPr>
            <p:spPr>
              <a:xfrm>
                <a:off x="218661" y="3962400"/>
                <a:ext cx="4209231" cy="1436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s-E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s-E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s-E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34</m:t>
                    </m:r>
                    <m:r>
                      <a:rPr lang="es-E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rad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ps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54.2</m:t>
                    </m:r>
                    <m:r>
                      <a:rPr lang="es-E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7 </m:t>
                    </m:r>
                    <m:r>
                      <m:rPr>
                        <m:sty m:val="p"/>
                      </m:rPr>
                      <a:rPr lang="es-ES" sz="20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GHz</m:t>
                    </m:r>
                  </m:oMath>
                </a14:m>
                <a:endParaRPr lang="es-ES" sz="2000" dirty="0">
                  <a:solidFill>
                    <a:srgbClr val="0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s-E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s-E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E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s-E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E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s-E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43</m:t>
                    </m:r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es-ES" sz="2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5F43A84-B2F7-4E99-82EF-11922D20D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61" y="3962400"/>
                <a:ext cx="4209231" cy="1436932"/>
              </a:xfrm>
              <a:prstGeom prst="rect">
                <a:avLst/>
              </a:prstGeom>
              <a:blipFill>
                <a:blip r:embed="rId3"/>
                <a:stretch>
                  <a:fillRect l="-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939CC55A-B7FB-414A-9CA9-F8E823E20A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15" y="3643350"/>
            <a:ext cx="4279104" cy="24351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EA3973FF-A799-413E-AFC6-04641741F5DD}"/>
                  </a:ext>
                </a:extLst>
              </p:cNvPr>
              <p:cNvSpPr txBox="1"/>
              <p:nvPr/>
            </p:nvSpPr>
            <p:spPr>
              <a:xfrm>
                <a:off x="3771900" y="6331722"/>
                <a:ext cx="4648200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changes a lot from one SIP to another</a:t>
                </a:r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EA3973FF-A799-413E-AFC6-04641741F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900" y="6331722"/>
                <a:ext cx="4648200" cy="400110"/>
              </a:xfrm>
              <a:prstGeom prst="rect">
                <a:avLst/>
              </a:prstGeom>
              <a:blipFill>
                <a:blip r:embed="rId5"/>
                <a:stretch>
                  <a:fillRect t="-7463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C9084C2E-4C38-43D9-BBAF-98A8857099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4372" y="876239"/>
            <a:ext cx="3272096" cy="255276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8F8F228-7AB4-49FA-852C-1F41B8C44B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3456" y="879240"/>
            <a:ext cx="3272096" cy="25349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7B8C99C-0C43-4A36-9447-FE847E09C2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456" y="3490366"/>
            <a:ext cx="3272096" cy="274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81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A682D-1002-42F9-A5C3-F89E733C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RBE-SIP distance in SIP-ASOW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3ADC6D31-1F3B-4F6A-8A55-EBAAE8B471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661" y="796924"/>
                <a:ext cx="4209231" cy="265150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rgbClr val="3C763D"/>
                    </a:solidFill>
                    <a:latin typeface="Courier New" panose="02070309020205020404" pitchFamily="49" charset="0"/>
                  </a:rPr>
                  <a:t>Parameters SIP ASOW 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s-E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0.</m:t>
                    </m:r>
                    <m:r>
                      <a:rPr lang="es-E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s-E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s-E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s-E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89 </m:t>
                    </m:r>
                    <m:r>
                      <m:rPr>
                        <m:sty m:val="p"/>
                      </m:rPr>
                      <a:rPr lang="es-ES" sz="2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rad</m:t>
                    </m:r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s-E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E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0.</m:t>
                    </m:r>
                    <m:r>
                      <a:rPr lang="es-E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93</m:t>
                    </m:r>
                    <m:r>
                      <a:rPr lang="es-E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s-E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rad</m:t>
                    </m:r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sz="20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ES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193.64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THz</a:t>
                </a:r>
                <a:r>
                  <a:rPr lang="en-US" sz="2000" dirty="0"/>
                  <a:t> RBE frequency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sz="20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193.54</m:t>
                    </m:r>
                    <m:r>
                      <a:rPr lang="es-ES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THz</a:t>
                </a:r>
                <a:r>
                  <a:rPr lang="en-US" sz="2000" dirty="0"/>
                  <a:t> SIP frequency</a:t>
                </a:r>
              </a:p>
            </p:txBody>
          </p:sp>
        </mc:Choice>
        <mc:Fallback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3ADC6D31-1F3B-4F6A-8A55-EBAAE8B47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61" y="796924"/>
                <a:ext cx="4209231" cy="2651509"/>
              </a:xfrm>
              <a:prstGeom prst="rect">
                <a:avLst/>
              </a:prstGeom>
              <a:blipFill>
                <a:blip r:embed="rId2"/>
                <a:stretch>
                  <a:fillRect l="-1304" t="-1379" b="-1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5F43A84-B2F7-4E99-82EF-11922D20D191}"/>
                  </a:ext>
                </a:extLst>
              </p:cNvPr>
              <p:cNvSpPr txBox="1"/>
              <p:nvPr/>
            </p:nvSpPr>
            <p:spPr>
              <a:xfrm>
                <a:off x="218661" y="3962400"/>
                <a:ext cx="4209231" cy="1436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s-E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s-E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s-E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628</m:t>
                    </m:r>
                    <m:r>
                      <a:rPr lang="es-E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rad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ps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100</m:t>
                    </m:r>
                    <m:r>
                      <a:rPr lang="es-E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GHz</m:t>
                    </m:r>
                  </m:oMath>
                </a14:m>
                <a:endParaRPr lang="es-ES" sz="2000" dirty="0">
                  <a:solidFill>
                    <a:srgbClr val="0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s-E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s-E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E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s-E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E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16.64</m:t>
                    </m:r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es-ES" sz="2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5F43A84-B2F7-4E99-82EF-11922D20D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61" y="3962400"/>
                <a:ext cx="4209231" cy="1436932"/>
              </a:xfrm>
              <a:prstGeom prst="rect">
                <a:avLst/>
              </a:prstGeom>
              <a:blipFill>
                <a:blip r:embed="rId3"/>
                <a:stretch>
                  <a:fillRect l="-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939CC55A-B7FB-414A-9CA9-F8E823E20A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15" y="3643350"/>
            <a:ext cx="4279104" cy="24351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EA3973FF-A799-413E-AFC6-04641741F5DD}"/>
                  </a:ext>
                </a:extLst>
              </p:cNvPr>
              <p:cNvSpPr txBox="1"/>
              <p:nvPr/>
            </p:nvSpPr>
            <p:spPr>
              <a:xfrm>
                <a:off x="3771900" y="6331722"/>
                <a:ext cx="4648200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Best result,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100 </m:t>
                    </m:r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GHz</m:t>
                    </m:r>
                  </m:oMath>
                </a14:m>
                <a:r>
                  <a:rPr lang="en-US" sz="2000" dirty="0"/>
                  <a:t> difference</a:t>
                </a:r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EA3973FF-A799-413E-AFC6-04641741F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900" y="6331722"/>
                <a:ext cx="4648200" cy="400110"/>
              </a:xfrm>
              <a:prstGeom prst="rect">
                <a:avLst/>
              </a:prstGeom>
              <a:blipFill>
                <a:blip r:embed="rId5"/>
                <a:stretch>
                  <a:fillRect t="-7463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1A4BB353-3179-4829-B339-D105DFE8DC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2393" y="876239"/>
            <a:ext cx="3272096" cy="253323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34C55FF-09AC-4F19-A3C8-08EE66CF31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0100" y="876239"/>
            <a:ext cx="3371547" cy="259135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68E8A18-4637-4FCC-AA35-7575E479CA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0100" y="3490366"/>
            <a:ext cx="3335452" cy="266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7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A682D-1002-42F9-A5C3-F89E733C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RBE-SIP distance in SIP-ASOW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3ADC6D31-1F3B-4F6A-8A55-EBAAE8B471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661" y="796924"/>
                <a:ext cx="4209231" cy="265150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rgbClr val="3C763D"/>
                    </a:solidFill>
                    <a:latin typeface="Courier New" panose="02070309020205020404" pitchFamily="49" charset="0"/>
                  </a:rPr>
                  <a:t>Parameters SIP ASOW 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s-E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0.</m:t>
                    </m:r>
                    <m:r>
                      <a:rPr lang="es-E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s-E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s-E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s-E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89 </m:t>
                    </m:r>
                    <m:r>
                      <m:rPr>
                        <m:sty m:val="p"/>
                      </m:rPr>
                      <a:rPr lang="es-ES" sz="2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rad</m:t>
                    </m:r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s-E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E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0.</m:t>
                    </m:r>
                    <m:r>
                      <a:rPr lang="es-E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939</m:t>
                    </m:r>
                    <m:r>
                      <a:rPr lang="es-E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rad</m:t>
                    </m:r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sz="20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ES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193.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516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THz</a:t>
                </a:r>
                <a:r>
                  <a:rPr lang="en-US" sz="2000" dirty="0"/>
                  <a:t> RBE frequency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sz="20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193.54</m:t>
                    </m:r>
                    <m:r>
                      <a:rPr lang="es-ES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THz</a:t>
                </a:r>
                <a:r>
                  <a:rPr lang="en-US" sz="2000" dirty="0"/>
                  <a:t> SIP frequency</a:t>
                </a:r>
              </a:p>
            </p:txBody>
          </p:sp>
        </mc:Choice>
        <mc:Fallback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3ADC6D31-1F3B-4F6A-8A55-EBAAE8B47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61" y="796924"/>
                <a:ext cx="4209231" cy="2651509"/>
              </a:xfrm>
              <a:prstGeom prst="rect">
                <a:avLst/>
              </a:prstGeom>
              <a:blipFill>
                <a:blip r:embed="rId2"/>
                <a:stretch>
                  <a:fillRect l="-1304" t="-1379" b="-1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5F43A84-B2F7-4E99-82EF-11922D20D191}"/>
                  </a:ext>
                </a:extLst>
              </p:cNvPr>
              <p:cNvSpPr txBox="1"/>
              <p:nvPr/>
            </p:nvSpPr>
            <p:spPr>
              <a:xfrm>
                <a:off x="218661" y="3962400"/>
                <a:ext cx="4209231" cy="1436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s-E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s-E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s-E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es-E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rad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ps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24</m:t>
                    </m:r>
                    <m:r>
                      <a:rPr lang="es-E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GHz</m:t>
                    </m:r>
                  </m:oMath>
                </a14:m>
                <a:endParaRPr lang="es-ES" sz="2000" dirty="0">
                  <a:solidFill>
                    <a:srgbClr val="0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s-E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s-E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E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s-E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E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0.19</m:t>
                    </m:r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es-ES" sz="2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5F43A84-B2F7-4E99-82EF-11922D20D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61" y="3962400"/>
                <a:ext cx="4209231" cy="1436932"/>
              </a:xfrm>
              <a:prstGeom prst="rect">
                <a:avLst/>
              </a:prstGeom>
              <a:blipFill>
                <a:blip r:embed="rId3"/>
                <a:stretch>
                  <a:fillRect l="-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939CC55A-B7FB-414A-9CA9-F8E823E20A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15" y="3643350"/>
            <a:ext cx="4279104" cy="24351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EA3973FF-A799-413E-AFC6-04641741F5DD}"/>
                  </a:ext>
                </a:extLst>
              </p:cNvPr>
              <p:cNvSpPr txBox="1"/>
              <p:nvPr/>
            </p:nvSpPr>
            <p:spPr>
              <a:xfrm>
                <a:off x="3771900" y="6331722"/>
                <a:ext cx="4648200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changes a lot from one SIP to another</a:t>
                </a:r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EA3973FF-A799-413E-AFC6-04641741F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900" y="6331722"/>
                <a:ext cx="4648200" cy="400110"/>
              </a:xfrm>
              <a:prstGeom prst="rect">
                <a:avLst/>
              </a:prstGeom>
              <a:blipFill>
                <a:blip r:embed="rId5"/>
                <a:stretch>
                  <a:fillRect t="-7463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F1E2749C-2DF2-4B3E-B028-888F31F9B5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4372" y="888455"/>
            <a:ext cx="3252227" cy="250171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B42DB14-E656-4B90-B270-EFA2A18BD8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3456" y="891194"/>
            <a:ext cx="3252227" cy="247872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608265B-2275-4D60-ADB7-5ECDC3E775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3456" y="3488083"/>
            <a:ext cx="3252227" cy="259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2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A682D-1002-42F9-A5C3-F89E733C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RBE-SIP distance in SIP-ASOW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3ADC6D31-1F3B-4F6A-8A55-EBAAE8B471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661" y="796924"/>
                <a:ext cx="4209231" cy="265150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rgbClr val="3C763D"/>
                    </a:solidFill>
                    <a:latin typeface="Courier New" panose="02070309020205020404" pitchFamily="49" charset="0"/>
                  </a:rPr>
                  <a:t>Parameters SIP ASOW 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s-E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0.</m:t>
                    </m:r>
                    <m:r>
                      <a:rPr lang="es-E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s-E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s-E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s-E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89 </m:t>
                    </m:r>
                    <m:r>
                      <m:rPr>
                        <m:sty m:val="p"/>
                      </m:rPr>
                      <a:rPr lang="es-ES" sz="2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rad</m:t>
                    </m:r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s-E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E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0.</m:t>
                    </m:r>
                    <m:r>
                      <a:rPr lang="es-E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939</m:t>
                    </m:r>
                    <m:r>
                      <a:rPr lang="es-E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rad</m:t>
                    </m:r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sz="20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ES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193.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8 THz</a:t>
                </a:r>
                <a:r>
                  <a:rPr lang="en-US" sz="2000" dirty="0"/>
                  <a:t> RBE frequency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sz="20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193.54</m:t>
                    </m:r>
                    <m:r>
                      <a:rPr lang="es-ES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THz</a:t>
                </a:r>
                <a:r>
                  <a:rPr lang="en-US" sz="2000" dirty="0"/>
                  <a:t> SIP frequency</a:t>
                </a:r>
              </a:p>
            </p:txBody>
          </p:sp>
        </mc:Choice>
        <mc:Fallback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3ADC6D31-1F3B-4F6A-8A55-EBAAE8B47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61" y="796924"/>
                <a:ext cx="4209231" cy="2651509"/>
              </a:xfrm>
              <a:prstGeom prst="rect">
                <a:avLst/>
              </a:prstGeom>
              <a:blipFill>
                <a:blip r:embed="rId2"/>
                <a:stretch>
                  <a:fillRect l="-1304" t="-1379" b="-1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5F43A84-B2F7-4E99-82EF-11922D20D191}"/>
                  </a:ext>
                </a:extLst>
              </p:cNvPr>
              <p:cNvSpPr txBox="1"/>
              <p:nvPr/>
            </p:nvSpPr>
            <p:spPr>
              <a:xfrm>
                <a:off x="218661" y="3962400"/>
                <a:ext cx="4209231" cy="1436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s-E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s-E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s-E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25</m:t>
                    </m:r>
                    <m:r>
                      <a:rPr lang="es-E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rad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ps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s-E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GHz</m:t>
                    </m:r>
                  </m:oMath>
                </a14:m>
                <a:endParaRPr lang="es-ES" sz="2000" dirty="0">
                  <a:solidFill>
                    <a:srgbClr val="0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s-E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s-E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E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s-E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E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0.32</m:t>
                    </m:r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es-ES" sz="2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5F43A84-B2F7-4E99-82EF-11922D20D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61" y="3962400"/>
                <a:ext cx="4209231" cy="1436932"/>
              </a:xfrm>
              <a:prstGeom prst="rect">
                <a:avLst/>
              </a:prstGeom>
              <a:blipFill>
                <a:blip r:embed="rId3"/>
                <a:stretch>
                  <a:fillRect l="-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939CC55A-B7FB-414A-9CA9-F8E823E20A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15" y="3643350"/>
            <a:ext cx="4279104" cy="24351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EA3973FF-A799-413E-AFC6-04641741F5DD}"/>
                  </a:ext>
                </a:extLst>
              </p:cNvPr>
              <p:cNvSpPr txBox="1"/>
              <p:nvPr/>
            </p:nvSpPr>
            <p:spPr>
              <a:xfrm>
                <a:off x="3771900" y="6331722"/>
                <a:ext cx="4648200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Same result as works SIP with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EA3973FF-A799-413E-AFC6-04641741F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900" y="6331722"/>
                <a:ext cx="4648200" cy="400110"/>
              </a:xfrm>
              <a:prstGeom prst="rect">
                <a:avLst/>
              </a:prstGeom>
              <a:blipFill>
                <a:blip r:embed="rId5"/>
                <a:stretch>
                  <a:fillRect t="-7463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BD437DA9-3840-4A20-B133-157F7181F7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4371" y="888455"/>
            <a:ext cx="3310551" cy="252576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B6996F1-3B6D-4AD0-A686-335F8E4E6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4200" y="888455"/>
            <a:ext cx="3193278" cy="257408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9798973-38B7-4CBE-9F12-A0EA0CA976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5373" y="3585411"/>
            <a:ext cx="3222105" cy="257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7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A682D-1002-42F9-A5C3-F89E733C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RBE-SIP distance in SIP-ASOW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3ADC6D31-1F3B-4F6A-8A55-EBAAE8B471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661" y="796924"/>
                <a:ext cx="4209231" cy="265150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rgbClr val="3C763D"/>
                    </a:solidFill>
                    <a:latin typeface="Courier New" panose="02070309020205020404" pitchFamily="49" charset="0"/>
                  </a:rPr>
                  <a:t>Parameters SIP ASOW 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s-E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0.49</m:t>
                    </m:r>
                    <m:r>
                      <a:rPr lang="es-E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 10</m:t>
                    </m:r>
                    <m:r>
                      <a:rPr lang="es-E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μm</m:t>
                    </m:r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1.15</m:t>
                    </m:r>
                    <m:r>
                      <a:rPr lang="es-E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rad</m:t>
                    </m:r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s-E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E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0.98 </m:t>
                    </m:r>
                    <m:r>
                      <m:rPr>
                        <m:sty m:val="p"/>
                      </m:rPr>
                      <a:rPr lang="es-ES" sz="2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rad</m:t>
                    </m:r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sz="20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ES" sz="2000" i="1" smtClean="0">
                        <a:latin typeface="Cambria Math" panose="02040503050406030204" pitchFamily="18" charset="0"/>
                      </a:rPr>
                      <m:t>=193.576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THz</a:t>
                </a:r>
                <a:r>
                  <a:rPr lang="en-US" sz="2000" dirty="0"/>
                  <a:t> RBE frequency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sz="20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sz="2000" i="1" smtClean="0">
                        <a:latin typeface="Cambria Math" panose="02040503050406030204" pitchFamily="18" charset="0"/>
                      </a:rPr>
                      <m:t>=193.54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THz</a:t>
                </a:r>
                <a:r>
                  <a:rPr lang="en-US" sz="2000" dirty="0"/>
                  <a:t> SIP frequency</a:t>
                </a:r>
              </a:p>
            </p:txBody>
          </p:sp>
        </mc:Choice>
        <mc:Fallback xmlns="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3ADC6D31-1F3B-4F6A-8A55-EBAAE8B47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61" y="796924"/>
                <a:ext cx="4209231" cy="2651509"/>
              </a:xfrm>
              <a:prstGeom prst="rect">
                <a:avLst/>
              </a:prstGeom>
              <a:blipFill>
                <a:blip r:embed="rId2"/>
                <a:stretch>
                  <a:fillRect l="-1304" t="-1379" b="-1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939CC55A-B7FB-414A-9CA9-F8E823E20A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15" y="3643350"/>
            <a:ext cx="4279104" cy="2435189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0DAEFF5F-595A-4959-AA82-237BC07EBE27}"/>
              </a:ext>
            </a:extLst>
          </p:cNvPr>
          <p:cNvGrpSpPr/>
          <p:nvPr/>
        </p:nvGrpSpPr>
        <p:grpSpPr>
          <a:xfrm>
            <a:off x="8387836" y="3489344"/>
            <a:ext cx="3383280" cy="2743200"/>
            <a:chOff x="1486094" y="0"/>
            <a:chExt cx="9219811" cy="6858000"/>
          </a:xfrm>
        </p:grpSpPr>
        <p:pic>
          <p:nvPicPr>
            <p:cNvPr id="7" name="Imagen 6" descr="Gráfico&#10;&#10;Descripción generada automáticamente">
              <a:extLst>
                <a:ext uri="{FF2B5EF4-FFF2-40B4-BE49-F238E27FC236}">
                  <a16:creationId xmlns:a16="http://schemas.microsoft.com/office/drawing/2014/main" id="{E622C594-ED5F-4757-92C0-675DBCB8D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6094" y="0"/>
              <a:ext cx="9219811" cy="6858000"/>
            </a:xfrm>
            <a:prstGeom prst="rect">
              <a:avLst/>
            </a:prstGeom>
          </p:spPr>
        </p:pic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E332983B-C6D3-4B21-B818-BC9F87D73B0A}"/>
                </a:ext>
              </a:extLst>
            </p:cNvPr>
            <p:cNvCxnSpPr>
              <a:cxnSpLocks/>
            </p:cNvCxnSpPr>
            <p:nvPr/>
          </p:nvCxnSpPr>
          <p:spPr>
            <a:xfrm>
              <a:off x="6258339" y="483089"/>
              <a:ext cx="0" cy="542272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3608E3E-DBC8-4C7D-8A05-8C56514C1A40}"/>
                </a:ext>
              </a:extLst>
            </p:cNvPr>
            <p:cNvCxnSpPr>
              <a:cxnSpLocks/>
            </p:cNvCxnSpPr>
            <p:nvPr/>
          </p:nvCxnSpPr>
          <p:spPr>
            <a:xfrm>
              <a:off x="9495183" y="483089"/>
              <a:ext cx="0" cy="54227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760D820E-1E3F-4C2F-9DEE-7A2350912C4C}"/>
              </a:ext>
            </a:extLst>
          </p:cNvPr>
          <p:cNvGrpSpPr/>
          <p:nvPr/>
        </p:nvGrpSpPr>
        <p:grpSpPr>
          <a:xfrm>
            <a:off x="5020910" y="771534"/>
            <a:ext cx="3383280" cy="2743200"/>
            <a:chOff x="1490468" y="0"/>
            <a:chExt cx="9211064" cy="6858000"/>
          </a:xfrm>
        </p:grpSpPr>
        <p:pic>
          <p:nvPicPr>
            <p:cNvPr id="11" name="Imagen 10" descr="Gráfico, Gráfico de líneas&#10;&#10;Descripción generada automáticamente">
              <a:extLst>
                <a:ext uri="{FF2B5EF4-FFF2-40B4-BE49-F238E27FC236}">
                  <a16:creationId xmlns:a16="http://schemas.microsoft.com/office/drawing/2014/main" id="{573DB190-987D-479E-828A-6060AE5F4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0468" y="0"/>
              <a:ext cx="9211064" cy="6858000"/>
            </a:xfrm>
            <a:prstGeom prst="rect">
              <a:avLst/>
            </a:prstGeom>
          </p:spPr>
        </p:pic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72658E34-2B45-4A84-80EE-6359ACFBF7BC}"/>
                </a:ext>
              </a:extLst>
            </p:cNvPr>
            <p:cNvCxnSpPr/>
            <p:nvPr/>
          </p:nvCxnSpPr>
          <p:spPr>
            <a:xfrm>
              <a:off x="3044825" y="3217033"/>
              <a:ext cx="6759074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788B07C8-D7B8-43F9-99DA-2536D6745474}"/>
                </a:ext>
              </a:extLst>
            </p:cNvPr>
            <p:cNvCxnSpPr/>
            <p:nvPr/>
          </p:nvCxnSpPr>
          <p:spPr>
            <a:xfrm>
              <a:off x="3070726" y="877956"/>
              <a:ext cx="675907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FCD36F9F-FEB4-432E-8012-C249ACCEB8A0}"/>
              </a:ext>
            </a:extLst>
          </p:cNvPr>
          <p:cNvGrpSpPr/>
          <p:nvPr/>
        </p:nvGrpSpPr>
        <p:grpSpPr>
          <a:xfrm>
            <a:off x="8387836" y="771534"/>
            <a:ext cx="3383280" cy="2743200"/>
            <a:chOff x="1486094" y="0"/>
            <a:chExt cx="9219811" cy="6858000"/>
          </a:xfrm>
        </p:grpSpPr>
        <p:pic>
          <p:nvPicPr>
            <p:cNvPr id="15" name="Imagen 14" descr="Gráfico, Gráfico de líneas&#10;&#10;Descripción generada automáticamente">
              <a:extLst>
                <a:ext uri="{FF2B5EF4-FFF2-40B4-BE49-F238E27FC236}">
                  <a16:creationId xmlns:a16="http://schemas.microsoft.com/office/drawing/2014/main" id="{AE28E73A-9FF6-4524-9D19-7FDCD0C38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6094" y="0"/>
              <a:ext cx="9219811" cy="6858000"/>
            </a:xfrm>
            <a:prstGeom prst="rect">
              <a:avLst/>
            </a:prstGeom>
          </p:spPr>
        </p:pic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184D2CC9-4A9D-4268-9B57-A4F1C389D76C}"/>
                </a:ext>
              </a:extLst>
            </p:cNvPr>
            <p:cNvCxnSpPr/>
            <p:nvPr/>
          </p:nvCxnSpPr>
          <p:spPr>
            <a:xfrm>
              <a:off x="3011426" y="3236911"/>
              <a:ext cx="683514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5C0A4E90-B5D5-47E8-B963-A0078C74A93B}"/>
                </a:ext>
              </a:extLst>
            </p:cNvPr>
            <p:cNvCxnSpPr/>
            <p:nvPr/>
          </p:nvCxnSpPr>
          <p:spPr>
            <a:xfrm>
              <a:off x="3011426" y="874644"/>
              <a:ext cx="683514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5F43A84-B2F7-4E99-82EF-11922D20D191}"/>
                  </a:ext>
                </a:extLst>
              </p:cNvPr>
              <p:cNvSpPr txBox="1"/>
              <p:nvPr/>
            </p:nvSpPr>
            <p:spPr>
              <a:xfrm>
                <a:off x="218661" y="3962400"/>
                <a:ext cx="4209231" cy="13395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s-E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s-E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=0.22689</m:t>
                    </m:r>
                    <m:r>
                      <a:rPr lang="es-E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rad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0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ps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=36 </m:t>
                    </m:r>
                    <m:r>
                      <m:rPr>
                        <m:sty m:val="p"/>
                      </m:rPr>
                      <a:rPr lang="es-ES" sz="20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GHz</m:t>
                    </m:r>
                  </m:oMath>
                </a14:m>
                <a:endParaRPr lang="es-ES" sz="2000" dirty="0">
                  <a:solidFill>
                    <a:srgbClr val="0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sSub>
                          <m:sSub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sSub>
                          <m:sSubPr>
                            <m:ctrlP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den>
                    </m:f>
                    <m:r>
                      <a:rPr lang="es-E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=0.289 </m:t>
                    </m:r>
                    <m:r>
                      <m:rPr>
                        <m:sty m:val="p"/>
                      </m:rPr>
                      <a:rPr lang="es-ES" sz="20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es-E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5F43A84-B2F7-4E99-82EF-11922D20D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61" y="3962400"/>
                <a:ext cx="4209231" cy="1339597"/>
              </a:xfrm>
              <a:prstGeom prst="rect">
                <a:avLst/>
              </a:prstGeom>
              <a:blipFill>
                <a:blip r:embed="rId7"/>
                <a:stretch>
                  <a:fillRect l="-1304" b="-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00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B4639-1035-4C61-A4E1-1D7B704A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Lasing threshold</a:t>
            </a:r>
          </a:p>
        </p:txBody>
      </p:sp>
      <p:pic>
        <p:nvPicPr>
          <p:cNvPr id="3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EBC3AE88-32DC-4784-B2A9-2F73DB1EB6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61" y="3810000"/>
            <a:ext cx="3465726" cy="26137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B1E115B-6FB0-469E-BAD8-8E0CD2DCAEBD}"/>
                  </a:ext>
                </a:extLst>
              </p:cNvPr>
              <p:cNvSpPr txBox="1"/>
              <p:nvPr/>
            </p:nvSpPr>
            <p:spPr>
              <a:xfrm>
                <a:off x="244336" y="814710"/>
                <a:ext cx="11589488" cy="1963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ES" sz="2000" dirty="0"/>
                  <a:t>The poles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2000" dirty="0"/>
                  <a:t> </a:t>
                </a:r>
                <a:r>
                  <a:rPr lang="en-US" sz="2000" dirty="0"/>
                  <a:t>of</a:t>
                </a:r>
                <a:r>
                  <a:rPr lang="es-ES" sz="2000" dirty="0"/>
                  <a:t> </a:t>
                </a:r>
                <a:r>
                  <a:rPr lang="es-ES" sz="2000" dirty="0" err="1"/>
                  <a:t>the</a:t>
                </a:r>
                <a:r>
                  <a:rPr lang="es-ES" sz="2000" dirty="0"/>
                  <a:t> transfer </a:t>
                </a:r>
                <a:r>
                  <a:rPr lang="es-ES" sz="2000" dirty="0" err="1"/>
                  <a:t>function</a:t>
                </a:r>
                <a:r>
                  <a:rPr lang="es-ES" sz="2000" dirty="0"/>
                  <a:t> are </a:t>
                </a:r>
                <a:r>
                  <a:rPr lang="es-ES" sz="2000" dirty="0" err="1"/>
                  <a:t>the</a:t>
                </a:r>
                <a:r>
                  <a:rPr lang="es-ES" sz="2000" dirty="0"/>
                  <a:t> </a:t>
                </a:r>
                <a:r>
                  <a:rPr lang="es-ES" sz="2000" dirty="0" err="1"/>
                  <a:t>resonances</a:t>
                </a:r>
                <a:r>
                  <a:rPr lang="es-ES" sz="2000" dirty="0"/>
                  <a:t> </a:t>
                </a:r>
                <a:r>
                  <a:rPr lang="es-ES" sz="2000" dirty="0" err="1"/>
                  <a:t>of</a:t>
                </a:r>
                <a:r>
                  <a:rPr lang="es-ES" sz="2000" dirty="0"/>
                  <a:t> </a:t>
                </a:r>
                <a:r>
                  <a:rPr lang="es-ES" sz="2000" dirty="0" err="1"/>
                  <a:t>the</a:t>
                </a:r>
                <a:r>
                  <a:rPr lang="es-ES" sz="2000" dirty="0"/>
                  <a:t> </a:t>
                </a:r>
                <a:r>
                  <a:rPr lang="es-ES" sz="2000" dirty="0" err="1"/>
                  <a:t>cavity</a:t>
                </a:r>
                <a:endParaRPr lang="es-E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ES" sz="2000" dirty="0" err="1"/>
                  <a:t>The</a:t>
                </a:r>
                <a:r>
                  <a:rPr lang="es-ES" sz="2000" dirty="0"/>
                  <a:t> </a:t>
                </a:r>
                <a:r>
                  <a:rPr lang="es-ES" sz="2000" dirty="0" err="1"/>
                  <a:t>gain</a:t>
                </a:r>
                <a:r>
                  <a:rPr lang="es-ES" sz="2000" dirty="0"/>
                  <a:t> </a:t>
                </a:r>
                <a:r>
                  <a:rPr lang="es-ES" sz="2000" dirty="0" err="1"/>
                  <a:t>is</a:t>
                </a:r>
                <a:r>
                  <a:rPr lang="es-ES" sz="2000" dirty="0"/>
                  <a:t> </a:t>
                </a:r>
                <a:r>
                  <a:rPr lang="es-ES" sz="2000" dirty="0" err="1"/>
                  <a:t>added</a:t>
                </a:r>
                <a:r>
                  <a:rPr lang="es-ES" sz="2000" dirty="0"/>
                  <a:t> as </a:t>
                </a:r>
                <a:r>
                  <a:rPr lang="es-ES" sz="2000" dirty="0" err="1"/>
                  <a:t>an</a:t>
                </a:r>
                <a:r>
                  <a:rPr lang="es-ES" sz="2000" dirty="0"/>
                  <a:t> </a:t>
                </a:r>
                <a:r>
                  <a:rPr lang="es-ES" sz="2000" dirty="0" err="1"/>
                  <a:t>imaginary</a:t>
                </a:r>
                <a:r>
                  <a:rPr lang="es-ES" sz="2000" dirty="0"/>
                  <a:t> refractive </a:t>
                </a:r>
                <a:r>
                  <a:rPr lang="es-ES" sz="2000" dirty="0" err="1"/>
                  <a:t>index</a:t>
                </a:r>
                <a:r>
                  <a:rPr lang="es-ES" sz="2000" dirty="0"/>
                  <a:t>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𝑗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We define the threshold value as the minimum gain required for self-sustained oscillation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For a passive system,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ℑ</m:t>
                    </m:r>
                    <m:d>
                      <m:dPr>
                        <m:begChr m:val="{"/>
                        <m:endChr m:val="}"/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&lt;0 ∀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∈1, …, 6</m:t>
                    </m:r>
                  </m:oMath>
                </a14:m>
                <a:endParaRPr lang="es-E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ES" sz="2000" b="0" dirty="0" err="1"/>
                  <a:t>The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system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is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marginally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stable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when</a:t>
                </a:r>
                <a:r>
                  <a:rPr lang="es-ES" sz="2000" b="0" dirty="0"/>
                  <a:t>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ℑ</m:t>
                    </m:r>
                    <m:d>
                      <m:dPr>
                        <m:begChr m:val="{"/>
                        <m:endChr m:val="}"/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2000" dirty="0"/>
                  <a:t>for one pair of poles. Then, the distances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0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is at a minimum, which causes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𝑟𝑒𝑠</m:t>
                            </m:r>
                          </m:sub>
                        </m:sSub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to have a maximum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B1E115B-6FB0-469E-BAD8-8E0CD2DCA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36" y="814710"/>
                <a:ext cx="11589488" cy="1963614"/>
              </a:xfrm>
              <a:prstGeom prst="rect">
                <a:avLst/>
              </a:prstGeom>
              <a:blipFill>
                <a:blip r:embed="rId3"/>
                <a:stretch>
                  <a:fillRect l="-473" t="-1863" r="-158" b="-3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8F3BE1BA-7B87-4585-A91F-7E6ABBA205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436"/>
          <a:stretch/>
        </p:blipFill>
        <p:spPr>
          <a:xfrm>
            <a:off x="4112977" y="3248401"/>
            <a:ext cx="3507133" cy="28950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31D981C-5B02-44FB-8FA4-37B491598462}"/>
                  </a:ext>
                </a:extLst>
              </p:cNvPr>
              <p:cNvSpPr txBox="1"/>
              <p:nvPr/>
            </p:nvSpPr>
            <p:spPr>
              <a:xfrm>
                <a:off x="762000" y="2942366"/>
                <a:ext cx="2474315" cy="70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sub>
                      </m:sSub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𝑖𝑛𝑐</m:t>
                              </m:r>
                            </m:sub>
                          </m:sSub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31D981C-5B02-44FB-8FA4-37B491598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942366"/>
                <a:ext cx="2474315" cy="7035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C48CFCE-FC06-45D3-8DD8-FB5B53C2A9D1}"/>
                  </a:ext>
                </a:extLst>
              </p:cNvPr>
              <p:cNvSpPr txBox="1"/>
              <p:nvPr/>
            </p:nvSpPr>
            <p:spPr>
              <a:xfrm>
                <a:off x="8915400" y="6283437"/>
                <a:ext cx="1911742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−1.12</m:t>
                      </m:r>
                      <m:r>
                        <a:rPr lang="es-ES" b="0" i="1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C48CFCE-FC06-45D3-8DD8-FB5B53C2A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400" y="6283437"/>
                <a:ext cx="1911742" cy="280718"/>
              </a:xfrm>
              <a:prstGeom prst="rect">
                <a:avLst/>
              </a:prstGeom>
              <a:blipFill>
                <a:blip r:embed="rId6"/>
                <a:stretch>
                  <a:fillRect l="-2556" t="-2174" r="-2236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051E16BD-3C9E-48F2-9719-DCA19D0187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2400" y="3248401"/>
            <a:ext cx="3742862" cy="289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9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3AA85984-796C-4330-B988-A2A58635D40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Resonances and lasing thresholds for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3AA85984-796C-4330-B988-A2A58635D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54" t="-10448" b="-3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4732AAB-39EB-4CE8-84F1-A6AF970CBC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5226" y="747255"/>
                <a:ext cx="11587163" cy="37125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We find the resonances and then the lasing threshold of each resonance for </a:t>
                </a:r>
                <a14:m>
                  <m:oMath xmlns:m="http://schemas.openxmlformats.org/officeDocument/2006/math">
                    <m:r>
                      <a:rPr lang="es-ES" sz="20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s-E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en-US" sz="2000" b="1" dirty="0"/>
              </a:p>
              <a:p>
                <a:pPr marL="0" indent="0">
                  <a:buFont typeface="Arial" pitchFamily="34" charset="0"/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4732AAB-39EB-4CE8-84F1-A6AF970CB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26" y="747255"/>
                <a:ext cx="11587163" cy="371253"/>
              </a:xfrm>
              <a:prstGeom prst="rect">
                <a:avLst/>
              </a:prstGeom>
              <a:blipFill>
                <a:blip r:embed="rId3"/>
                <a:stretch>
                  <a:fillRect l="-474" t="-10000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5">
                <a:extLst>
                  <a:ext uri="{FF2B5EF4-FFF2-40B4-BE49-F238E27FC236}">
                    <a16:creationId xmlns:a16="http://schemas.microsoft.com/office/drawing/2014/main" id="{F17607C6-6166-4C9B-8599-2DD4621D507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48016546"/>
                  </p:ext>
                </p:extLst>
              </p:nvPr>
            </p:nvGraphicFramePr>
            <p:xfrm>
              <a:off x="6781800" y="1517269"/>
              <a:ext cx="5029198" cy="35784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33040">
                      <a:extLst>
                        <a:ext uri="{9D8B030D-6E8A-4147-A177-3AD203B41FA5}">
                          <a16:colId xmlns:a16="http://schemas.microsoft.com/office/drawing/2014/main" val="3125362988"/>
                        </a:ext>
                      </a:extLst>
                    </a:gridCol>
                    <a:gridCol w="1636004">
                      <a:extLst>
                        <a:ext uri="{9D8B030D-6E8A-4147-A177-3AD203B41FA5}">
                          <a16:colId xmlns:a16="http://schemas.microsoft.com/office/drawing/2014/main" val="2352001068"/>
                        </a:ext>
                      </a:extLst>
                    </a:gridCol>
                    <a:gridCol w="2060154">
                      <a:extLst>
                        <a:ext uri="{9D8B030D-6E8A-4147-A177-3AD203B41FA5}">
                          <a16:colId xmlns:a16="http://schemas.microsoft.com/office/drawing/2014/main" val="432953734"/>
                        </a:ext>
                      </a:extLst>
                    </a:gridCol>
                  </a:tblGrid>
                  <a:tr h="61373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EPD frequency (THz)</a:t>
                          </a: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Near-EPD resonances (THz)</a:t>
                          </a: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Lasing threshold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b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s-ES" b="1" smtClean="0">
                                      <a:latin typeface="Cambria Math" panose="02040503050406030204" pitchFamily="18" charset="0"/>
                                    </a:rPr>
                                    <m:t>𝒕𝒉</m:t>
                                  </m:r>
                                </m:sub>
                                <m:sup>
                                  <m:r>
                                    <a:rPr lang="es-ES" b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of each pole</a:t>
                          </a: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137125"/>
                      </a:ext>
                    </a:extLst>
                  </a:tr>
                  <a:tr h="6130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RBE top: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u="none" strike="noStrike" kern="1200" baseline="0" dirty="0">
                              <a:solidFill>
                                <a:schemeClr val="tx1"/>
                              </a:solidFill>
                            </a:rPr>
                            <a:t>193.576</a:t>
                          </a:r>
                          <a:endParaRPr lang="en-US" sz="1800" b="0" i="0" u="none" strike="noStrike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193.57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u="sng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−8.54</m:t>
                                </m:r>
                                <m:r>
                                  <a:rPr lang="es-ES" sz="1800" b="0" u="sng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s-ES" sz="1800" b="0" i="1" u="sng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1800" b="0" u="sng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b="0" u="sng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u="sng" strike="noStrike" kern="1200" baseline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u="sn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1062496"/>
                      </a:ext>
                    </a:extLst>
                  </a:tr>
                  <a:tr h="356186">
                    <a:tc rowSpan="3">
                      <a:txBody>
                        <a:bodyPr/>
                        <a:lstStyle/>
                        <a:p>
                          <a:r>
                            <a:rPr lang="en-US" dirty="0"/>
                            <a:t>SIP: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u="none" strike="noStrike" kern="1200" baseline="0" dirty="0">
                              <a:solidFill>
                                <a:schemeClr val="tx1"/>
                              </a:solidFill>
                            </a:rPr>
                            <a:t>193.54</a:t>
                          </a:r>
                          <a:endParaRPr lang="en-US" sz="1800" b="0" i="0" u="none" strike="noStrike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A:   </a:t>
                          </a:r>
                          <a14:m>
                            <m:oMath xmlns:m="http://schemas.openxmlformats.org/officeDocument/2006/math">
                              <m:r>
                                <a:rPr lang="en-US" dirty="0" smtClean="0">
                                  <a:latin typeface="Cambria Math" panose="02040503050406030204" pitchFamily="18" charset="0"/>
                                </a:rPr>
                                <m:t>193.5368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u="none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0" u="none" dirty="0" smtClean="0">
                                    <a:latin typeface="Cambria Math" panose="02040503050406030204" pitchFamily="18" charset="0"/>
                                  </a:rPr>
                                  <m:t>1.38</m:t>
                                </m:r>
                                <m:r>
                                  <a:rPr lang="es-ES" sz="1800" b="0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s-ES" sz="18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1800" b="0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b="0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sz="1800" b="0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u="non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8474013"/>
                      </a:ext>
                    </a:extLst>
                  </a:tr>
                  <a:tr h="35320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/>
                            <a:t>B:   </a:t>
                          </a:r>
                          <a14:m>
                            <m:oMath xmlns:m="http://schemas.openxmlformats.org/officeDocument/2006/math">
                              <m:r>
                                <a:rPr lang="en-US" dirty="0" smtClean="0">
                                  <a:latin typeface="Cambria Math" panose="02040503050406030204" pitchFamily="18" charset="0"/>
                                </a:rPr>
                                <m:t>193.54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1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sz="1800" b="1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ES" sz="1800" b="1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𝟎𝟑</m:t>
                                </m:r>
                                <m:r>
                                  <a:rPr lang="es-ES" sz="1800" b="1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s-ES" sz="1800" b="1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1800" b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1800" b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1" i="0" u="none" strike="noStrike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685512"/>
                      </a:ext>
                    </a:extLst>
                  </a:tr>
                  <a:tr h="35320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C:   </a:t>
                          </a:r>
                          <a14:m>
                            <m:oMath xmlns:m="http://schemas.openxmlformats.org/officeDocument/2006/math">
                              <m:r>
                                <a:rPr lang="en-US" dirty="0" smtClean="0">
                                  <a:latin typeface="Cambria Math" panose="02040503050406030204" pitchFamily="18" charset="0"/>
                                </a:rPr>
                                <m:t>193.54</m:t>
                              </m:r>
                              <m:r>
                                <a:rPr lang="es-ES" b="0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−1.63</m:t>
                                </m:r>
                                <m:r>
                                  <a:rPr lang="es-ES" sz="1800" b="0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s-ES" sz="18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1800" b="0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b="0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sz="1800" b="0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5553454"/>
                      </a:ext>
                    </a:extLst>
                  </a:tr>
                  <a:tr h="6130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RBE bottom: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u="none" strike="noStrike" kern="1200" baseline="0" dirty="0">
                              <a:solidFill>
                                <a:schemeClr val="tx1"/>
                              </a:solidFill>
                            </a:rPr>
                            <a:t>193.475</a:t>
                          </a:r>
                          <a:endParaRPr lang="en-US" sz="1800" b="0" i="0" u="none" strike="noStrike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193.48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−1.912</m:t>
                                </m:r>
                                <m:r>
                                  <a:rPr lang="es-ES" sz="1800" b="0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s-ES" sz="18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1800" b="0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b="0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ES" sz="1800" b="0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07431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5">
                <a:extLst>
                  <a:ext uri="{FF2B5EF4-FFF2-40B4-BE49-F238E27FC236}">
                    <a16:creationId xmlns:a16="http://schemas.microsoft.com/office/drawing/2014/main" id="{F17607C6-6166-4C9B-8599-2DD4621D507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48016546"/>
                  </p:ext>
                </p:extLst>
              </p:nvPr>
            </p:nvGraphicFramePr>
            <p:xfrm>
              <a:off x="6781800" y="1517269"/>
              <a:ext cx="5029198" cy="35989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33040">
                      <a:extLst>
                        <a:ext uri="{9D8B030D-6E8A-4147-A177-3AD203B41FA5}">
                          <a16:colId xmlns:a16="http://schemas.microsoft.com/office/drawing/2014/main" val="3125362988"/>
                        </a:ext>
                      </a:extLst>
                    </a:gridCol>
                    <a:gridCol w="1636004">
                      <a:extLst>
                        <a:ext uri="{9D8B030D-6E8A-4147-A177-3AD203B41FA5}">
                          <a16:colId xmlns:a16="http://schemas.microsoft.com/office/drawing/2014/main" val="2352001068"/>
                        </a:ext>
                      </a:extLst>
                    </a:gridCol>
                    <a:gridCol w="2060154">
                      <a:extLst>
                        <a:ext uri="{9D8B030D-6E8A-4147-A177-3AD203B41FA5}">
                          <a16:colId xmlns:a16="http://schemas.microsoft.com/office/drawing/2014/main" val="432953734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EPD frequency (THz)</a:t>
                          </a: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Near-EPD resonances (THz)</a:t>
                          </a:r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4675" t="-3333" r="-592" b="-30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137125"/>
                      </a:ext>
                    </a:extLst>
                  </a:tr>
                  <a:tr h="6462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RBE top: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u="none" strike="noStrike" kern="1200" baseline="0" dirty="0">
                              <a:solidFill>
                                <a:schemeClr val="tx1"/>
                              </a:solidFill>
                            </a:rPr>
                            <a:t>193.576</a:t>
                          </a:r>
                          <a:endParaRPr lang="en-US" sz="1800" b="0" i="0" u="none" strike="noStrike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784" t="-144860" r="-126394" b="-327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4675" t="-144860" r="-592" b="-3271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1062496"/>
                      </a:ext>
                    </a:extLst>
                  </a:tr>
                  <a:tr h="375984">
                    <a:tc rowSpan="3">
                      <a:txBody>
                        <a:bodyPr/>
                        <a:lstStyle/>
                        <a:p>
                          <a:r>
                            <a:rPr lang="en-US" dirty="0"/>
                            <a:t>SIP: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u="none" strike="noStrike" kern="1200" baseline="0" dirty="0">
                              <a:solidFill>
                                <a:schemeClr val="tx1"/>
                              </a:solidFill>
                            </a:rPr>
                            <a:t>193.54</a:t>
                          </a:r>
                          <a:endParaRPr lang="en-US" sz="1800" b="0" i="0" u="none" strike="noStrike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784" t="-422581" r="-126394" b="-46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4675" t="-422581" r="-592" b="-464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474013"/>
                      </a:ext>
                    </a:extLst>
                  </a:tr>
                  <a:tr h="37192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784" t="-531148" r="-126394" b="-3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4675" t="-531148" r="-592" b="-3721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6685512"/>
                      </a:ext>
                    </a:extLst>
                  </a:tr>
                  <a:tr h="375984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784" t="-620968" r="-126394" b="-26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4675" t="-620968" r="-592" b="-26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555345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RBE bottom: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u="none" strike="noStrike" kern="1200" baseline="0" dirty="0">
                              <a:solidFill>
                                <a:schemeClr val="tx1"/>
                              </a:solidFill>
                            </a:rPr>
                            <a:t>193.475</a:t>
                          </a:r>
                          <a:endParaRPr lang="en-US" sz="1800" b="0" i="0" u="none" strike="noStrike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1784" t="-298000" r="-126394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4675" t="-298000" r="-592" b="-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074316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110F71A6-2EE8-4683-8C1C-2E7BA00BA8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886" y="1168176"/>
            <a:ext cx="3183091" cy="246888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5BB67CE-5668-4ECF-8D54-922F47E405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375" y="3701854"/>
            <a:ext cx="3182112" cy="233740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822008B-5902-4F2B-8421-F82C0BD2C5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7275" y="3691170"/>
            <a:ext cx="3255264" cy="235877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12D9CC3-1093-4687-BBDF-CD5FD826F9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6878" y="1168176"/>
            <a:ext cx="3256059" cy="2468880"/>
          </a:xfrm>
          <a:prstGeom prst="rect">
            <a:avLst/>
          </a:prstGeom>
        </p:spPr>
      </p:pic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9605D8D4-527F-491B-A272-21EAFC81DB33}"/>
              </a:ext>
            </a:extLst>
          </p:cNvPr>
          <p:cNvSpPr txBox="1">
            <a:spLocks/>
          </p:cNvSpPr>
          <p:nvPr/>
        </p:nvSpPr>
        <p:spPr>
          <a:xfrm>
            <a:off x="1866900" y="6326227"/>
            <a:ext cx="8458199" cy="3664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second pole smallest lasing threshold is the RBE resonance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5C11A5A-3819-4B2B-B022-D417EA26A6B1}"/>
              </a:ext>
            </a:extLst>
          </p:cNvPr>
          <p:cNvSpPr txBox="1"/>
          <p:nvPr/>
        </p:nvSpPr>
        <p:spPr>
          <a:xfrm>
            <a:off x="1234099" y="3859013"/>
            <a:ext cx="304800" cy="366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200EC0C-F368-44E4-9EAC-D06DCCCBC6CC}"/>
              </a:ext>
            </a:extLst>
          </p:cNvPr>
          <p:cNvSpPr txBox="1"/>
          <p:nvPr/>
        </p:nvSpPr>
        <p:spPr>
          <a:xfrm>
            <a:off x="1900326" y="3718643"/>
            <a:ext cx="304800" cy="366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5F69D07-3C37-478D-814D-BDA250D7FDAC}"/>
              </a:ext>
            </a:extLst>
          </p:cNvPr>
          <p:cNvSpPr txBox="1"/>
          <p:nvPr/>
        </p:nvSpPr>
        <p:spPr>
          <a:xfrm>
            <a:off x="2469006" y="4021802"/>
            <a:ext cx="304800" cy="366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D5A5C78-E26A-4DF0-8D29-E7B94E09EE4F}"/>
              </a:ext>
            </a:extLst>
          </p:cNvPr>
          <p:cNvSpPr txBox="1"/>
          <p:nvPr/>
        </p:nvSpPr>
        <p:spPr>
          <a:xfrm>
            <a:off x="4575009" y="4232299"/>
            <a:ext cx="304800" cy="366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FFA4E84-006D-4C88-BDBD-2906AC71F87C}"/>
              </a:ext>
            </a:extLst>
          </p:cNvPr>
          <p:cNvSpPr txBox="1"/>
          <p:nvPr/>
        </p:nvSpPr>
        <p:spPr>
          <a:xfrm>
            <a:off x="5257800" y="5093865"/>
            <a:ext cx="304800" cy="366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9F020F3-5AAD-4A91-9FA5-A18F04D570A6}"/>
              </a:ext>
            </a:extLst>
          </p:cNvPr>
          <p:cNvSpPr txBox="1"/>
          <p:nvPr/>
        </p:nvSpPr>
        <p:spPr>
          <a:xfrm>
            <a:off x="5961955" y="3865863"/>
            <a:ext cx="304800" cy="366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5287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3583D9CC-46EB-4EE2-9BD3-79A628CD7CB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Resonances and lasing thresholds for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3583D9CC-46EB-4EE2-9BD3-79A628CD7C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54" t="-10448" b="-3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contenido 3">
            <a:extLst>
              <a:ext uri="{FF2B5EF4-FFF2-40B4-BE49-F238E27FC236}">
                <a16:creationId xmlns:a16="http://schemas.microsoft.com/office/drawing/2014/main" id="{0D065149-2DE4-4A48-8103-94D37D22FCAB}"/>
              </a:ext>
            </a:extLst>
          </p:cNvPr>
          <p:cNvSpPr txBox="1">
            <a:spLocks/>
          </p:cNvSpPr>
          <p:nvPr/>
        </p:nvSpPr>
        <p:spPr>
          <a:xfrm>
            <a:off x="1866901" y="6273137"/>
            <a:ext cx="8458199" cy="3664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The second pole to become marginally stable is the RBE resonance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20E2399-1BC8-4EB7-96CC-EFE42FB08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39" y="726214"/>
            <a:ext cx="3618042" cy="265176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7D694B1-1515-40A7-91C0-A4C0EA70C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520" y="726214"/>
            <a:ext cx="3743394" cy="265176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41F1018-8730-4481-9364-1FDA98224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9653" y="726214"/>
            <a:ext cx="3659608" cy="26517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5041DBB-43C1-45F9-B0CE-F216544C4749}"/>
                  </a:ext>
                </a:extLst>
              </p:cNvPr>
              <p:cNvSpPr txBox="1"/>
              <p:nvPr/>
            </p:nvSpPr>
            <p:spPr>
              <a:xfrm>
                <a:off x="1727908" y="3472898"/>
                <a:ext cx="747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5041DBB-43C1-45F9-B0CE-F216544C4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908" y="3472898"/>
                <a:ext cx="747705" cy="276999"/>
              </a:xfrm>
              <a:prstGeom prst="rect">
                <a:avLst/>
              </a:prstGeom>
              <a:blipFill>
                <a:blip r:embed="rId6"/>
                <a:stretch>
                  <a:fillRect l="-4065" r="-731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E2B70E3-3A09-408E-A16B-76F7214DE855}"/>
                  </a:ext>
                </a:extLst>
              </p:cNvPr>
              <p:cNvSpPr txBox="1"/>
              <p:nvPr/>
            </p:nvSpPr>
            <p:spPr>
              <a:xfrm>
                <a:off x="4821348" y="3471711"/>
                <a:ext cx="2768963" cy="284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SIPth</m:t>
                          </m:r>
                        </m:sub>
                        <m:sup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−7.03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E2B70E3-3A09-408E-A16B-76F7214D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348" y="3471711"/>
                <a:ext cx="2768963" cy="284886"/>
              </a:xfrm>
              <a:prstGeom prst="rect">
                <a:avLst/>
              </a:prstGeom>
              <a:blipFill>
                <a:blip r:embed="rId7"/>
                <a:stretch>
                  <a:fillRect l="-881" t="-2174" r="-441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3DAC10A-05DD-4793-AEA7-3A42F63ECA8F}"/>
                  </a:ext>
                </a:extLst>
              </p:cNvPr>
              <p:cNvSpPr txBox="1"/>
              <p:nvPr/>
            </p:nvSpPr>
            <p:spPr>
              <a:xfrm>
                <a:off x="8836427" y="3471936"/>
                <a:ext cx="2844305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RBEth</m:t>
                          </m:r>
                        </m:sub>
                        <m:sup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−8.54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3DAC10A-05DD-4793-AEA7-3A42F63EC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427" y="3471936"/>
                <a:ext cx="2844305" cy="284437"/>
              </a:xfrm>
              <a:prstGeom prst="rect">
                <a:avLst/>
              </a:prstGeom>
              <a:blipFill>
                <a:blip r:embed="rId8"/>
                <a:stretch>
                  <a:fillRect l="-858" t="-2174" r="-429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AF754EC4-702F-4A9D-9F6C-F4B00A86973D}"/>
              </a:ext>
            </a:extLst>
          </p:cNvPr>
          <p:cNvSpPr txBox="1"/>
          <p:nvPr/>
        </p:nvSpPr>
        <p:spPr>
          <a:xfrm>
            <a:off x="450923" y="3932872"/>
            <a:ext cx="5353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Marginally stable poles for increasing gain: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SIP resonance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RBE resonance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SIP resonance</a:t>
            </a:r>
            <a:br>
              <a:rPr lang="en-US" dirty="0"/>
            </a:br>
            <a:r>
              <a:rPr lang="en-US" dirty="0"/>
              <a:t>(second resonance the closest to the SIP frequency)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6A774698-6026-486E-8952-4E4F7E245AA6}"/>
              </a:ext>
            </a:extLst>
          </p:cNvPr>
          <p:cNvGrpSpPr/>
          <p:nvPr/>
        </p:nvGrpSpPr>
        <p:grpSpPr>
          <a:xfrm>
            <a:off x="5867400" y="3835013"/>
            <a:ext cx="2862226" cy="1619830"/>
            <a:chOff x="6269831" y="3849009"/>
            <a:chExt cx="2862226" cy="1619830"/>
          </a:xfrm>
        </p:grpSpPr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5C0A6055-D9F9-47A6-A070-0A3E4FEE0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7760" y="4018252"/>
              <a:ext cx="0" cy="14260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3ECFB917-6470-4AED-8645-932974A1917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850261" y="4015056"/>
              <a:ext cx="0" cy="14260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6CB417E1-6AB7-4FBF-9369-33EAA0D0D3C9}"/>
                    </a:ext>
                  </a:extLst>
                </p:cNvPr>
                <p:cNvSpPr txBox="1"/>
                <p:nvPr/>
              </p:nvSpPr>
              <p:spPr>
                <a:xfrm>
                  <a:off x="8553117" y="4592795"/>
                  <a:ext cx="5789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ℜ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83B0D92E-7CFA-4AAD-84D5-21B6DEBFE6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3117" y="4592795"/>
                  <a:ext cx="57894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526" t="-2174" r="-15789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2D4CE826-1123-48D4-AF3C-9496327C814C}"/>
                    </a:ext>
                  </a:extLst>
                </p:cNvPr>
                <p:cNvSpPr txBox="1"/>
                <p:nvPr/>
              </p:nvSpPr>
              <p:spPr>
                <a:xfrm>
                  <a:off x="6902829" y="3849009"/>
                  <a:ext cx="5564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ℑ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501D23A3-2BEE-4D31-BD4E-2F9A2A1B0C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829" y="3849009"/>
                  <a:ext cx="55649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0870" t="-2174" r="-15217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B70A1AC5-8B16-4061-A449-D48217C2583C}"/>
                    </a:ext>
                  </a:extLst>
                </p:cNvPr>
                <p:cNvSpPr txBox="1"/>
                <p:nvPr/>
              </p:nvSpPr>
              <p:spPr>
                <a:xfrm>
                  <a:off x="7953860" y="4658813"/>
                  <a:ext cx="1651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B70A1AC5-8B16-4061-A449-D48217C258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3860" y="4658813"/>
                  <a:ext cx="165110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2222" r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CBE21653-0C44-4AA7-BC32-466BFAABCB2D}"/>
                </a:ext>
              </a:extLst>
            </p:cNvPr>
            <p:cNvCxnSpPr>
              <a:cxnSpLocks/>
            </p:cNvCxnSpPr>
            <p:nvPr/>
          </p:nvCxnSpPr>
          <p:spPr>
            <a:xfrm>
              <a:off x="8013843" y="4127935"/>
              <a:ext cx="0" cy="120032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1DF92A22-E2DE-47EE-A028-061077ECE663}"/>
                </a:ext>
              </a:extLst>
            </p:cNvPr>
            <p:cNvCxnSpPr>
              <a:cxnSpLocks/>
            </p:cNvCxnSpPr>
            <p:nvPr/>
          </p:nvCxnSpPr>
          <p:spPr>
            <a:xfrm>
              <a:off x="8345148" y="4127935"/>
              <a:ext cx="0" cy="120032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8D498040-C3C5-4FC6-9E28-655CF8B11BE5}"/>
                </a:ext>
              </a:extLst>
            </p:cNvPr>
            <p:cNvCxnSpPr>
              <a:cxnSpLocks/>
            </p:cNvCxnSpPr>
            <p:nvPr/>
          </p:nvCxnSpPr>
          <p:spPr>
            <a:xfrm>
              <a:off x="7603026" y="4127935"/>
              <a:ext cx="0" cy="120032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D8207D8D-A588-46AD-AC95-F550EFC54AFF}"/>
                    </a:ext>
                  </a:extLst>
                </p:cNvPr>
                <p:cNvSpPr txBox="1"/>
                <p:nvPr/>
              </p:nvSpPr>
              <p:spPr>
                <a:xfrm>
                  <a:off x="8245005" y="4746902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b="0" i="0" smtClean="0">
                            <a:ln>
                              <a:solidFill>
                                <a:srgbClr val="FF0000"/>
                              </a:solidFill>
                            </a:ln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D8207D8D-A588-46AD-AC95-F550EFC54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5005" y="4746902"/>
                  <a:ext cx="165109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527583E4-1332-40BC-9898-A079F128E166}"/>
                    </a:ext>
                  </a:extLst>
                </p:cNvPr>
                <p:cNvSpPr txBox="1"/>
                <p:nvPr/>
              </p:nvSpPr>
              <p:spPr>
                <a:xfrm>
                  <a:off x="7842671" y="5016622"/>
                  <a:ext cx="1651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527583E4-1332-40BC-9898-A079F128E1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2671" y="5016622"/>
                  <a:ext cx="16511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2222" r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Abrir llave 21">
              <a:extLst>
                <a:ext uri="{FF2B5EF4-FFF2-40B4-BE49-F238E27FC236}">
                  <a16:creationId xmlns:a16="http://schemas.microsoft.com/office/drawing/2014/main" id="{53574B52-8B22-499C-9A60-59944DDDD1A9}"/>
                </a:ext>
              </a:extLst>
            </p:cNvPr>
            <p:cNvSpPr/>
            <p:nvPr/>
          </p:nvSpPr>
          <p:spPr>
            <a:xfrm>
              <a:off x="6269831" y="3898982"/>
              <a:ext cx="319812" cy="1569857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77C7C6AC-EC55-4DBA-B113-3A8294A0000B}"/>
                  </a:ext>
                </a:extLst>
              </p:cNvPr>
              <p:cNvSpPr txBox="1"/>
              <p:nvPr/>
            </p:nvSpPr>
            <p:spPr>
              <a:xfrm>
                <a:off x="5867400" y="5487721"/>
                <a:ext cx="3919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Position of the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closest poles to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ℜ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77C7C6AC-EC55-4DBA-B113-3A8294A00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5487721"/>
                <a:ext cx="3919574" cy="369332"/>
              </a:xfrm>
              <a:prstGeom prst="rect">
                <a:avLst/>
              </a:prstGeom>
              <a:blipFill>
                <a:blip r:embed="rId14"/>
                <a:stretch>
                  <a:fillRect l="-140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adroTexto 23">
            <a:extLst>
              <a:ext uri="{FF2B5EF4-FFF2-40B4-BE49-F238E27FC236}">
                <a16:creationId xmlns:a16="http://schemas.microsoft.com/office/drawing/2014/main" id="{8E3924B9-E220-4E1F-ACBE-95F2F5B4CAAC}"/>
              </a:ext>
            </a:extLst>
          </p:cNvPr>
          <p:cNvSpPr txBox="1"/>
          <p:nvPr/>
        </p:nvSpPr>
        <p:spPr>
          <a:xfrm>
            <a:off x="9145425" y="4023583"/>
            <a:ext cx="275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/>
              <a:t>Blue line: SIP frequency 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Red line: RBE frequency</a:t>
            </a:r>
          </a:p>
        </p:txBody>
      </p:sp>
    </p:spTree>
    <p:extLst>
      <p:ext uri="{BB962C8B-B14F-4D97-AF65-F5344CB8AC3E}">
        <p14:creationId xmlns:p14="http://schemas.microsoft.com/office/powerpoint/2010/main" val="389120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69A3B764-161A-4052-A8A5-D60EA14133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Resonances and lasing thresholds for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69A3B764-161A-4052-A8A5-D60EA14133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54" t="-10448" b="-3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AAE51C5-4246-4189-8976-7BD3C8CE08DE}"/>
                  </a:ext>
                </a:extLst>
              </p:cNvPr>
              <p:cNvSpPr txBox="1"/>
              <p:nvPr/>
            </p:nvSpPr>
            <p:spPr>
              <a:xfrm>
                <a:off x="1826427" y="3734987"/>
                <a:ext cx="747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AAE51C5-4246-4189-8976-7BD3C8CE0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427" y="3734987"/>
                <a:ext cx="747705" cy="276999"/>
              </a:xfrm>
              <a:prstGeom prst="rect">
                <a:avLst/>
              </a:prstGeom>
              <a:blipFill>
                <a:blip r:embed="rId3"/>
                <a:stretch>
                  <a:fillRect l="-4098" r="-737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9149151-F275-45B7-BC0F-5D45F3AE828A}"/>
                  </a:ext>
                </a:extLst>
              </p:cNvPr>
              <p:cNvSpPr txBox="1"/>
              <p:nvPr/>
            </p:nvSpPr>
            <p:spPr>
              <a:xfrm>
                <a:off x="4767592" y="3733800"/>
                <a:ext cx="2885983" cy="284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SIPth</m:t>
                          </m:r>
                        </m:sub>
                        <m:sup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−7.031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9149151-F275-45B7-BC0F-5D45F3AE8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592" y="3733800"/>
                <a:ext cx="2885983" cy="284886"/>
              </a:xfrm>
              <a:prstGeom prst="rect">
                <a:avLst/>
              </a:prstGeom>
              <a:blipFill>
                <a:blip r:embed="rId4"/>
                <a:stretch>
                  <a:fillRect l="-844" t="-2174" r="-422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5A9473D-ACEA-4A0E-BA0E-BD58899840B4}"/>
                  </a:ext>
                </a:extLst>
              </p:cNvPr>
              <p:cNvSpPr txBox="1"/>
              <p:nvPr/>
            </p:nvSpPr>
            <p:spPr>
              <a:xfrm>
                <a:off x="8609613" y="3734025"/>
                <a:ext cx="2844305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RBEth</m:t>
                          </m:r>
                        </m:sub>
                        <m:sup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−8.54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5A9473D-ACEA-4A0E-BA0E-BD588998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613" y="3734025"/>
                <a:ext cx="2844305" cy="284437"/>
              </a:xfrm>
              <a:prstGeom prst="rect">
                <a:avLst/>
              </a:prstGeom>
              <a:blipFill>
                <a:blip r:embed="rId5"/>
                <a:stretch>
                  <a:fillRect l="-857" t="-2174" r="-42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F66BC67B-C66D-455C-9779-35A38B0D45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0263" y="843482"/>
            <a:ext cx="3603172" cy="26503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8739897-D34B-4680-9860-E29D4A7B42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9355" y="838200"/>
            <a:ext cx="3662912" cy="263729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EF335EA-5A83-4052-B283-BEF2BEEBFC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610" y="838200"/>
            <a:ext cx="3662912" cy="265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9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9DDE2298-8E17-4FE2-8231-989B5F784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785" y="3680783"/>
            <a:ext cx="3255264" cy="237363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4C93AB9B-4915-4EA2-9AD8-A74D51B6D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74" y="3704978"/>
            <a:ext cx="3182112" cy="23252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3AA85984-796C-4330-B988-A2A58635D40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Resonances and lasing thresholds for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𝟐𝟎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3AA85984-796C-4330-B988-A2A58635D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954" t="-10448" b="-3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4732AAB-39EB-4CE8-84F1-A6AF970CBC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5226" y="747255"/>
                <a:ext cx="11587163" cy="37125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We find the resonances and then the lasing threshold of each resonance for </a:t>
                </a:r>
                <a14:m>
                  <m:oMath xmlns:m="http://schemas.openxmlformats.org/officeDocument/2006/math">
                    <m:r>
                      <a:rPr lang="es-ES" sz="20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s-E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1" i="1" smtClean="0">
                        <a:latin typeface="Cambria Math" panose="02040503050406030204" pitchFamily="18" charset="0"/>
                      </a:rPr>
                      <m:t>𝟐𝟎</m:t>
                    </m:r>
                  </m:oMath>
                </a14:m>
                <a:endParaRPr lang="en-US" sz="2000" b="1" dirty="0"/>
              </a:p>
              <a:p>
                <a:pPr marL="0" indent="0">
                  <a:buFont typeface="Arial" pitchFamily="34" charset="0"/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4732AAB-39EB-4CE8-84F1-A6AF970CB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26" y="747255"/>
                <a:ext cx="11587163" cy="371253"/>
              </a:xfrm>
              <a:prstGeom prst="rect">
                <a:avLst/>
              </a:prstGeom>
              <a:blipFill>
                <a:blip r:embed="rId5"/>
                <a:stretch>
                  <a:fillRect l="-474" t="-10000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5">
                <a:extLst>
                  <a:ext uri="{FF2B5EF4-FFF2-40B4-BE49-F238E27FC236}">
                    <a16:creationId xmlns:a16="http://schemas.microsoft.com/office/drawing/2014/main" id="{F17607C6-6166-4C9B-8599-2DD4621D507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02131304"/>
                  </p:ext>
                </p:extLst>
              </p:nvPr>
            </p:nvGraphicFramePr>
            <p:xfrm>
              <a:off x="6781800" y="1517269"/>
              <a:ext cx="5029198" cy="357232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3040">
                      <a:extLst>
                        <a:ext uri="{9D8B030D-6E8A-4147-A177-3AD203B41FA5}">
                          <a16:colId xmlns:a16="http://schemas.microsoft.com/office/drawing/2014/main" val="3125362988"/>
                        </a:ext>
                      </a:extLst>
                    </a:gridCol>
                    <a:gridCol w="1636004">
                      <a:extLst>
                        <a:ext uri="{9D8B030D-6E8A-4147-A177-3AD203B41FA5}">
                          <a16:colId xmlns:a16="http://schemas.microsoft.com/office/drawing/2014/main" val="2352001068"/>
                        </a:ext>
                      </a:extLst>
                    </a:gridCol>
                    <a:gridCol w="2060154">
                      <a:extLst>
                        <a:ext uri="{9D8B030D-6E8A-4147-A177-3AD203B41FA5}">
                          <a16:colId xmlns:a16="http://schemas.microsoft.com/office/drawing/2014/main" val="432953734"/>
                        </a:ext>
                      </a:extLst>
                    </a:gridCol>
                  </a:tblGrid>
                  <a:tr h="613731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EPD frequency (THz)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Near-EPD resonances (THz)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Lasing threshold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s-ES" sz="180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s-ES" sz="18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s-ES" sz="18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𝒕𝒉</m:t>
                                  </m:r>
                                </m:sub>
                                <m:sup>
                                  <m:r>
                                    <a:rPr lang="es-ES" sz="1800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′′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each pole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137125"/>
                      </a:ext>
                    </a:extLst>
                  </a:tr>
                  <a:tr h="613001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RBE top: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193.576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193.57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sng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s-ES" sz="1800" b="0" i="1" u="sng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1.23×</m:t>
                                </m:r>
                                <m:sSup>
                                  <m:sSupPr>
                                    <m:ctrlPr>
                                      <a:rPr lang="es-ES" sz="1800" b="0" i="1" u="sng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1800" b="0" i="1" u="sng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b="0" i="1" u="sng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i="0" u="sng" strike="noStrike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u="sn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1062496"/>
                      </a:ext>
                    </a:extLst>
                  </a:tr>
                  <a:tr h="356186">
                    <a:tc rowSpan="3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SIP: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193.54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A:  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193.53</m:t>
                              </m:r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91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u="none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0" i="1" u="none" dirty="0" smtClean="0">
                                    <a:latin typeface="Cambria Math" panose="02040503050406030204" pitchFamily="18" charset="0"/>
                                  </a:rPr>
                                  <m:t>3.19</m:t>
                                </m:r>
                                <m:r>
                                  <a:rPr lang="es-ES" sz="1800" b="0" i="1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s-ES" sz="18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18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s-ES" sz="18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u="non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8474013"/>
                      </a:ext>
                    </a:extLst>
                  </a:tr>
                  <a:tr h="35320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aseline="0" dirty="0"/>
                            <a:t>B:  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193.5</m:t>
                              </m:r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399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u="none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1" i="1" u="none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s-ES" b="1" i="1" u="none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s-ES" b="1" i="1" u="none" dirty="0" smtClean="0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  <m:r>
                                  <a:rPr lang="es-ES" sz="1800" b="1" i="1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s-ES" sz="1800" b="1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1800" b="1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1800" b="1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s-ES" sz="1800" b="1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1" i="0" u="none" strike="noStrike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685512"/>
                      </a:ext>
                    </a:extLst>
                  </a:tr>
                  <a:tr h="35320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C:  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193.54</m:t>
                              </m:r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05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2.16</m:t>
                                </m:r>
                                <m:r>
                                  <a:rPr lang="es-ES" sz="1800" b="0" i="1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s-ES" sz="18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18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s-ES" sz="18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5553454"/>
                      </a:ext>
                    </a:extLst>
                  </a:tr>
                  <a:tr h="613001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RBE bottom: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193.475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193.4</m:t>
                                </m:r>
                                <m:r>
                                  <a:rPr lang="es-ES" b="0" i="0" dirty="0" smtClean="0">
                                    <a:latin typeface="Cambria Math" panose="02040503050406030204" pitchFamily="18" charset="0"/>
                                  </a:rPr>
                                  <m:t>774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sz="1800" b="0" i="1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−2.69×</m:t>
                                </m:r>
                                <m:sSup>
                                  <m:sSupPr>
                                    <m:ctrlPr>
                                      <a:rPr lang="es-ES" sz="18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18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s-ES" sz="18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07431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5">
                <a:extLst>
                  <a:ext uri="{FF2B5EF4-FFF2-40B4-BE49-F238E27FC236}">
                    <a16:creationId xmlns:a16="http://schemas.microsoft.com/office/drawing/2014/main" id="{F17607C6-6166-4C9B-8599-2DD4621D507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02131304"/>
                  </p:ext>
                </p:extLst>
              </p:nvPr>
            </p:nvGraphicFramePr>
            <p:xfrm>
              <a:off x="6781800" y="1517269"/>
              <a:ext cx="5029198" cy="357232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3040">
                      <a:extLst>
                        <a:ext uri="{9D8B030D-6E8A-4147-A177-3AD203B41FA5}">
                          <a16:colId xmlns:a16="http://schemas.microsoft.com/office/drawing/2014/main" val="3125362988"/>
                        </a:ext>
                      </a:extLst>
                    </a:gridCol>
                    <a:gridCol w="1636004">
                      <a:extLst>
                        <a:ext uri="{9D8B030D-6E8A-4147-A177-3AD203B41FA5}">
                          <a16:colId xmlns:a16="http://schemas.microsoft.com/office/drawing/2014/main" val="2352001068"/>
                        </a:ext>
                      </a:extLst>
                    </a:gridCol>
                    <a:gridCol w="2060154">
                      <a:extLst>
                        <a:ext uri="{9D8B030D-6E8A-4147-A177-3AD203B41FA5}">
                          <a16:colId xmlns:a16="http://schemas.microsoft.com/office/drawing/2014/main" val="432953734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EPD frequency (THz)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Near-EPD resonances (THz)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44675" t="-3333" r="-592" b="-30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13712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RBE top: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193.576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81784" t="-147619" r="-126394" b="-33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44675" t="-147619" r="-592" b="-33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1062496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SIP: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193.54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81784" t="-426230" r="-126394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44675" t="-426230" r="-592" b="-4704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474013"/>
                      </a:ext>
                    </a:extLst>
                  </a:tr>
                  <a:tr h="37192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81784" t="-526230" r="-126394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44675" t="-526230" r="-592" b="-3704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6685512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81784" t="-636667" r="-126394" b="-27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44675" t="-636667" r="-592" b="-27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555345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RBE bottom: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193.475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81784" t="-294667" r="-126394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44675" t="-294667" r="-592" b="-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074316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110F71A6-2EE8-4683-8C1C-2E7BA00BA8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885" y="1168176"/>
            <a:ext cx="3183091" cy="246888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12D9CC3-1093-4687-BBDF-CD5FD826F9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6388" y="1168176"/>
            <a:ext cx="3256059" cy="2468880"/>
          </a:xfrm>
          <a:prstGeom prst="rect">
            <a:avLst/>
          </a:prstGeom>
        </p:spPr>
      </p:pic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9605D8D4-527F-491B-A272-21EAFC81DB33}"/>
              </a:ext>
            </a:extLst>
          </p:cNvPr>
          <p:cNvSpPr txBox="1">
            <a:spLocks/>
          </p:cNvSpPr>
          <p:nvPr/>
        </p:nvSpPr>
        <p:spPr>
          <a:xfrm>
            <a:off x="1866900" y="6326227"/>
            <a:ext cx="8458199" cy="3664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second pole smallest lasing threshold is the RBE resonance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5C11A5A-3819-4B2B-B022-D417EA26A6B1}"/>
              </a:ext>
            </a:extLst>
          </p:cNvPr>
          <p:cNvSpPr txBox="1"/>
          <p:nvPr/>
        </p:nvSpPr>
        <p:spPr>
          <a:xfrm>
            <a:off x="1234099" y="3859013"/>
            <a:ext cx="304800" cy="366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200EC0C-F368-44E4-9EAC-D06DCCCBC6CC}"/>
              </a:ext>
            </a:extLst>
          </p:cNvPr>
          <p:cNvSpPr txBox="1"/>
          <p:nvPr/>
        </p:nvSpPr>
        <p:spPr>
          <a:xfrm>
            <a:off x="1900326" y="3718643"/>
            <a:ext cx="304800" cy="366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5F69D07-3C37-478D-814D-BDA250D7FDAC}"/>
              </a:ext>
            </a:extLst>
          </p:cNvPr>
          <p:cNvSpPr txBox="1"/>
          <p:nvPr/>
        </p:nvSpPr>
        <p:spPr>
          <a:xfrm>
            <a:off x="2469006" y="4021802"/>
            <a:ext cx="304800" cy="366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D5A5C78-E26A-4DF0-8D29-E7B94E09EE4F}"/>
              </a:ext>
            </a:extLst>
          </p:cNvPr>
          <p:cNvSpPr txBox="1"/>
          <p:nvPr/>
        </p:nvSpPr>
        <p:spPr>
          <a:xfrm>
            <a:off x="4575009" y="4232299"/>
            <a:ext cx="304800" cy="366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FFA4E84-006D-4C88-BDBD-2906AC71F87C}"/>
              </a:ext>
            </a:extLst>
          </p:cNvPr>
          <p:cNvSpPr txBox="1"/>
          <p:nvPr/>
        </p:nvSpPr>
        <p:spPr>
          <a:xfrm>
            <a:off x="5257800" y="5089589"/>
            <a:ext cx="304800" cy="366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9F020F3-5AAD-4A91-9FA5-A18F04D570A6}"/>
              </a:ext>
            </a:extLst>
          </p:cNvPr>
          <p:cNvSpPr txBox="1"/>
          <p:nvPr/>
        </p:nvSpPr>
        <p:spPr>
          <a:xfrm>
            <a:off x="5907830" y="4042231"/>
            <a:ext cx="304800" cy="366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97968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DD32E-A11F-4C2D-80AF-F2127177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SIP resonance dominance and waveguide length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EFC414C-E96D-4FC9-BB0F-BEFD75B094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9875" y="873125"/>
                <a:ext cx="11587163" cy="5222876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dirty="0"/>
                  <a:t>For </a:t>
                </a:r>
                <a14:m>
                  <m:oMath xmlns:m="http://schemas.openxmlformats.org/officeDocument/2006/math">
                    <m:r>
                      <a:rPr lang="es-ES" sz="22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s-ES" sz="2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2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2200" dirty="0"/>
                  <a:t>, we have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sz="2200">
                              <a:latin typeface="Cambria Math" panose="02040503050406030204" pitchFamily="18" charset="0"/>
                            </a:rPr>
                            <m:t>𝑟𝑆𝐼𝑃</m:t>
                          </m:r>
                        </m:sub>
                      </m:sSub>
                      <m:r>
                        <a:rPr lang="es-ES" sz="22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200" dirty="0">
                          <a:latin typeface="Cambria Math" panose="02040503050406030204" pitchFamily="18" charset="0"/>
                        </a:rPr>
                        <m:t>193.54</m:t>
                      </m:r>
                    </m:oMath>
                  </m:oMathPara>
                </a14:m>
                <a:endParaRPr lang="es-ES" sz="220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sz="2200">
                              <a:latin typeface="Cambria Math" panose="02040503050406030204" pitchFamily="18" charset="0"/>
                            </a:rPr>
                            <m:t>𝑟𝑅𝐵𝐸</m:t>
                          </m:r>
                        </m:sub>
                      </m:sSub>
                      <m:r>
                        <a:rPr lang="es-ES" sz="22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200" dirty="0">
                          <a:latin typeface="Cambria Math" panose="02040503050406030204" pitchFamily="18" charset="0"/>
                        </a:rPr>
                        <m:t>193.57</m:t>
                      </m:r>
                    </m:oMath>
                  </m:oMathPara>
                </a14:m>
                <a:endParaRPr lang="es-ES" sz="220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s-ES" sz="220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20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200">
                              <a:latin typeface="Cambria Math" panose="02040503050406030204" pitchFamily="18" charset="0"/>
                            </a:rPr>
                            <m:t>𝑆𝐼𝑃𝑡h</m:t>
                          </m:r>
                        </m:sub>
                        <m:sup>
                          <m:r>
                            <a:rPr lang="es-ES" sz="220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sz="2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20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200" dirty="0">
                          <a:latin typeface="Cambria Math" panose="02040503050406030204" pitchFamily="18" charset="0"/>
                        </a:rPr>
                        <m:t>7.0314</m:t>
                      </m:r>
                      <m:r>
                        <a:rPr lang="es-ES" sz="2200" i="1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ES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20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200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s-ES" sz="220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20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200">
                              <a:latin typeface="Cambria Math" panose="02040503050406030204" pitchFamily="18" charset="0"/>
                            </a:rPr>
                            <m:t>𝑅𝐵𝐸𝑡h</m:t>
                          </m:r>
                        </m:sub>
                        <m:sup>
                          <m:r>
                            <a:rPr lang="es-ES" sz="220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sz="2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20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200" dirty="0">
                          <a:latin typeface="Cambria Math" panose="02040503050406030204" pitchFamily="18" charset="0"/>
                        </a:rPr>
                        <m:t>8.5417</m:t>
                      </m:r>
                      <m:r>
                        <a:rPr lang="es-ES" sz="2200" i="1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ES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20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200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s-ES" sz="220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200" b="1" i="1">
                          <a:latin typeface="Cambria Math" panose="02040503050406030204" pitchFamily="18" charset="0"/>
                        </a:rPr>
                        <m:t>𝚫</m:t>
                      </m:r>
                      <m:sSup>
                        <m:sSupPr>
                          <m:ctrlPr>
                            <a:rPr lang="es-ES" sz="2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s-ES" sz="2200" b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sz="220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20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200">
                              <a:latin typeface="Cambria Math" panose="02040503050406030204" pitchFamily="18" charset="0"/>
                            </a:rPr>
                            <m:t>𝑆𝐼𝑃𝑡h</m:t>
                          </m:r>
                        </m:sub>
                        <m:sup>
                          <m:r>
                            <a:rPr lang="es-ES" sz="220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sz="220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s-E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20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200">
                              <a:latin typeface="Cambria Math" panose="02040503050406030204" pitchFamily="18" charset="0"/>
                            </a:rPr>
                            <m:t>𝑅𝐵𝐸𝑡h</m:t>
                          </m:r>
                        </m:sub>
                        <m:sup>
                          <m:r>
                            <a:rPr lang="es-ES" sz="220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sz="2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200" b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2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ES" sz="22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sz="2200" b="1" i="1">
                          <a:latin typeface="Cambria Math" panose="02040503050406030204" pitchFamily="18" charset="0"/>
                        </a:rPr>
                        <m:t>𝟓𝟏𝟎𝟑</m:t>
                      </m:r>
                      <m:r>
                        <a:rPr lang="es-ES" sz="2200" b="1" i="1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ES" sz="22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200" b="1" i="1" dirty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sz="2200" b="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200" b="1" i="1" dirty="0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</m:oMath>
                  </m:oMathPara>
                </a14:m>
                <a:endParaRPr lang="es-ES" sz="2200" b="1" dirty="0">
                  <a:latin typeface="Cambria Math" panose="02040503050406030204" pitchFamily="18" charset="0"/>
                </a:endParaRPr>
              </a:p>
              <a:p>
                <a:r>
                  <a:rPr lang="es-ES" sz="2200" dirty="0" err="1"/>
                  <a:t>For</a:t>
                </a:r>
                <a:r>
                  <a:rPr lang="es-ES" sz="2200" dirty="0"/>
                  <a:t> </a:t>
                </a:r>
                <a14:m>
                  <m:oMath xmlns:m="http://schemas.openxmlformats.org/officeDocument/2006/math">
                    <m:r>
                      <a:rPr lang="es-ES" sz="22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s-ES" sz="2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200" b="1" i="1" smtClean="0">
                        <a:latin typeface="Cambria Math" panose="02040503050406030204" pitchFamily="18" charset="0"/>
                      </a:rPr>
                      <m:t>𝟐𝟎</m:t>
                    </m:r>
                  </m:oMath>
                </a14:m>
                <a:r>
                  <a:rPr lang="es-ES" sz="2200" dirty="0"/>
                  <a:t>, </a:t>
                </a:r>
                <a:r>
                  <a:rPr lang="es-ES" sz="2200" dirty="0" err="1"/>
                  <a:t>we</a:t>
                </a:r>
                <a:r>
                  <a:rPr lang="es-ES" sz="2200" dirty="0"/>
                  <a:t> </a:t>
                </a:r>
                <a:r>
                  <a:rPr lang="es-ES" sz="2200" dirty="0" err="1"/>
                  <a:t>have</a:t>
                </a:r>
                <a:endParaRPr lang="es-ES" sz="220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sz="2200">
                              <a:latin typeface="Cambria Math" panose="02040503050406030204" pitchFamily="18" charset="0"/>
                            </a:rPr>
                            <m:t>𝑟𝑆𝐼𝑃</m:t>
                          </m:r>
                        </m:sub>
                      </m:sSub>
                      <m:r>
                        <a:rPr lang="es-ES" sz="22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200" dirty="0">
                          <a:latin typeface="Cambria Math" panose="02040503050406030204" pitchFamily="18" charset="0"/>
                        </a:rPr>
                        <m:t>193.5399</m:t>
                      </m:r>
                    </m:oMath>
                  </m:oMathPara>
                </a14:m>
                <a:endParaRPr lang="es-ES" sz="220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sz="2200">
                              <a:latin typeface="Cambria Math" panose="02040503050406030204" pitchFamily="18" charset="0"/>
                            </a:rPr>
                            <m:t>𝑟𝑅𝐵𝐸</m:t>
                          </m:r>
                        </m:sub>
                      </m:sSub>
                      <m:r>
                        <a:rPr lang="es-ES" sz="22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200" dirty="0">
                          <a:latin typeface="Cambria Math" panose="02040503050406030204" pitchFamily="18" charset="0"/>
                        </a:rPr>
                        <m:t>193.57</m:t>
                      </m:r>
                      <m:r>
                        <m:rPr>
                          <m:nor/>
                        </m:rPr>
                        <a:rPr lang="es-ES" sz="2200" dirty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ES" sz="220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s-ES" sz="220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20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200">
                              <a:latin typeface="Cambria Math" panose="02040503050406030204" pitchFamily="18" charset="0"/>
                            </a:rPr>
                            <m:t>𝑆𝐼𝑃𝑡h</m:t>
                          </m:r>
                        </m:sub>
                        <m:sup>
                          <m:r>
                            <a:rPr lang="es-ES" sz="220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sz="220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US" sz="2200" dirty="0">
                          <a:latin typeface="Cambria Math" panose="02040503050406030204" pitchFamily="18" charset="0"/>
                        </a:rPr>
                        <m:t>1.12</m:t>
                      </m:r>
                      <m:r>
                        <a:rPr lang="es-ES" sz="2200" i="1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ES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20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200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s-ES" sz="220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20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200">
                              <a:latin typeface="Cambria Math" panose="02040503050406030204" pitchFamily="18" charset="0"/>
                            </a:rPr>
                            <m:t>𝑅𝐵𝐸𝑡h</m:t>
                          </m:r>
                        </m:sub>
                        <m:sup>
                          <m:r>
                            <a:rPr lang="es-ES" sz="220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sz="220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US" sz="2200" dirty="0">
                          <a:latin typeface="Cambria Math" panose="02040503050406030204" pitchFamily="18" charset="0"/>
                        </a:rPr>
                        <m:t>1.23</m:t>
                      </m:r>
                      <m:r>
                        <a:rPr lang="es-ES" sz="2200" i="1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ES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20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200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s-ES" sz="2200" dirty="0">
                  <a:latin typeface="Cambria Math" panose="02040503050406030204" pitchFamily="18" charset="0"/>
                </a:endParaRPr>
              </a:p>
              <a:p>
                <a:pPr marL="0" indent="0" algn="just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200" b="1" i="1">
                          <a:latin typeface="Cambria Math" panose="02040503050406030204" pitchFamily="18" charset="0"/>
                        </a:rPr>
                        <m:t>𝚫</m:t>
                      </m:r>
                      <m:sSup>
                        <m:sSupPr>
                          <m:ctrlPr>
                            <a:rPr lang="es-ES" sz="2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s-ES" sz="2200" b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sz="220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20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200">
                              <a:latin typeface="Cambria Math" panose="02040503050406030204" pitchFamily="18" charset="0"/>
                            </a:rPr>
                            <m:t>𝑆𝐼𝑃𝑡h</m:t>
                          </m:r>
                        </m:sub>
                        <m:sup>
                          <m:r>
                            <a:rPr lang="es-ES" sz="220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sz="220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s-E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20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200">
                              <a:latin typeface="Cambria Math" panose="02040503050406030204" pitchFamily="18" charset="0"/>
                            </a:rPr>
                            <m:t>𝑅𝐵𝐸𝑡h</m:t>
                          </m:r>
                        </m:sub>
                        <m:sup>
                          <m:r>
                            <a:rPr lang="es-ES" sz="220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sz="2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200" b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200" b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ES" sz="2200" b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sz="2200" b="1" smtClean="0"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es-ES" sz="2200" b="1" i="1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ES" sz="22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200" b="1" i="1" dirty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sz="2200" b="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200" b="1" i="1" dirty="0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</m:oMath>
                  </m:oMathPara>
                </a14:m>
                <a:endParaRPr lang="es-ES" sz="2200" b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s-ES" sz="2200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s-ES" sz="2200" dirty="0" err="1"/>
                  <a:t>Where</a:t>
                </a:r>
                <a:r>
                  <a:rPr lang="es-ES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20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s-E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2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sz="220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s-ES" sz="2200" dirty="0"/>
                  <a:t> </a:t>
                </a:r>
                <a:r>
                  <a:rPr lang="es-ES" sz="2200" dirty="0" err="1"/>
                  <a:t>is</a:t>
                </a:r>
                <a:r>
                  <a:rPr lang="es-ES" sz="2200" dirty="0"/>
                  <a:t> </a:t>
                </a:r>
                <a:r>
                  <a:rPr lang="es-ES" sz="2200" dirty="0" err="1"/>
                  <a:t>the</a:t>
                </a:r>
                <a:r>
                  <a:rPr lang="es-ES" sz="2200" dirty="0"/>
                  <a:t> </a:t>
                </a:r>
                <a:r>
                  <a:rPr lang="es-ES" sz="2200" dirty="0" err="1"/>
                  <a:t>threshold</a:t>
                </a:r>
                <a:r>
                  <a:rPr lang="es-ES" sz="2200" dirty="0"/>
                  <a:t> </a:t>
                </a:r>
                <a:r>
                  <a:rPr lang="es-ES" sz="2200" dirty="0" err="1"/>
                  <a:t>gain</a:t>
                </a:r>
                <a:r>
                  <a:rPr lang="es-ES" sz="2200" dirty="0"/>
                  <a:t> </a:t>
                </a:r>
                <a:r>
                  <a:rPr lang="es-ES" sz="2200" dirty="0" err="1"/>
                  <a:t>difference</a:t>
                </a:r>
                <a:br>
                  <a:rPr lang="es-E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EFC414C-E96D-4FC9-BB0F-BEFD75B09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75" y="873125"/>
                <a:ext cx="11587163" cy="5222876"/>
              </a:xfrm>
              <a:prstGeom prst="rect">
                <a:avLst/>
              </a:prstGeom>
              <a:blipFill>
                <a:blip r:embed="rId2"/>
                <a:stretch>
                  <a:fillRect l="-526" t="-1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AB4B848E-1398-4E36-9F67-926B2E60C8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2400" y="6172200"/>
                <a:ext cx="4267200" cy="42227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4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40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sz="2400" dirty="0"/>
                  <a:t> decreases with increasing </a:t>
                </a:r>
                <a14:m>
                  <m:oMath xmlns:m="http://schemas.openxmlformats.org/officeDocument/2006/math">
                    <m:r>
                      <a:rPr lang="es-ES" sz="240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AB4B848E-1398-4E36-9F67-926B2E60C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6172200"/>
                <a:ext cx="4267200" cy="422275"/>
              </a:xfrm>
              <a:prstGeom prst="rect">
                <a:avLst/>
              </a:prstGeom>
              <a:blipFill>
                <a:blip r:embed="rId3"/>
                <a:stretch>
                  <a:fillRect t="-9859" b="-380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846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AFA31-F060-4641-9724-A6D27250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C9808D5-CA41-4E0A-8D02-1CC8E1AA1D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9875" y="873125"/>
                <a:ext cx="11587163" cy="4079875"/>
              </a:xfrm>
              <a:prstGeom prst="rect">
                <a:avLst/>
              </a:prstGeom>
            </p:spPr>
            <p:txBody>
              <a:bodyPr wrap="none"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Let’s assume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i="1" smtClean="0">
                            <a:latin typeface="Cambria Math" panose="02040503050406030204" pitchFamily="18" charset="0"/>
                          </a:rPr>
                          <m:t>𝑆𝐼𝑃𝑡h</m:t>
                        </m:r>
                      </m:sub>
                      <m:sup>
                        <m:r>
                          <a:rPr lang="es-ES" sz="200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s-ES" sz="200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i="1" smtClean="0">
                            <a:latin typeface="Cambria Math" panose="02040503050406030204" pitchFamily="18" charset="0"/>
                          </a:rPr>
                          <m:t>𝑅𝐵𝐸𝑡h</m:t>
                        </m:r>
                      </m:sub>
                      <m:sup>
                        <m:r>
                          <a:rPr lang="es-ES" sz="200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follow the trend</a:t>
                </a:r>
              </a:p>
              <a:p>
                <a:endParaRPr lang="en-US" sz="200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 i="1" smtClean="0">
                              <a:latin typeface="Cambria Math" panose="02040503050406030204" pitchFamily="18" charset="0"/>
                            </a:rPr>
                            <m:t>𝑆𝐼𝑃𝑡h</m:t>
                          </m:r>
                        </m:sub>
                        <m:sup>
                          <m:r>
                            <a:rPr lang="es-ES" sz="200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sz="20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sz="200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s-ES" sz="20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sz="20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s-ES" sz="200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 i="1" smtClean="0">
                              <a:latin typeface="Cambria Math" panose="02040503050406030204" pitchFamily="18" charset="0"/>
                            </a:rPr>
                            <m:t>𝑅𝐵𝐸𝑡h</m:t>
                          </m:r>
                        </m:sub>
                        <m:sup>
                          <m:r>
                            <a:rPr lang="es-ES" sz="200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sz="20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sz="200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s-ES" sz="20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sz="20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s-ES" sz="2000" dirty="0"/>
              </a:p>
              <a:p>
                <a:r>
                  <a:rPr lang="en-US" sz="2000" dirty="0"/>
                  <a:t>Then the difference</a:t>
                </a:r>
              </a:p>
              <a:p>
                <a:endParaRPr lang="en-US" sz="2000" dirty="0"/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00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 i="1" smtClean="0">
                              <a:latin typeface="Cambria Math" panose="02040503050406030204" pitchFamily="18" charset="0"/>
                            </a:rPr>
                            <m:t>𝑆𝐼𝑃𝑡h</m:t>
                          </m:r>
                        </m:sub>
                        <m:sup>
                          <m:r>
                            <a:rPr lang="es-ES" sz="200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sz="200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 i="1" smtClean="0">
                              <a:latin typeface="Cambria Math" panose="02040503050406030204" pitchFamily="18" charset="0"/>
                            </a:rPr>
                            <m:t>𝑅𝐵𝐸𝑡h</m:t>
                          </m:r>
                        </m:sub>
                        <m:sup>
                          <m:r>
                            <a:rPr lang="es-ES" sz="200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sz="20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sz="20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sz="200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sz="200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s-ES" sz="20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ES" sz="20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sz="20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ES" sz="200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sz="2000" dirty="0"/>
              </a:p>
              <a:p>
                <a:pPr marL="0" indent="0">
                  <a:buFont typeface="Arial" pitchFamily="34" charset="0"/>
                  <a:buNone/>
                </a:pPr>
                <a:endParaRPr lang="es-ES" sz="2000" dirty="0"/>
              </a:p>
              <a:p>
                <a:r>
                  <a:rPr lang="en-US" sz="2000" dirty="0"/>
                  <a:t>We see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0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sz="2000" dirty="0"/>
                  <a:t> decreases with increasing </a:t>
                </a:r>
                <a14:m>
                  <m:oMath xmlns:m="http://schemas.openxmlformats.org/officeDocument/2006/math">
                    <m:r>
                      <a:rPr lang="es-ES" sz="200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, regardless of the fitting coefficients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To maximize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0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sz="2000" dirty="0"/>
                  <a:t> we must minimize </a:t>
                </a:r>
                <a14:m>
                  <m:oMath xmlns:m="http://schemas.openxmlformats.org/officeDocument/2006/math">
                    <m:r>
                      <a:rPr lang="es-ES" sz="200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(which increases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i="1" smtClean="0">
                            <a:latin typeface="Cambria Math" panose="02040503050406030204" pitchFamily="18" charset="0"/>
                          </a:rPr>
                          <m:t>𝑆𝐼𝑃𝑡h</m:t>
                        </m:r>
                      </m:sub>
                      <m:sup>
                        <m:r>
                          <a:rPr lang="es-ES" sz="200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200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i="1" smtClean="0">
                            <a:latin typeface="Cambria Math" panose="02040503050406030204" pitchFamily="18" charset="0"/>
                          </a:rPr>
                          <m:t>𝑅𝐵𝐸𝑡h</m:t>
                        </m:r>
                      </m:sub>
                      <m:sup>
                        <m:r>
                          <a:rPr lang="es-ES" sz="200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C9808D5-CA41-4E0A-8D02-1CC8E1AA1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75" y="873125"/>
                <a:ext cx="11587163" cy="4079875"/>
              </a:xfrm>
              <a:prstGeom prst="rect">
                <a:avLst/>
              </a:prstGeom>
              <a:blipFill>
                <a:blip r:embed="rId2"/>
                <a:stretch>
                  <a:fillRect l="-473" t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7E839F-43DD-4105-B1D1-AE69EE31585D}"/>
              </a:ext>
            </a:extLst>
          </p:cNvPr>
          <p:cNvSpPr txBox="1">
            <a:spLocks/>
          </p:cNvSpPr>
          <p:nvPr/>
        </p:nvSpPr>
        <p:spPr>
          <a:xfrm>
            <a:off x="4191000" y="5773115"/>
            <a:ext cx="3810000" cy="4222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400" dirty="0" err="1"/>
              <a:t>This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generic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all</a:t>
            </a:r>
            <a:r>
              <a:rPr lang="es-ES" sz="2400" dirty="0"/>
              <a:t> SIP, RBE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1718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62331</TotalTime>
  <Words>1238</Words>
  <Application>Microsoft Office PowerPoint</Application>
  <PresentationFormat>Panorámica</PresentationFormat>
  <Paragraphs>211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Courier New</vt:lpstr>
      <vt:lpstr>Arial</vt:lpstr>
      <vt:lpstr>Times New Roman</vt:lpstr>
      <vt:lpstr>Cambria Math</vt:lpstr>
      <vt:lpstr>Calibri</vt:lpstr>
      <vt:lpstr>Office Theme</vt:lpstr>
      <vt:lpstr>Presentación de PowerPoint</vt:lpstr>
      <vt:lpstr>RBE-SIP distance in SIP-ASOW</vt:lpstr>
      <vt:lpstr>Lasing threshold</vt:lpstr>
      <vt:lpstr>Resonances and lasing thresholds for N=10</vt:lpstr>
      <vt:lpstr>Resonances and lasing thresholds for N=10</vt:lpstr>
      <vt:lpstr>Resonances and lasing thresholds for N=10</vt:lpstr>
      <vt:lpstr>Resonances and lasing thresholds for N=20</vt:lpstr>
      <vt:lpstr>SIP resonance dominance and waveguide length</vt:lpstr>
      <vt:lpstr>Why?</vt:lpstr>
      <vt:lpstr>SIP-ASOW with R=5, 10 μm</vt:lpstr>
      <vt:lpstr>RBE-SIP distance in SIP-ASOW</vt:lpstr>
      <vt:lpstr>RBE-SIP distance in SIP-ASOW</vt:lpstr>
      <vt:lpstr>RBE-SIP distance in SIP-ASOW</vt:lpstr>
      <vt:lpstr>RBE-SIP distance in SIP-ASOW</vt:lpstr>
      <vt:lpstr>RBE-SIP distance in SIP-ASOW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Ring Resonator</dc:title>
  <dc:creator>Filippo</dc:creator>
  <cp:lastModifiedBy>Albert Herrero Parareda</cp:lastModifiedBy>
  <cp:revision>941</cp:revision>
  <dcterms:created xsi:type="dcterms:W3CDTF">2015-11-16T15:02:53Z</dcterms:created>
  <dcterms:modified xsi:type="dcterms:W3CDTF">2022-03-15T00:26:09Z</dcterms:modified>
</cp:coreProperties>
</file>