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0" r:id="rId1"/>
    <p:sldMasterId id="2147483687" r:id="rId2"/>
    <p:sldMasterId id="2147483691" r:id="rId3"/>
    <p:sldMasterId id="2147483695" r:id="rId4"/>
  </p:sldMasterIdLst>
  <p:notesMasterIdLst>
    <p:notesMasterId r:id="rId19"/>
  </p:notesMasterIdLst>
  <p:handoutMasterIdLst>
    <p:handoutMasterId r:id="rId20"/>
  </p:handoutMasterIdLst>
  <p:sldIdLst>
    <p:sldId id="347" r:id="rId5"/>
    <p:sldId id="369" r:id="rId6"/>
    <p:sldId id="371" r:id="rId7"/>
    <p:sldId id="364" r:id="rId8"/>
    <p:sldId id="366" r:id="rId9"/>
    <p:sldId id="367" r:id="rId10"/>
    <p:sldId id="368" r:id="rId11"/>
    <p:sldId id="372" r:id="rId12"/>
    <p:sldId id="373" r:id="rId13"/>
    <p:sldId id="374" r:id="rId14"/>
    <p:sldId id="375" r:id="rId15"/>
    <p:sldId id="376" r:id="rId16"/>
    <p:sldId id="377" r:id="rId17"/>
    <p:sldId id="365" r:id="rId18"/>
  </p:sldIdLst>
  <p:sldSz cx="12192000" cy="6858000"/>
  <p:notesSz cx="6858000" cy="9144000"/>
  <p:embeddedFontLst>
    <p:embeddedFont>
      <p:font typeface="Cambria Math" panose="02040503050406030204" pitchFamily="18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A85"/>
    <a:srgbClr val="4F81BD"/>
    <a:srgbClr val="C55A11"/>
    <a:srgbClr val="E09562"/>
    <a:srgbClr val="0064A4"/>
    <a:srgbClr val="ACBCFE"/>
    <a:srgbClr val="0C0288"/>
    <a:srgbClr val="0E039F"/>
    <a:srgbClr val="000066"/>
    <a:srgbClr val="0F4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3557" autoAdjust="0"/>
  </p:normalViewPr>
  <p:slideViewPr>
    <p:cSldViewPr>
      <p:cViewPr varScale="1">
        <p:scale>
          <a:sx n="60" d="100"/>
          <a:sy n="60" d="100"/>
        </p:scale>
        <p:origin x="102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C5FAC-7DF8-4EEA-9374-184479F7E0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29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C5FAC-7DF8-4EEA-9374-184479F7E0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6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8060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pic>
        <p:nvPicPr>
          <p:cNvPr id="8" name="Picture 2" descr="Signature, flush left">
            <a:extLst>
              <a:ext uri="{FF2B5EF4-FFF2-40B4-BE49-F238E27FC236}">
                <a16:creationId xmlns:a16="http://schemas.microsoft.com/office/drawing/2014/main" id="{B2A552D6-4BCC-4185-9E35-B2BC8819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5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7803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80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287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780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09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019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0835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108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45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51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6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492526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Herrero-Parareda, N. Furman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2513756" y="1889089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 err="1">
                <a:solidFill>
                  <a:srgbClr val="DE0000"/>
                </a:solidFill>
              </a:rPr>
              <a:t>Dispersion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optimization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algorithm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55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8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651F-5BD4-1A41-FC35-98E89509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result #1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F6637-2C59-4F56-EF83-38B28DA7C5FF}"/>
              </a:ext>
            </a:extLst>
          </p:cNvPr>
          <p:cNvSpPr txBox="1"/>
          <p:nvPr/>
        </p:nvSpPr>
        <p:spPr>
          <a:xfrm>
            <a:off x="265814" y="762000"/>
            <a:ext cx="30107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% Initial Parameters</a:t>
            </a:r>
          </a:p>
          <a:p>
            <a:r>
              <a:rPr lang="en-US" dirty="0"/>
              <a:t>period = 268.0579; % In nm</a:t>
            </a:r>
          </a:p>
          <a:p>
            <a:r>
              <a:rPr lang="en-US" dirty="0" err="1"/>
              <a:t>owgWidth</a:t>
            </a:r>
            <a:r>
              <a:rPr lang="en-US" dirty="0"/>
              <a:t> = 208.0555;</a:t>
            </a:r>
          </a:p>
          <a:p>
            <a:r>
              <a:rPr lang="en-US" dirty="0"/>
              <a:t>gap = 181.6743;</a:t>
            </a:r>
          </a:p>
          <a:p>
            <a:r>
              <a:rPr lang="en-US" dirty="0" err="1"/>
              <a:t>teethWidth</a:t>
            </a:r>
            <a:r>
              <a:rPr lang="en-US" dirty="0"/>
              <a:t> = 196.0664;</a:t>
            </a:r>
          </a:p>
          <a:p>
            <a:r>
              <a:rPr lang="en-US" dirty="0" err="1"/>
              <a:t>teethShift</a:t>
            </a:r>
            <a:r>
              <a:rPr lang="en-US" dirty="0"/>
              <a:t> = period/2;</a:t>
            </a:r>
          </a:p>
          <a:p>
            <a:r>
              <a:rPr lang="en-US" dirty="0" err="1"/>
              <a:t>teethThickness</a:t>
            </a:r>
            <a:r>
              <a:rPr lang="en-US" dirty="0"/>
              <a:t> = period/2;</a:t>
            </a:r>
          </a:p>
          <a:p>
            <a:r>
              <a:rPr lang="en-US" dirty="0" err="1"/>
              <a:t>claddingLength</a:t>
            </a:r>
            <a:r>
              <a:rPr lang="en-US" dirty="0"/>
              <a:t> = 1500;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D5BE7-0219-BE10-87E9-1A293E394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372" y="762000"/>
            <a:ext cx="4143695" cy="3321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68C8B5-067E-2308-E535-50D471E50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762000"/>
            <a:ext cx="4084896" cy="33213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4A9B89-42D6-4CEE-6AD8-D5773CF06120}"/>
                  </a:ext>
                </a:extLst>
              </p:cNvPr>
              <p:cNvSpPr txBox="1"/>
              <p:nvPr/>
            </p:nvSpPr>
            <p:spPr>
              <a:xfrm>
                <a:off x="265814" y="4343400"/>
                <a:ext cx="7277986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However, we do not achieve phase matching,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4A9B89-42D6-4CEE-6AD8-D5773CF06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14" y="4343400"/>
                <a:ext cx="7277986" cy="391582"/>
              </a:xfrm>
              <a:prstGeom prst="rect">
                <a:avLst/>
              </a:prstGeom>
              <a:blipFill>
                <a:blip r:embed="rId4"/>
                <a:stretch>
                  <a:fillRect l="-586" t="-7813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93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1289-4329-5C18-DA3A-170AC847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result #2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F54250-B548-D222-561E-CB7EBDE40E74}"/>
              </a:ext>
            </a:extLst>
          </p:cNvPr>
          <p:cNvSpPr txBox="1"/>
          <p:nvPr/>
        </p:nvSpPr>
        <p:spPr>
          <a:xfrm>
            <a:off x="228600" y="685800"/>
            <a:ext cx="3048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% Initial Parameters</a:t>
            </a:r>
          </a:p>
          <a:p>
            <a:r>
              <a:rPr lang="en-US" dirty="0"/>
              <a:t>period = 267.2766; % In nm</a:t>
            </a:r>
          </a:p>
          <a:p>
            <a:r>
              <a:rPr lang="en-US" dirty="0" err="1"/>
              <a:t>owgWidth</a:t>
            </a:r>
            <a:r>
              <a:rPr lang="en-US" dirty="0"/>
              <a:t> = 200.1254;</a:t>
            </a:r>
          </a:p>
          <a:p>
            <a:r>
              <a:rPr lang="en-US" dirty="0"/>
              <a:t>gap = 196.7525;</a:t>
            </a:r>
          </a:p>
          <a:p>
            <a:r>
              <a:rPr lang="en-US" dirty="0" err="1"/>
              <a:t>teethWidth</a:t>
            </a:r>
            <a:r>
              <a:rPr lang="en-US" dirty="0"/>
              <a:t> = 214.1481;</a:t>
            </a:r>
          </a:p>
          <a:p>
            <a:r>
              <a:rPr lang="en-US" dirty="0" err="1"/>
              <a:t>teethShift</a:t>
            </a:r>
            <a:r>
              <a:rPr lang="en-US" dirty="0"/>
              <a:t> = period/2;</a:t>
            </a:r>
          </a:p>
          <a:p>
            <a:r>
              <a:rPr lang="en-US" dirty="0" err="1"/>
              <a:t>teethThickness</a:t>
            </a:r>
            <a:r>
              <a:rPr lang="en-US" dirty="0"/>
              <a:t> = period/2;</a:t>
            </a:r>
          </a:p>
          <a:p>
            <a:r>
              <a:rPr lang="en-US" dirty="0" err="1"/>
              <a:t>claddingLength</a:t>
            </a:r>
            <a:r>
              <a:rPr lang="en-US" dirty="0"/>
              <a:t> = 1500;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729D7-4635-1424-CE1F-AF23F25C5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76600"/>
            <a:ext cx="3428885" cy="2759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3B62A7-D03F-328E-F856-DA1446360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931" y="3276600"/>
            <a:ext cx="3316137" cy="2705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D13296-9E6B-72D6-295A-550897C19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914" y="3254266"/>
            <a:ext cx="3509646" cy="278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35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71E0-460C-D740-82F9-BD66C696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DBE &amp; confined modes work; Phase matching does not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0BCD1-439F-EFF6-0249-0A96A66BA817}"/>
              </a:ext>
            </a:extLst>
          </p:cNvPr>
          <p:cNvSpPr txBox="1"/>
          <p:nvPr/>
        </p:nvSpPr>
        <p:spPr>
          <a:xfrm>
            <a:off x="304800" y="762000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Problem: There are different modes at the SHF, and each has a different effective refractive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064C3-9F9D-91D2-39E4-5F36E813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67" y="1283732"/>
            <a:ext cx="4870181" cy="39740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1CA59B-D504-E477-13DA-00A86AD40324}"/>
              </a:ext>
            </a:extLst>
          </p:cNvPr>
          <p:cNvSpPr txBox="1"/>
          <p:nvPr/>
        </p:nvSpPr>
        <p:spPr>
          <a:xfrm>
            <a:off x="5334000" y="1283732"/>
            <a:ext cx="609777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kx</a:t>
            </a:r>
            <a:r>
              <a:rPr lang="en-US" b="1" dirty="0"/>
              <a:t> crossing the SHF (black line):</a:t>
            </a:r>
          </a:p>
          <a:p>
            <a:r>
              <a:rPr lang="en-US" dirty="0"/>
              <a:t>          20963995.0043497</a:t>
            </a:r>
          </a:p>
          <a:p>
            <a:r>
              <a:rPr lang="en-US" dirty="0"/>
              <a:t>          26052356.6491776</a:t>
            </a:r>
          </a:p>
          <a:p>
            <a:r>
              <a:rPr lang="en-US" b="1" dirty="0" err="1"/>
              <a:t>freq</a:t>
            </a:r>
            <a:r>
              <a:rPr lang="en-US" b="1" dirty="0"/>
              <a:t> crossing the SHF (black line):</a:t>
            </a:r>
          </a:p>
          <a:p>
            <a:r>
              <a:rPr lang="en-US" b="1" dirty="0"/>
              <a:t> </a:t>
            </a:r>
            <a:r>
              <a:rPr lang="en-US" dirty="0"/>
              <a:t>          385923718657626</a:t>
            </a:r>
          </a:p>
          <a:p>
            <a:r>
              <a:rPr lang="en-US" dirty="0"/>
              <a:t>           385923718657626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wrote an optimization code that will do the phase matching of the mode whose modal index is closest to the modal index at the fundamental frequency (DBE </a:t>
            </a:r>
            <a:r>
              <a:rPr lang="en-US" dirty="0" err="1"/>
              <a:t>freq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5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E357-F040-1C7B-29B5-158AF3D4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result #3</a:t>
            </a:r>
          </a:p>
        </p:txBody>
      </p:sp>
    </p:spTree>
    <p:extLst>
      <p:ext uri="{BB962C8B-B14F-4D97-AF65-F5344CB8AC3E}">
        <p14:creationId xmlns:p14="http://schemas.microsoft.com/office/powerpoint/2010/main" val="1446000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6886-010F-96E2-AEE6-7B180FD7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Hazy formalism for DBE-enhanced SHG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11CBB4-4B7E-15B8-C8DD-FE897303517E}"/>
              </a:ext>
            </a:extLst>
          </p:cNvPr>
          <p:cNvSpPr txBox="1"/>
          <p:nvPr/>
        </p:nvSpPr>
        <p:spPr>
          <a:xfrm>
            <a:off x="3048886" y="3095159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i="1" dirty="0"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9E9394-2042-742C-02A8-902416733BEF}"/>
                  </a:ext>
                </a:extLst>
              </p:cNvPr>
              <p:cNvSpPr txBox="1"/>
              <p:nvPr/>
            </p:nvSpPr>
            <p:spPr>
              <a:xfrm>
                <a:off x="304800" y="762000"/>
                <a:ext cx="11506200" cy="537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The nonlinear conversion efficiency is defined as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Under resonance conditions, a correction factor in the expression of the overlap integral must be introduced, i.e. 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es-ES" sz="1800" b="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/>
                  <a:t>which accounts for the quality factors of the resonances available at the fundamental and second-harmonic frequencies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For large quality factors, we can approximate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b="0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Near the DBE, we have the scaling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asymptotically, leading to 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US" dirty="0"/>
                  <a:t> depends on the dispersion engineering (which depends on the phase matching)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If we demonstrate a scaling of order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, we have a great paper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9E9394-2042-742C-02A8-902416733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62000"/>
                <a:ext cx="11506200" cy="5372176"/>
              </a:xfrm>
              <a:prstGeom prst="rect">
                <a:avLst/>
              </a:prstGeom>
              <a:blipFill>
                <a:blip r:embed="rId2"/>
                <a:stretch>
                  <a:fillRect l="-318" t="-568" b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4CBD-D0D3-D1DE-2994-464F0087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matching: Same effective refractive indices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7840D0-B1A1-6808-336F-6E65B903EAFC}"/>
                  </a:ext>
                </a:extLst>
              </p:cNvPr>
              <p:cNvSpPr txBox="1"/>
              <p:nvPr/>
            </p:nvSpPr>
            <p:spPr>
              <a:xfrm>
                <a:off x="228600" y="838200"/>
                <a:ext cx="10972800" cy="3221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Impose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the effective modal indices are calculated at the DBE frequency and its second harmonic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Then, for large N, the phase matching will become better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Since we want to show the asymptotic scaling of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dirty="0"/>
                  <a:t>, these design considerations are consistent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Important check: Can we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𝒆𝒇𝒇</m:t>
                        </m:r>
                      </m:sub>
                    </m:sSub>
                  </m:oMath>
                </a14:m>
                <a:r>
                  <a:rPr lang="en-US" dirty="0"/>
                  <a:t> from the </a:t>
                </a:r>
                <a:r>
                  <a:rPr lang="en-US" dirty="0" err="1"/>
                  <a:t>Floquet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? Yes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:r>
                  <a:rPr lang="en-US" dirty="0" err="1"/>
                  <a:t>Floquet</a:t>
                </a:r>
                <a:r>
                  <a:rPr lang="en-US" dirty="0"/>
                  <a:t> wavenumber is the wavenumber of the wave propagating in a periodic structure. Then</a:t>
                </a:r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7840D0-B1A1-6808-336F-6E65B90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38200"/>
                <a:ext cx="10972800" cy="3221523"/>
              </a:xfrm>
              <a:prstGeom prst="rect">
                <a:avLst/>
              </a:prstGeom>
              <a:blipFill>
                <a:blip r:embed="rId2"/>
                <a:stretch>
                  <a:fillRect l="-389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79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6AE5-1157-3EDD-FAC1-62C22445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dispersion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4E1E83-1380-0E37-E7B9-C3DF23A3A962}"/>
                  </a:ext>
                </a:extLst>
              </p:cNvPr>
              <p:cNvSpPr txBox="1"/>
              <p:nvPr/>
            </p:nvSpPr>
            <p:spPr>
              <a:xfrm>
                <a:off x="228600" y="715443"/>
                <a:ext cx="11506200" cy="12083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The fundamental modes are centered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𝐹𝐹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𝐹𝐹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dirty="0"/>
                  <a:t>, while the second harmonic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𝑆𝐻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𝑆𝐻𝐺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Therefore, phase matching should be easily attainable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4E1E83-1380-0E37-E7B9-C3DF23A3A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715443"/>
                <a:ext cx="11506200" cy="1208344"/>
              </a:xfrm>
              <a:prstGeom prst="rect">
                <a:avLst/>
              </a:prstGeom>
              <a:blipFill>
                <a:blip r:embed="rId2"/>
                <a:stretch>
                  <a:fillRect l="-371" b="-6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448644-A672-50CE-4040-FF65CFEAF20C}"/>
              </a:ext>
            </a:extLst>
          </p:cNvPr>
          <p:cNvCxnSpPr/>
          <p:nvPr/>
        </p:nvCxnSpPr>
        <p:spPr>
          <a:xfrm>
            <a:off x="346492" y="5092594"/>
            <a:ext cx="5791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27B882-4040-CC47-6B34-E54600FB9399}"/>
              </a:ext>
            </a:extLst>
          </p:cNvPr>
          <p:cNvCxnSpPr>
            <a:cxnSpLocks/>
          </p:cNvCxnSpPr>
          <p:nvPr/>
        </p:nvCxnSpPr>
        <p:spPr>
          <a:xfrm rot="16200000">
            <a:off x="49492" y="3641508"/>
            <a:ext cx="28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5E7E7F-019A-506A-0108-1163B2D15ADA}"/>
                  </a:ext>
                </a:extLst>
              </p:cNvPr>
              <p:cNvSpPr txBox="1"/>
              <p:nvPr/>
            </p:nvSpPr>
            <p:spPr>
              <a:xfrm>
                <a:off x="5850241" y="5168794"/>
                <a:ext cx="3198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𝑘𝑑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5E7E7F-019A-506A-0108-1163B2D15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241" y="5168794"/>
                <a:ext cx="319896" cy="276999"/>
              </a:xfrm>
              <a:prstGeom prst="rect">
                <a:avLst/>
              </a:prstGeom>
              <a:blipFill>
                <a:blip r:embed="rId3"/>
                <a:stretch>
                  <a:fillRect l="-19231" r="-1730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940E4E-0ADA-7520-E11E-2DA9FF2C2027}"/>
                  </a:ext>
                </a:extLst>
              </p:cNvPr>
              <p:cNvSpPr txBox="1"/>
              <p:nvPr/>
            </p:nvSpPr>
            <p:spPr>
              <a:xfrm>
                <a:off x="2784892" y="5168793"/>
                <a:ext cx="1940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940E4E-0ADA-7520-E11E-2DA9FF2C2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892" y="5168793"/>
                <a:ext cx="194092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422C26-5F92-FED0-0AF3-11FED8EDA50D}"/>
                  </a:ext>
                </a:extLst>
              </p:cNvPr>
              <p:cNvSpPr txBox="1"/>
              <p:nvPr/>
            </p:nvSpPr>
            <p:spPr>
              <a:xfrm>
                <a:off x="4253446" y="5172337"/>
                <a:ext cx="3223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422C26-5F92-FED0-0AF3-11FED8EDA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446" y="5172337"/>
                <a:ext cx="322332" cy="276999"/>
              </a:xfrm>
              <a:prstGeom prst="rect">
                <a:avLst/>
              </a:prstGeom>
              <a:blipFill>
                <a:blip r:embed="rId5"/>
                <a:stretch>
                  <a:fillRect l="-16981" r="-169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327DC1-20D1-0923-61B5-013DF3FC509E}"/>
              </a:ext>
            </a:extLst>
          </p:cNvPr>
          <p:cNvCxnSpPr>
            <a:stCxn id="11" idx="0"/>
          </p:cNvCxnSpPr>
          <p:nvPr/>
        </p:nvCxnSpPr>
        <p:spPr>
          <a:xfrm flipV="1">
            <a:off x="2881938" y="2349394"/>
            <a:ext cx="0" cy="28193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11DF64-F8F3-9ADD-4F15-4075BADB11B0}"/>
              </a:ext>
            </a:extLst>
          </p:cNvPr>
          <p:cNvCxnSpPr/>
          <p:nvPr/>
        </p:nvCxnSpPr>
        <p:spPr>
          <a:xfrm flipV="1">
            <a:off x="4414612" y="2349394"/>
            <a:ext cx="0" cy="28193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73016A-E512-792F-2511-8FD52913F4C0}"/>
              </a:ext>
            </a:extLst>
          </p:cNvPr>
          <p:cNvSpPr/>
          <p:nvPr/>
        </p:nvSpPr>
        <p:spPr>
          <a:xfrm>
            <a:off x="1693283" y="3958258"/>
            <a:ext cx="2062716" cy="537141"/>
          </a:xfrm>
          <a:custGeom>
            <a:avLst/>
            <a:gdLst>
              <a:gd name="connsiteX0" fmla="*/ 0 w 2062716"/>
              <a:gd name="connsiteY0" fmla="*/ 537141 h 537141"/>
              <a:gd name="connsiteX1" fmla="*/ 244549 w 2062716"/>
              <a:gd name="connsiteY1" fmla="*/ 281959 h 537141"/>
              <a:gd name="connsiteX2" fmla="*/ 616688 w 2062716"/>
              <a:gd name="connsiteY2" fmla="*/ 79941 h 537141"/>
              <a:gd name="connsiteX3" fmla="*/ 999460 w 2062716"/>
              <a:gd name="connsiteY3" fmla="*/ 5513 h 537141"/>
              <a:gd name="connsiteX4" fmla="*/ 1190846 w 2062716"/>
              <a:gd name="connsiteY4" fmla="*/ 5513 h 537141"/>
              <a:gd name="connsiteX5" fmla="*/ 1371600 w 2062716"/>
              <a:gd name="connsiteY5" fmla="*/ 5513 h 537141"/>
              <a:gd name="connsiteX6" fmla="*/ 1626781 w 2062716"/>
              <a:gd name="connsiteY6" fmla="*/ 37410 h 537141"/>
              <a:gd name="connsiteX7" fmla="*/ 1892595 w 2062716"/>
              <a:gd name="connsiteY7" fmla="*/ 207531 h 537141"/>
              <a:gd name="connsiteX8" fmla="*/ 2062716 w 2062716"/>
              <a:gd name="connsiteY8" fmla="*/ 420183 h 53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2716" h="537141">
                <a:moveTo>
                  <a:pt x="0" y="537141"/>
                </a:moveTo>
                <a:cubicBezTo>
                  <a:pt x="70884" y="447650"/>
                  <a:pt x="141768" y="358159"/>
                  <a:pt x="244549" y="281959"/>
                </a:cubicBezTo>
                <a:cubicBezTo>
                  <a:pt x="347330" y="205759"/>
                  <a:pt x="490870" y="126015"/>
                  <a:pt x="616688" y="79941"/>
                </a:cubicBezTo>
                <a:cubicBezTo>
                  <a:pt x="742507" y="33867"/>
                  <a:pt x="903767" y="17918"/>
                  <a:pt x="999460" y="5513"/>
                </a:cubicBezTo>
                <a:cubicBezTo>
                  <a:pt x="1095153" y="-6892"/>
                  <a:pt x="1190846" y="5513"/>
                  <a:pt x="1190846" y="5513"/>
                </a:cubicBezTo>
                <a:cubicBezTo>
                  <a:pt x="1252869" y="5513"/>
                  <a:pt x="1298944" y="197"/>
                  <a:pt x="1371600" y="5513"/>
                </a:cubicBezTo>
                <a:cubicBezTo>
                  <a:pt x="1444256" y="10829"/>
                  <a:pt x="1539949" y="3740"/>
                  <a:pt x="1626781" y="37410"/>
                </a:cubicBezTo>
                <a:cubicBezTo>
                  <a:pt x="1713614" y="71080"/>
                  <a:pt x="1819939" y="143736"/>
                  <a:pt x="1892595" y="207531"/>
                </a:cubicBezTo>
                <a:cubicBezTo>
                  <a:pt x="1965251" y="271326"/>
                  <a:pt x="2013983" y="345754"/>
                  <a:pt x="2062716" y="42018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3291EC2-9989-4C7A-B969-DD6793E111B0}"/>
              </a:ext>
            </a:extLst>
          </p:cNvPr>
          <p:cNvSpPr/>
          <p:nvPr/>
        </p:nvSpPr>
        <p:spPr>
          <a:xfrm>
            <a:off x="3915487" y="2719682"/>
            <a:ext cx="893135" cy="552972"/>
          </a:xfrm>
          <a:custGeom>
            <a:avLst/>
            <a:gdLst>
              <a:gd name="connsiteX0" fmla="*/ 0 w 893135"/>
              <a:gd name="connsiteY0" fmla="*/ 552972 h 552972"/>
              <a:gd name="connsiteX1" fmla="*/ 499731 w 893135"/>
              <a:gd name="connsiteY1" fmla="*/ 79 h 552972"/>
              <a:gd name="connsiteX2" fmla="*/ 893135 w 893135"/>
              <a:gd name="connsiteY2" fmla="*/ 521075 h 552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3135" h="552972">
                <a:moveTo>
                  <a:pt x="0" y="552972"/>
                </a:moveTo>
                <a:cubicBezTo>
                  <a:pt x="175437" y="279183"/>
                  <a:pt x="350875" y="5395"/>
                  <a:pt x="499731" y="79"/>
                </a:cubicBezTo>
                <a:cubicBezTo>
                  <a:pt x="648587" y="-5237"/>
                  <a:pt x="770861" y="257919"/>
                  <a:pt x="893135" y="52107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7D8822-519C-175B-0AEC-F9D170545A63}"/>
              </a:ext>
            </a:extLst>
          </p:cNvPr>
          <p:cNvCxnSpPr>
            <a:cxnSpLocks/>
          </p:cNvCxnSpPr>
          <p:nvPr/>
        </p:nvCxnSpPr>
        <p:spPr>
          <a:xfrm flipH="1" flipV="1">
            <a:off x="1454985" y="2958993"/>
            <a:ext cx="3993176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632FA1-FFA5-7C46-059C-BAE40BEDAC97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958307"/>
            <a:ext cx="3993176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6E82FE-4907-6C99-FC0F-2F2BBAC9BA51}"/>
                  </a:ext>
                </a:extLst>
              </p:cNvPr>
              <p:cNvSpPr txBox="1"/>
              <p:nvPr/>
            </p:nvSpPr>
            <p:spPr>
              <a:xfrm>
                <a:off x="1016700" y="3806258"/>
                <a:ext cx="446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6E82FE-4907-6C99-FC0F-2F2BBAC9B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00" y="3806258"/>
                <a:ext cx="446532" cy="276999"/>
              </a:xfrm>
              <a:prstGeom prst="rect">
                <a:avLst/>
              </a:prstGeom>
              <a:blipFill>
                <a:blip r:embed="rId6"/>
                <a:stretch>
                  <a:fillRect l="-6849" r="-411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606D08-BC23-E485-8AFF-08AA06C335D2}"/>
                  </a:ext>
                </a:extLst>
              </p:cNvPr>
              <p:cNvSpPr txBox="1"/>
              <p:nvPr/>
            </p:nvSpPr>
            <p:spPr>
              <a:xfrm>
                <a:off x="892504" y="2820493"/>
                <a:ext cx="553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𝑆𝐻𝐹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606D08-BC23-E485-8AFF-08AA06C33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04" y="2820493"/>
                <a:ext cx="553806" cy="276999"/>
              </a:xfrm>
              <a:prstGeom prst="rect">
                <a:avLst/>
              </a:prstGeom>
              <a:blipFill>
                <a:blip r:embed="rId7"/>
                <a:stretch>
                  <a:fillRect l="-5495" r="-43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5018F11-2D61-CA43-8B53-08B87FAB8FDD}"/>
                  </a:ext>
                </a:extLst>
              </p:cNvPr>
              <p:cNvSpPr txBox="1"/>
              <p:nvPr/>
            </p:nvSpPr>
            <p:spPr>
              <a:xfrm>
                <a:off x="1079596" y="1954115"/>
                <a:ext cx="224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5018F11-2D61-CA43-8B53-08B87FAB8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96" y="1954115"/>
                <a:ext cx="224677" cy="276999"/>
              </a:xfrm>
              <a:prstGeom prst="rect">
                <a:avLst/>
              </a:prstGeom>
              <a:blipFill>
                <a:blip r:embed="rId8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7CB1A9-1832-5040-86EE-8A0A66C108AF}"/>
                  </a:ext>
                </a:extLst>
              </p:cNvPr>
              <p:cNvSpPr txBox="1"/>
              <p:nvPr/>
            </p:nvSpPr>
            <p:spPr>
              <a:xfrm>
                <a:off x="6448356" y="1850066"/>
                <a:ext cx="1398781" cy="474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𝐹𝐹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7CB1A9-1832-5040-86EE-8A0A66C10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356" y="1850066"/>
                <a:ext cx="1398781" cy="4742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B1E537-B5DB-4943-8FC7-30EE477182D0}"/>
                  </a:ext>
                </a:extLst>
              </p:cNvPr>
              <p:cNvSpPr txBox="1"/>
              <p:nvPr/>
            </p:nvSpPr>
            <p:spPr>
              <a:xfrm>
                <a:off x="6428863" y="2423721"/>
                <a:ext cx="176907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𝑆𝐻𝐹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B1E537-B5DB-4943-8FC7-30EE47718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863" y="2423721"/>
                <a:ext cx="1769074" cy="5203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413782-B68B-69D5-F685-496FE383BB5E}"/>
                  </a:ext>
                </a:extLst>
              </p:cNvPr>
              <p:cNvSpPr txBox="1"/>
              <p:nvPr/>
            </p:nvSpPr>
            <p:spPr>
              <a:xfrm>
                <a:off x="6430635" y="3230862"/>
                <a:ext cx="317150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𝐹𝐹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𝑒𝑓𝑓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𝑆𝐻𝐹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413782-B68B-69D5-F685-496FE383B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635" y="3230862"/>
                <a:ext cx="3171509" cy="299249"/>
              </a:xfrm>
              <a:prstGeom prst="rect">
                <a:avLst/>
              </a:prstGeom>
              <a:blipFill>
                <a:blip r:embed="rId11"/>
                <a:stretch>
                  <a:fillRect l="-1346" r="-134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70C9AA2-1278-DC11-F316-2CA0F15B19F3}"/>
                  </a:ext>
                </a:extLst>
              </p:cNvPr>
              <p:cNvSpPr txBox="1"/>
              <p:nvPr/>
            </p:nvSpPr>
            <p:spPr>
              <a:xfrm>
                <a:off x="228600" y="5709727"/>
                <a:ext cx="1163230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However, since we consider material dispersion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need to optimize the values of the waveguide parameters, and phase matching is not the only condition we have to satisfy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70C9AA2-1278-DC11-F316-2CA0F15B1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709727"/>
                <a:ext cx="11632309" cy="646331"/>
              </a:xfrm>
              <a:prstGeom prst="rect">
                <a:avLst/>
              </a:prstGeom>
              <a:blipFill>
                <a:blip r:embed="rId12"/>
                <a:stretch>
                  <a:fillRect l="-36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52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2062-FC82-2487-FC05-E392EF04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9963A0-609B-EFFB-E88A-A2233DF5990D}"/>
                  </a:ext>
                </a:extLst>
              </p:cNvPr>
              <p:cNvSpPr txBox="1"/>
              <p:nvPr/>
            </p:nvSpPr>
            <p:spPr>
              <a:xfrm>
                <a:off x="228600" y="830597"/>
                <a:ext cx="11353800" cy="4976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 am performing a numerical optimization relying on the </a:t>
                </a:r>
                <a:r>
                  <a:rPr lang="en-US" dirty="0" err="1"/>
                  <a:t>Matlab</a:t>
                </a:r>
                <a:r>
                  <a:rPr lang="en-US" dirty="0"/>
                  <a:t> – </a:t>
                </a:r>
                <a:r>
                  <a:rPr lang="en-US" dirty="0" err="1"/>
                  <a:t>Comsol</a:t>
                </a:r>
                <a:r>
                  <a:rPr lang="en-US" dirty="0"/>
                  <a:t> link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obtain the DBE-enhanced SHG process in the periodic coupled gratings, we want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DBE at the FF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Confined, propagating modes at the SHF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Same effective refractive indices at the FF and at the SHF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will do a numerical optimization since it is hard to do it manually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 do we quantify these issues?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DBE: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𝜕𝜔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≈0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≈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sub>
                    </m:sSub>
                  </m:oMath>
                </a14:m>
                <a:endParaRPr lang="es-E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k exists at 2f (?)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total cost function is cost = vg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dirty="0"/>
                  <a:t> also at an RBE, so we need to take a deeper look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9963A0-609B-EFFB-E88A-A2233DF59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30597"/>
                <a:ext cx="11353800" cy="4976042"/>
              </a:xfrm>
              <a:prstGeom prst="rect">
                <a:avLst/>
              </a:prstGeom>
              <a:blipFill>
                <a:blip r:embed="rId2"/>
                <a:stretch>
                  <a:fillRect l="-376" t="-612" b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64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FF46-91E9-4208-7F63-F61F350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optimize for a DBE?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D0A7F3-2FFB-91BB-4654-262DA0DED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6034818" cy="472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97B6BE-D650-A406-A2D0-0E52DE5A2DFC}"/>
                  </a:ext>
                </a:extLst>
              </p:cNvPr>
              <p:cNvSpPr txBox="1"/>
              <p:nvPr/>
            </p:nvSpPr>
            <p:spPr>
              <a:xfrm>
                <a:off x="6400800" y="685800"/>
                <a:ext cx="5334000" cy="3158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optimize the design to support a DBE at the fundamental frequency (FF), there are different ways we can quantify it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𝜕𝜔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𝐺𝑉𝐷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At the DBE, we have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𝐺𝑉𝐷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b="0" dirty="0"/>
              </a:p>
              <a:p>
                <a:r>
                  <a:rPr lang="en-US" dirty="0"/>
                  <a:t>(there is zero variation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97B6BE-D650-A406-A2D0-0E52DE5A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685800"/>
                <a:ext cx="5334000" cy="3158942"/>
              </a:xfrm>
              <a:prstGeom prst="rect">
                <a:avLst/>
              </a:prstGeom>
              <a:blipFill>
                <a:blip r:embed="rId3"/>
                <a:stretch>
                  <a:fillRect l="-914" t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992BE71-5A56-345B-0E70-02C924C1F8E2}"/>
              </a:ext>
            </a:extLst>
          </p:cNvPr>
          <p:cNvSpPr txBox="1"/>
          <p:nvPr/>
        </p:nvSpPr>
        <p:spPr>
          <a:xfrm>
            <a:off x="3733800" y="32004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more data points to better see what happens</a:t>
            </a:r>
          </a:p>
        </p:txBody>
      </p:sp>
    </p:spTree>
    <p:extLst>
      <p:ext uri="{BB962C8B-B14F-4D97-AF65-F5344CB8AC3E}">
        <p14:creationId xmlns:p14="http://schemas.microsoft.com/office/powerpoint/2010/main" val="108276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1120-F68A-0D47-F2DD-38C848F1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optimization: DBE or RBE?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0829284-3503-B65B-E769-A84EE65A20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1945471"/>
                  </p:ext>
                </p:extLst>
              </p:nvPr>
            </p:nvGraphicFramePr>
            <p:xfrm>
              <a:off x="228600" y="762000"/>
              <a:ext cx="8128000" cy="34194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02000">
                      <a:extLst>
                        <a:ext uri="{9D8B030D-6E8A-4147-A177-3AD203B41FA5}">
                          <a16:colId xmlns:a16="http://schemas.microsoft.com/office/drawing/2014/main" val="2694055671"/>
                        </a:ext>
                      </a:extLst>
                    </a:gridCol>
                    <a:gridCol w="4826000">
                      <a:extLst>
                        <a:ext uri="{9D8B030D-6E8A-4147-A177-3AD203B41FA5}">
                          <a16:colId xmlns:a16="http://schemas.microsoft.com/office/drawing/2014/main" val="31379946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Dispersion: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Near the EPD frequency, we have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1164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1486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2736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Group velocity: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sub>
                                </m:sSub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𝝏𝝎</m:t>
                                </m:r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406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=0+4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907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=0+2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50331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Group velocity dispersion (GVD):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𝑮𝑽𝑫</m:t>
                                </m:r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sSub>
                                  <m:sSubPr>
                                    <m:ctrlP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sub>
                                </m:sSub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89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𝐺𝑉𝐷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0913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𝐺𝑉𝐷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97059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0829284-3503-B65B-E769-A84EE65A20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1945471"/>
                  </p:ext>
                </p:extLst>
              </p:nvPr>
            </p:nvGraphicFramePr>
            <p:xfrm>
              <a:off x="228600" y="762000"/>
              <a:ext cx="8128000" cy="34194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02000">
                      <a:extLst>
                        <a:ext uri="{9D8B030D-6E8A-4147-A177-3AD203B41FA5}">
                          <a16:colId xmlns:a16="http://schemas.microsoft.com/office/drawing/2014/main" val="2694055671"/>
                        </a:ext>
                      </a:extLst>
                    </a:gridCol>
                    <a:gridCol w="4826000">
                      <a:extLst>
                        <a:ext uri="{9D8B030D-6E8A-4147-A177-3AD203B41FA5}">
                          <a16:colId xmlns:a16="http://schemas.microsoft.com/office/drawing/2014/main" val="31379946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Dispersion: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Near the EPD frequency, we have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1164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8561" t="-108197" r="-505" b="-7442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1486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8561" t="-208197" r="-505" b="-6442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2736870"/>
                      </a:ext>
                    </a:extLst>
                  </a:tr>
                  <a:tr h="391795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Group velocity: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8561" t="-293750" r="-505" b="-514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4067081"/>
                      </a:ext>
                    </a:extLst>
                  </a:tr>
                  <a:tr h="3935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8561" t="-393750" r="-505" b="-414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907935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8561" t="-493750" r="-505" b="-314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5033186"/>
                      </a:ext>
                    </a:extLst>
                  </a:tr>
                  <a:tr h="391795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Group velocity dispersion (GVD):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8561" t="-593750" r="-505" b="-214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89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8561" t="-727869" r="-50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0913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8561" t="-827869" r="-505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97059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4C693C9-7920-CD43-E457-5FFDE49B6A0B}"/>
              </a:ext>
            </a:extLst>
          </p:cNvPr>
          <p:cNvSpPr txBox="1"/>
          <p:nvPr/>
        </p:nvSpPr>
        <p:spPr>
          <a:xfrm>
            <a:off x="8534200" y="762000"/>
            <a:ext cx="312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DBE and RBE have zero group velocity at the EPD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RBE has a GVD independent of the position in the BZ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DBE has a GVD = 0 at the EPD</a:t>
            </a:r>
          </a:p>
        </p:txBody>
      </p:sp>
    </p:spTree>
    <p:extLst>
      <p:ext uri="{BB962C8B-B14F-4D97-AF65-F5344CB8AC3E}">
        <p14:creationId xmlns:p14="http://schemas.microsoft.com/office/powerpoint/2010/main" val="293930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5CDA-5EA4-24FE-77C6-7AC5B9F6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DBE vs RBE behavior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1675E-61D7-A7C2-EDB6-BC5AC3B24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4400"/>
            <a:ext cx="4906060" cy="39057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C54DDE-0D10-CDEB-AA77-9AEA8B93B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891363"/>
            <a:ext cx="4915586" cy="39629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517B06-AE9C-9DB7-FFCD-8CBB67E21A5E}"/>
                  </a:ext>
                </a:extLst>
              </p:cNvPr>
              <p:cNvSpPr txBox="1"/>
              <p:nvPr/>
            </p:nvSpPr>
            <p:spPr>
              <a:xfrm>
                <a:off x="152400" y="4953000"/>
                <a:ext cx="11049000" cy="73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can use the GVD to measure the DBE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Then we just need a few points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b="0" dirty="0"/>
                  <a:t> to calculate the GVD and impose it to go to zero</a:t>
                </a:r>
                <a:endParaRPr lang="es-E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517B06-AE9C-9DB7-FFCD-8CBB67E21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953000"/>
                <a:ext cx="11049000" cy="738215"/>
              </a:xfrm>
              <a:prstGeom prst="rect">
                <a:avLst/>
              </a:prstGeom>
              <a:blipFill>
                <a:blip r:embed="rId4"/>
                <a:stretch>
                  <a:fillRect l="-331" t="-4959" b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8888B0F-DE10-5456-9B9B-F6EEEC3A04D8}"/>
              </a:ext>
            </a:extLst>
          </p:cNvPr>
          <p:cNvSpPr txBox="1"/>
          <p:nvPr/>
        </p:nvSpPr>
        <p:spPr>
          <a:xfrm>
            <a:off x="2186330" y="762837"/>
            <a:ext cx="83820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DBE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8CB3A8-9EA6-598E-828F-6E1E6E78117A}"/>
              </a:ext>
            </a:extLst>
          </p:cNvPr>
          <p:cNvSpPr txBox="1"/>
          <p:nvPr/>
        </p:nvSpPr>
        <p:spPr>
          <a:xfrm>
            <a:off x="7220293" y="742405"/>
            <a:ext cx="83820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RBE</a:t>
            </a:r>
          </a:p>
        </p:txBody>
      </p:sp>
    </p:spTree>
    <p:extLst>
      <p:ext uri="{BB962C8B-B14F-4D97-AF65-F5344CB8AC3E}">
        <p14:creationId xmlns:p14="http://schemas.microsoft.com/office/powerpoint/2010/main" val="760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A434-CEB2-2666-B9D4-E7E54898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dispersion optimization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A8098C-6660-DD20-5114-959979AE79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701"/>
          <a:stretch/>
        </p:blipFill>
        <p:spPr>
          <a:xfrm>
            <a:off x="304799" y="2971800"/>
            <a:ext cx="3821333" cy="29749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33A491-14D4-691A-F034-A16BF9A30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107" y="2978888"/>
            <a:ext cx="3649786" cy="29749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5EEBBE-E977-041E-B4CD-A79C1F33E18B}"/>
                  </a:ext>
                </a:extLst>
              </p:cNvPr>
              <p:cNvSpPr txBox="1"/>
              <p:nvPr/>
            </p:nvSpPr>
            <p:spPr>
              <a:xfrm>
                <a:off x="228600" y="758826"/>
                <a:ext cx="115824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got a DBE at the fundamental frequency, and phase matching close to twice the DBE frequency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But we get a bandgap at the SHF (shown with a horizontal black line)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While the algorithm provided phase matching with the closest mode to the SHF, we need phase matching </a:t>
                </a:r>
                <a:r>
                  <a:rPr lang="en-US" b="1" dirty="0"/>
                  <a:t>at</a:t>
                </a:r>
                <a:r>
                  <a:rPr lang="en-US" dirty="0"/>
                  <a:t> the SHF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need to modify the optimization algorithm to also have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ℜ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𝑘𝑥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en-US" dirty="0"/>
                  <a:t>, and only enforce phase matching at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5EEBBE-E977-041E-B4CD-A79C1F33E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758826"/>
                <a:ext cx="11582400" cy="2031325"/>
              </a:xfrm>
              <a:prstGeom prst="rect">
                <a:avLst/>
              </a:prstGeom>
              <a:blipFill>
                <a:blip r:embed="rId5"/>
                <a:stretch>
                  <a:fillRect l="-368" t="-1497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9B569CD-6B49-C9D8-400C-3430922FD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7200" y="2971800"/>
            <a:ext cx="3819428" cy="29790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7CA91C-6D39-EABD-6484-D0B8F57AF940}"/>
              </a:ext>
            </a:extLst>
          </p:cNvPr>
          <p:cNvSpPr txBox="1"/>
          <p:nvPr/>
        </p:nvSpPr>
        <p:spPr>
          <a:xfrm>
            <a:off x="3092302" y="6243935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The optimizer needs to be modified</a:t>
            </a:r>
          </a:p>
        </p:txBody>
      </p:sp>
    </p:spTree>
    <p:extLst>
      <p:ext uri="{BB962C8B-B14F-4D97-AF65-F5344CB8AC3E}">
        <p14:creationId xmlns:p14="http://schemas.microsoft.com/office/powerpoint/2010/main" val="3355857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0D74-A63B-C759-61D7-57BEA3C2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optimization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8E94B-4AD3-38BE-0BE5-4F24D995F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95400"/>
            <a:ext cx="4972744" cy="3943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145A30-4A06-4302-AE27-6278BC390E66}"/>
              </a:ext>
            </a:extLst>
          </p:cNvPr>
          <p:cNvSpPr txBox="1"/>
          <p:nvPr/>
        </p:nvSpPr>
        <p:spPr>
          <a:xfrm>
            <a:off x="990600" y="5715000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dispersion looks weird, plot it as dots, and you will get the actual dispersion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C2923E-F5B2-C1C1-B5FB-DEC17D0BB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268819"/>
            <a:ext cx="4876800" cy="396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19161"/>
      </p:ext>
    </p:extLst>
  </p:cSld>
  <p:clrMapOvr>
    <a:masterClrMapping/>
  </p:clrMapOvr>
</p:sld>
</file>

<file path=ppt/theme/theme1.xml><?xml version="1.0" encoding="utf-8"?>
<a:theme xmlns:a="http://schemas.openxmlformats.org/drawingml/2006/main" name="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2.xml><?xml version="1.0" encoding="utf-8"?>
<a:theme xmlns:a="http://schemas.openxmlformats.org/drawingml/2006/main" name="1_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apolino_Slides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DF69EB0F-8E60-4595-B82A-3AFEB0899D7B}" vid="{05F6E665-52FE-4FED-AB83-07159CA151C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75152</TotalTime>
  <Words>982</Words>
  <Application>Microsoft Office PowerPoint</Application>
  <PresentationFormat>Widescreen</PresentationFormat>
  <Paragraphs>135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Cambria Math</vt:lpstr>
      <vt:lpstr>Arial</vt:lpstr>
      <vt:lpstr>Calibri</vt:lpstr>
      <vt:lpstr>Aptos</vt:lpstr>
      <vt:lpstr>Capolino_Title_Theme</vt:lpstr>
      <vt:lpstr>1_Capolino_Title_Theme</vt:lpstr>
      <vt:lpstr>Diseño personalizado</vt:lpstr>
      <vt:lpstr>Capolino_Slides_Theme</vt:lpstr>
      <vt:lpstr>PowerPoint Presentation</vt:lpstr>
      <vt:lpstr>Phase matching: Same effective refractive indices</vt:lpstr>
      <vt:lpstr>Optimizing dispersion</vt:lpstr>
      <vt:lpstr>Numerical Optimization</vt:lpstr>
      <vt:lpstr>How do we optimize for a DBE?</vt:lpstr>
      <vt:lpstr>Numerical optimization: DBE or RBE?</vt:lpstr>
      <vt:lpstr>DBE vs RBE behavior</vt:lpstr>
      <vt:lpstr>Numerical dispersion optimization results</vt:lpstr>
      <vt:lpstr>Updated optimization algorithm</vt:lpstr>
      <vt:lpstr>Optimization result #1</vt:lpstr>
      <vt:lpstr>Optimization result #2</vt:lpstr>
      <vt:lpstr>DBE &amp; confined modes work; Phase matching does not</vt:lpstr>
      <vt:lpstr>Optimization result #3</vt:lpstr>
      <vt:lpstr>Hazy formalism for DBE-enhanced SHG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Herrero-Parareda</cp:lastModifiedBy>
  <cp:revision>1113</cp:revision>
  <dcterms:created xsi:type="dcterms:W3CDTF">2015-11-16T15:02:53Z</dcterms:created>
  <dcterms:modified xsi:type="dcterms:W3CDTF">2024-11-10T18:11:07Z</dcterms:modified>
</cp:coreProperties>
</file>