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0" r:id="rId1"/>
    <p:sldMasterId id="2147483687" r:id="rId2"/>
    <p:sldMasterId id="2147483691" r:id="rId3"/>
    <p:sldMasterId id="2147483695" r:id="rId4"/>
  </p:sldMasterIdLst>
  <p:notesMasterIdLst>
    <p:notesMasterId r:id="rId12"/>
  </p:notesMasterIdLst>
  <p:handoutMasterIdLst>
    <p:handoutMasterId r:id="rId13"/>
  </p:handoutMasterIdLst>
  <p:sldIdLst>
    <p:sldId id="347" r:id="rId5"/>
    <p:sldId id="361" r:id="rId6"/>
    <p:sldId id="362" r:id="rId7"/>
    <p:sldId id="363" r:id="rId8"/>
    <p:sldId id="352" r:id="rId9"/>
    <p:sldId id="358" r:id="rId10"/>
    <p:sldId id="360" r:id="rId11"/>
  </p:sldIdLst>
  <p:sldSz cx="12192000" cy="6858000"/>
  <p:notesSz cx="6858000" cy="9144000"/>
  <p:embeddedFontLst>
    <p:embeddedFont>
      <p:font typeface="Cambria Math" panose="02040503050406030204" pitchFamily="18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A85"/>
    <a:srgbClr val="4F81BD"/>
    <a:srgbClr val="C55A11"/>
    <a:srgbClr val="E09562"/>
    <a:srgbClr val="0064A4"/>
    <a:srgbClr val="ACBCFE"/>
    <a:srgbClr val="0C0288"/>
    <a:srgbClr val="0E039F"/>
    <a:srgbClr val="000066"/>
    <a:srgbClr val="0F4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3557" autoAdjust="0"/>
  </p:normalViewPr>
  <p:slideViewPr>
    <p:cSldViewPr>
      <p:cViewPr>
        <p:scale>
          <a:sx n="66" d="100"/>
          <a:sy n="66" d="100"/>
        </p:scale>
        <p:origin x="536" y="-2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58060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pic>
        <p:nvPicPr>
          <p:cNvPr id="8" name="Picture 2" descr="Signature, flush left">
            <a:extLst>
              <a:ext uri="{FF2B5EF4-FFF2-40B4-BE49-F238E27FC236}">
                <a16:creationId xmlns:a16="http://schemas.microsoft.com/office/drawing/2014/main" id="{B2A552D6-4BCC-4185-9E35-B2BC8819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5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7803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80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287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780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09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019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0835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108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45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51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6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hyperlink" Target="https://www.batop.de/information/n_AlGaAs.html" TargetMode="External"/><Relationship Id="rId4" Type="http://schemas.openxmlformats.org/officeDocument/2006/relationships/hyperlink" Target="https://batop.de/information/Eg_AlGaA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492526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Herrero-Parareda, N. Furman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2513756" y="1889089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 err="1">
                <a:solidFill>
                  <a:srgbClr val="DE0000"/>
                </a:solidFill>
              </a:rPr>
              <a:t>Help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with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Comsol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55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8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BD673D-A220-6164-6690-AB48578FFA0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Crystal cuts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relations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BD673D-A220-6164-6690-AB48578FFA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75" t="-16418" b="-4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F08AE04-CE7D-D3A0-FFF5-43307A169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38200"/>
            <a:ext cx="5534797" cy="56681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93400C-06D8-E2D3-BADF-6227FAF62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895413"/>
            <a:ext cx="4660626" cy="589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1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B1CC-5C45-9122-2036-7E77D716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Down-conversion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A4215-B506-3D1E-793A-062FE49033D4}"/>
              </a:ext>
            </a:extLst>
          </p:cNvPr>
          <p:cNvSpPr txBox="1"/>
          <p:nvPr/>
        </p:nvSpPr>
        <p:spPr>
          <a:xfrm>
            <a:off x="228600" y="914400"/>
            <a:ext cx="11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taking the non-depleted pump approximation, by which the down-conversion is not strong enough to perturb the second harmonic generation process</a:t>
            </a:r>
          </a:p>
        </p:txBody>
      </p:sp>
    </p:spTree>
    <p:extLst>
      <p:ext uri="{BB962C8B-B14F-4D97-AF65-F5344CB8AC3E}">
        <p14:creationId xmlns:p14="http://schemas.microsoft.com/office/powerpoint/2010/main" val="151980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802DC48-DB9B-F4EF-9589-00E8256B4FF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𝑮</m:t>
                      </m:r>
                      <m:sSub>
                        <m:sSub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𝑨𝒔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802DC48-DB9B-F4EF-9589-00E8256B4F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BC9B29-5168-7868-86FE-1F5F5E564D8A}"/>
                  </a:ext>
                </a:extLst>
              </p:cNvPr>
              <p:cNvSpPr txBox="1"/>
              <p:nvPr/>
            </p:nvSpPr>
            <p:spPr>
              <a:xfrm>
                <a:off x="228600" y="914400"/>
                <a:ext cx="11353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want the frequency of the second harmonic to fall within the band gap of the material to prevent absorption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Therefore, we have chosen to work with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US" dirty="0"/>
                  <a:t>, resulting in a refractive index of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≈3.27 @ 1550 </m:t>
                    </m:r>
                  </m:oMath>
                </a14:m>
                <a:r>
                  <a:rPr lang="en-US" dirty="0"/>
                  <a:t>nm [1]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BC9B29-5168-7868-86FE-1F5F5E564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14400"/>
                <a:ext cx="11353800" cy="646331"/>
              </a:xfrm>
              <a:prstGeom prst="rect">
                <a:avLst/>
              </a:prstGeom>
              <a:blipFill>
                <a:blip r:embed="rId3"/>
                <a:stretch>
                  <a:fillRect l="-37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A8B0DE2-9543-643A-DD0A-B917BF5B9CBF}"/>
              </a:ext>
            </a:extLst>
          </p:cNvPr>
          <p:cNvSpPr txBox="1"/>
          <p:nvPr/>
        </p:nvSpPr>
        <p:spPr>
          <a:xfrm>
            <a:off x="0" y="565767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en-US" dirty="0" err="1"/>
              <a:t>Weiqiang</a:t>
            </a:r>
            <a:r>
              <a:rPr lang="en-US" dirty="0"/>
              <a:t> Xie, Lin Chang, </a:t>
            </a:r>
            <a:r>
              <a:rPr lang="en-US" dirty="0" err="1"/>
              <a:t>Haowen</a:t>
            </a:r>
            <a:r>
              <a:rPr lang="en-US" dirty="0"/>
              <a:t> Shu, Justin C. Norman, Jon D. Peters, </a:t>
            </a:r>
            <a:r>
              <a:rPr lang="en-US" dirty="0" err="1"/>
              <a:t>Xingjun</a:t>
            </a:r>
            <a:r>
              <a:rPr lang="en-US" dirty="0"/>
              <a:t> Wang, and John E. Bowers, "Ultrahigh-Q </a:t>
            </a:r>
            <a:r>
              <a:rPr lang="en-US" dirty="0" err="1"/>
              <a:t>AlGaAs</a:t>
            </a:r>
            <a:r>
              <a:rPr lang="en-US" dirty="0"/>
              <a:t>-on-insulator </a:t>
            </a:r>
            <a:r>
              <a:rPr lang="en-US" dirty="0" err="1"/>
              <a:t>microresonators</a:t>
            </a:r>
            <a:r>
              <a:rPr lang="en-US" dirty="0"/>
              <a:t> for integrated nonlinear photonics," Opt. Express </a:t>
            </a:r>
            <a:r>
              <a:rPr lang="en-US" b="1" dirty="0"/>
              <a:t>28</a:t>
            </a:r>
            <a:r>
              <a:rPr lang="en-US" dirty="0"/>
              <a:t>, 32894-32906 (2020) </a:t>
            </a:r>
          </a:p>
          <a:p>
            <a:r>
              <a:rPr lang="en-US" dirty="0"/>
              <a:t>[2] </a:t>
            </a:r>
            <a:r>
              <a:rPr lang="en-US" dirty="0">
                <a:hlinkClick r:id="rId4"/>
              </a:rPr>
              <a:t>https://batop.de/information/Eg_AlGaAs.html</a:t>
            </a:r>
            <a:endParaRPr lang="en-US" dirty="0"/>
          </a:p>
          <a:p>
            <a:r>
              <a:rPr lang="en-US" dirty="0"/>
              <a:t>[3] </a:t>
            </a:r>
            <a:r>
              <a:rPr lang="en-US" dirty="0">
                <a:hlinkClick r:id="rId5"/>
              </a:rPr>
              <a:t>https://www.batop.de/information/n_AlGaAs.html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3FA60A-63AE-768A-FE1E-A49002B6D0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1917280"/>
            <a:ext cx="6744641" cy="3705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7DE172-46D0-56C8-FF5F-E008490360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6393" y="1752600"/>
            <a:ext cx="4887007" cy="37057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40CFA6-4171-29FE-8203-54030619EFD0}"/>
              </a:ext>
            </a:extLst>
          </p:cNvPr>
          <p:cNvSpPr txBox="1"/>
          <p:nvPr/>
        </p:nvSpPr>
        <p:spPr>
          <a:xfrm>
            <a:off x="178869" y="159538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E614A-E3DA-CECF-8BCF-3CED1622C96B}"/>
              </a:ext>
            </a:extLst>
          </p:cNvPr>
          <p:cNvSpPr txBox="1"/>
          <p:nvPr/>
        </p:nvSpPr>
        <p:spPr>
          <a:xfrm>
            <a:off x="6706541" y="16471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2FE49-DA58-AB8D-0641-58E05E3FBFD2}"/>
              </a:ext>
            </a:extLst>
          </p:cNvPr>
          <p:cNvSpPr txBox="1"/>
          <p:nvPr/>
        </p:nvSpPr>
        <p:spPr>
          <a:xfrm>
            <a:off x="11926186" y="2362200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lambda_vec</a:t>
            </a:r>
            <a:r>
              <a:rPr lang="en-US" dirty="0"/>
              <a:t> = </a:t>
            </a:r>
            <a:r>
              <a:rPr lang="en-US" dirty="0" err="1"/>
              <a:t>linspace</a:t>
            </a:r>
            <a:r>
              <a:rPr lang="en-US" dirty="0"/>
              <a:t>(800,2000,13);</a:t>
            </a:r>
          </a:p>
          <a:p>
            <a:r>
              <a:rPr lang="en-US" dirty="0"/>
              <a:t>n_x02_vec = [3.551 3.491 3.455 4.428 3.410 3.393 3.382 3.372 3.366 3.356 3.354 3.332 3.311];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6BDA0E-1036-2C06-BFE4-0D08C16DBB59}"/>
              </a:ext>
            </a:extLst>
          </p:cNvPr>
          <p:cNvSpPr/>
          <p:nvPr/>
        </p:nvSpPr>
        <p:spPr>
          <a:xfrm>
            <a:off x="457200" y="3886200"/>
            <a:ext cx="3124200" cy="364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F392C6-C41A-8D2A-B168-AC8ED6A2205B}"/>
              </a:ext>
            </a:extLst>
          </p:cNvPr>
          <p:cNvCxnSpPr>
            <a:cxnSpLocks/>
          </p:cNvCxnSpPr>
          <p:nvPr/>
        </p:nvCxnSpPr>
        <p:spPr>
          <a:xfrm flipV="1">
            <a:off x="8382000" y="1993898"/>
            <a:ext cx="0" cy="31716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78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BFAB-7D14-6320-55B1-FFDB9DB4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grating with a DBE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1ED1A0-7308-BF43-A210-D903830FC12B}"/>
                  </a:ext>
                </a:extLst>
              </p:cNvPr>
              <p:cNvSpPr txBox="1"/>
              <p:nvPr/>
            </p:nvSpPr>
            <p:spPr>
              <a:xfrm>
                <a:off x="304800" y="762000"/>
                <a:ext cx="11201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have designed a double grating that supports a TE-DBE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=193.043 </m:t>
                    </m:r>
                  </m:oMath>
                </a14:m>
                <a:r>
                  <a:rPr lang="en-US" dirty="0"/>
                  <a:t>THz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Because of the tensorial nature of the SHG process in </a:t>
                </a:r>
                <a:r>
                  <a:rPr lang="en-US" dirty="0" err="1"/>
                  <a:t>AlGaAs</a:t>
                </a:r>
                <a:r>
                  <a:rPr lang="en-US" dirty="0"/>
                  <a:t>, we know that the second harmonic will be a TM wave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1ED1A0-7308-BF43-A210-D903830FC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62000"/>
                <a:ext cx="11201400" cy="923330"/>
              </a:xfrm>
              <a:prstGeom prst="rect">
                <a:avLst/>
              </a:prstGeom>
              <a:blipFill>
                <a:blip r:embed="rId2"/>
                <a:stretch>
                  <a:fillRect l="-326"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9C44CCB-FFC2-8711-3513-DD1CC3333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42679"/>
            <a:ext cx="4313903" cy="46203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AD085F-B8E6-3328-FCFE-B0E29E4AA435}"/>
              </a:ext>
            </a:extLst>
          </p:cNvPr>
          <p:cNvSpPr txBox="1"/>
          <p:nvPr/>
        </p:nvSpPr>
        <p:spPr>
          <a:xfrm>
            <a:off x="1509251" y="168533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TE-dispersion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C2DF4-07F7-FC20-8102-9544A798A912}"/>
              </a:ext>
            </a:extLst>
          </p:cNvPr>
          <p:cNvSpPr txBox="1"/>
          <p:nvPr/>
        </p:nvSpPr>
        <p:spPr>
          <a:xfrm>
            <a:off x="7407377" y="168533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TM-dispersion diagram</a:t>
            </a:r>
          </a:p>
        </p:txBody>
      </p:sp>
    </p:spTree>
    <p:extLst>
      <p:ext uri="{BB962C8B-B14F-4D97-AF65-F5344CB8AC3E}">
        <p14:creationId xmlns:p14="http://schemas.microsoft.com/office/powerpoint/2010/main" val="11518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FAAB-8796-91F1-CBA1-D257A315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dispersion diagram issues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DD58C-E2FA-7D23-469F-C4FB30AA2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9435"/>
            <a:ext cx="3962400" cy="36062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373A4D-FCD9-3C1C-0293-75A44E4B1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14" y="5767352"/>
            <a:ext cx="1943371" cy="504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80906A-A0EF-5ADB-7354-5D809A20E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386" y="1899435"/>
            <a:ext cx="4041464" cy="36062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519C46-64D0-30E6-9D38-8D17C652BE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077" y="5777173"/>
            <a:ext cx="1933845" cy="4953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B46DD8-CDB6-B25F-19B4-AC2ADA2543A6}"/>
              </a:ext>
            </a:extLst>
          </p:cNvPr>
          <p:cNvSpPr txBox="1"/>
          <p:nvPr/>
        </p:nvSpPr>
        <p:spPr>
          <a:xfrm>
            <a:off x="228600" y="838200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the TE-dispersion diagram is straightforward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Adapting the code to obtain the TM-dispersion diagram is resulting more complicated than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three options when choosing the polarization fields are solved for. Below are the results only changing that: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34BAF9-2C6F-56FC-8F0C-386B003AD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3850" y="1899435"/>
            <a:ext cx="4016281" cy="36062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FBA2ED-5F56-730E-38FF-1E72F7BB50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5067" y="5786699"/>
            <a:ext cx="1933845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3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4320-94C8-7641-237A-36FDC904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dispersion with PML on top and bottom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EA30DC-8B6E-0850-7221-8D29CCF4F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457" y="907042"/>
            <a:ext cx="5569486" cy="5043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BB7BC7-FAAD-836A-A36E-F85102A17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73252"/>
            <a:ext cx="733527" cy="57920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D58D9F-B12B-BA74-3F78-A88A8F42F2AA}"/>
              </a:ext>
            </a:extLst>
          </p:cNvPr>
          <p:cNvSpPr txBox="1"/>
          <p:nvPr/>
        </p:nvSpPr>
        <p:spPr>
          <a:xfrm>
            <a:off x="1219200" y="907042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Did not work either</a:t>
            </a:r>
          </a:p>
        </p:txBody>
      </p:sp>
    </p:spTree>
    <p:extLst>
      <p:ext uri="{BB962C8B-B14F-4D97-AF65-F5344CB8AC3E}">
        <p14:creationId xmlns:p14="http://schemas.microsoft.com/office/powerpoint/2010/main" val="463334715"/>
      </p:ext>
    </p:extLst>
  </p:cSld>
  <p:clrMapOvr>
    <a:masterClrMapping/>
  </p:clrMapOvr>
</p:sld>
</file>

<file path=ppt/theme/theme1.xml><?xml version="1.0" encoding="utf-8"?>
<a:theme xmlns:a="http://schemas.openxmlformats.org/drawingml/2006/main" name="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2.xml><?xml version="1.0" encoding="utf-8"?>
<a:theme xmlns:a="http://schemas.openxmlformats.org/drawingml/2006/main" name="1_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apolino_Slides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Slides_Theme" id="{DF69EB0F-8E60-4595-B82A-3AFEB0899D7B}" vid="{05F6E665-52FE-4FED-AB83-07159CA151C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71558</TotalTime>
  <Words>325</Words>
  <Application>Microsoft Office PowerPoint</Application>
  <PresentationFormat>Widescreen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Cambria Math</vt:lpstr>
      <vt:lpstr>Arial</vt:lpstr>
      <vt:lpstr>Capolino_Title_Theme</vt:lpstr>
      <vt:lpstr>1_Capolino_Title_Theme</vt:lpstr>
      <vt:lpstr>Diseño personalizado</vt:lpstr>
      <vt:lpstr>Capolino_Slides_Theme</vt:lpstr>
      <vt:lpstr>PowerPoint Presentation</vt:lpstr>
      <vt:lpstr>Crystal cuts and the P_2∝E_1 relations</vt:lpstr>
      <vt:lpstr>Down-conversion</vt:lpstr>
      <vt:lpstr>Al_x Ga_(1-x) As</vt:lpstr>
      <vt:lpstr>Double grating with a DBE</vt:lpstr>
      <vt:lpstr>TM dispersion diagram issues</vt:lpstr>
      <vt:lpstr>TM dispersion with PML on top and bottom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Herrero-Parareda</cp:lastModifiedBy>
  <cp:revision>1070</cp:revision>
  <dcterms:created xsi:type="dcterms:W3CDTF">2015-11-16T15:02:53Z</dcterms:created>
  <dcterms:modified xsi:type="dcterms:W3CDTF">2024-09-04T19:45:29Z</dcterms:modified>
</cp:coreProperties>
</file>