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3"/>
  </p:notesMasterIdLst>
  <p:handoutMasterIdLst>
    <p:handoutMasterId r:id="rId14"/>
  </p:handoutMasterIdLst>
  <p:sldIdLst>
    <p:sldId id="347" r:id="rId5"/>
    <p:sldId id="353" r:id="rId6"/>
    <p:sldId id="356" r:id="rId7"/>
    <p:sldId id="357" r:id="rId8"/>
    <p:sldId id="354" r:id="rId9"/>
    <p:sldId id="355" r:id="rId10"/>
    <p:sldId id="358" r:id="rId11"/>
    <p:sldId id="359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A85"/>
    <a:srgbClr val="4F81BD"/>
    <a:srgbClr val="C55A11"/>
    <a:srgbClr val="E09562"/>
    <a:srgbClr val="0064A4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Herrero-Parareda, N. Furman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DBE </a:t>
            </a:r>
            <a:r>
              <a:rPr lang="es-ES" sz="3000" b="1" dirty="0" err="1">
                <a:solidFill>
                  <a:srgbClr val="DE0000"/>
                </a:solidFill>
              </a:rPr>
              <a:t>dispersion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diagram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B6D-CB7D-810A-381C-8948A7CE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dispersion and dispersion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430000" cy="152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AlGaAs</a:t>
                </a:r>
                <a:r>
                  <a:rPr lang="en-US" dirty="0"/>
                  <a:t> has strong material dispersion. Indeed, at the fundamental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=3.2837, </m:t>
                    </m:r>
                  </m:oMath>
                </a14:m>
                <a:r>
                  <a:rPr lang="en-US" dirty="0"/>
                  <a:t>and at the 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=3.5067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 am </a:t>
                </a:r>
                <a:r>
                  <a:rPr lang="es-ES" b="0" dirty="0" err="1"/>
                  <a:t>updating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refractive </a:t>
                </a:r>
                <a:r>
                  <a:rPr lang="es-ES" b="0" dirty="0" err="1"/>
                  <a:t>index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cladding</a:t>
                </a:r>
                <a:r>
                  <a:rPr lang="es-ES" b="0" dirty="0"/>
                  <a:t> </a:t>
                </a:r>
                <a:r>
                  <a:rPr lang="es-ES" b="0" dirty="0" err="1"/>
                  <a:t>AlGaO</a:t>
                </a:r>
                <a:r>
                  <a:rPr lang="es-ES" b="0" dirty="0"/>
                  <a:t> </a:t>
                </a:r>
                <a:r>
                  <a:rPr lang="es-ES" b="0" dirty="0" err="1"/>
                  <a:t>from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=1.5→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=1.6 </m:t>
                    </m:r>
                  </m:oMath>
                </a14:m>
                <a:r>
                  <a:rPr lang="es-ES" b="0" dirty="0"/>
                  <a:t>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decided to ignore material dispersion when computing the dispersion diagram, and to obtain 2: one around the fundamental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and one around the SH frequency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Both are TE modes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1BBA6-1A82-BAFC-E23F-A07A18D2B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430000" cy="1521827"/>
              </a:xfrm>
              <a:prstGeom prst="rect">
                <a:avLst/>
              </a:prstGeom>
              <a:blipFill>
                <a:blip r:embed="rId2"/>
                <a:stretch>
                  <a:fillRect l="-320" t="-16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6ED595-E149-306E-B75C-E551DD80E889}"/>
              </a:ext>
            </a:extLst>
          </p:cNvPr>
          <p:cNvSpPr txBox="1"/>
          <p:nvPr/>
        </p:nvSpPr>
        <p:spPr>
          <a:xfrm>
            <a:off x="0" y="62324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Liu, S., </a:t>
            </a:r>
            <a:r>
              <a:rPr lang="en-US" dirty="0" err="1"/>
              <a:t>Vabishchevich</a:t>
            </a:r>
            <a:r>
              <a:rPr lang="en-US" dirty="0"/>
              <a:t>, P.P., </a:t>
            </a:r>
            <a:r>
              <a:rPr lang="en-US" dirty="0" err="1"/>
              <a:t>Vaskin</a:t>
            </a:r>
            <a:r>
              <a:rPr lang="en-US" dirty="0"/>
              <a:t>, A. </a:t>
            </a:r>
            <a:r>
              <a:rPr lang="en-US" i="1" dirty="0"/>
              <a:t>et al.</a:t>
            </a:r>
            <a:r>
              <a:rPr lang="en-US" dirty="0"/>
              <a:t> An all-dielectric </a:t>
            </a:r>
            <a:r>
              <a:rPr lang="en-US" dirty="0" err="1"/>
              <a:t>metasurface</a:t>
            </a:r>
            <a:r>
              <a:rPr lang="en-US" dirty="0"/>
              <a:t> as a broadband optical frequency mixer.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 </a:t>
            </a:r>
            <a:r>
              <a:rPr lang="en-US" b="1" dirty="0"/>
              <a:t>9</a:t>
            </a:r>
            <a:r>
              <a:rPr lang="en-US" dirty="0"/>
              <a:t>, 2507 (2018). https://doi.org/10.1038/s41467-018-04944-9</a:t>
            </a:r>
          </a:p>
        </p:txBody>
      </p:sp>
    </p:spTree>
    <p:extLst>
      <p:ext uri="{BB962C8B-B14F-4D97-AF65-F5344CB8AC3E}">
        <p14:creationId xmlns:p14="http://schemas.microsoft.com/office/powerpoint/2010/main" val="41843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078E-9010-8219-2946-B1BA8080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refr</a:t>
            </a:r>
            <a:r>
              <a:rPr lang="en-US" dirty="0"/>
              <a:t>.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2A82F-FB75-992C-2B1D-BFF204C243AF}"/>
                  </a:ext>
                </a:extLst>
              </p:cNvPr>
              <p:cNvSpPr txBox="1"/>
              <p:nvPr/>
            </p:nvSpPr>
            <p:spPr>
              <a:xfrm>
                <a:off x="228600" y="662770"/>
                <a:ext cx="2744972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=3.27→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=3.2837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2A82F-FB75-992C-2B1D-BFF204C2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62770"/>
                <a:ext cx="2744972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0972BD-0BBD-D2DE-2D98-7A5F6732F1A9}"/>
              </a:ext>
            </a:extLst>
          </p:cNvPr>
          <p:cNvSpPr txBox="1"/>
          <p:nvPr/>
        </p:nvSpPr>
        <p:spPr>
          <a:xfrm>
            <a:off x="304800" y="11430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must optimize parameter values to have a DBE with the updated </a:t>
            </a:r>
            <a:r>
              <a:rPr lang="en-US" dirty="0" err="1"/>
              <a:t>refr</a:t>
            </a:r>
            <a:r>
              <a:rPr lang="en-US" dirty="0"/>
              <a:t>. index</a:t>
            </a:r>
          </a:p>
        </p:txBody>
      </p:sp>
    </p:spTree>
    <p:extLst>
      <p:ext uri="{BB962C8B-B14F-4D97-AF65-F5344CB8AC3E}">
        <p14:creationId xmlns:p14="http://schemas.microsoft.com/office/powerpoint/2010/main" val="932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4D77-22F7-7672-5BB0-8DC4A491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CAAA-12A6-4A98-35AC-EE50976D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DBE resonance frequencies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63B016-749D-1174-4569-993BF72A6A5F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1135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S-parameters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63B016-749D-1174-4569-993BF72A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11353800" cy="646331"/>
              </a:xfrm>
              <a:prstGeom prst="rect">
                <a:avLst/>
              </a:prstGeom>
              <a:blipFill>
                <a:blip r:embed="rId2"/>
                <a:stretch>
                  <a:fillRect l="-37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1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8044-BC2A-5A8D-6D68-F8B1BF3A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DBE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4958A-7215-A702-2ED0-D6737F1D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85365"/>
            <a:ext cx="6792273" cy="616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0D439-8A87-5D85-342A-9C9F9E48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4" y="1524000"/>
            <a:ext cx="133368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B7E1-012C-89A4-A787-FFF16988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BDB0F-8879-4193-2950-915D06D0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467055" cy="23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76EF9-8467-AE81-BDFD-563E9402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82" y="887819"/>
            <a:ext cx="6095918" cy="54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91FF-C873-5044-3E4F-0B1F4F35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C8DCA-9BBC-9B07-921F-98274275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361522"/>
            <a:ext cx="6811326" cy="6134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BBF3E-D4EF-B6FB-6388-4415FD92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124794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9959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72144</TotalTime>
  <Words>190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Capolino_Title_Theme</vt:lpstr>
      <vt:lpstr>1_Capolino_Title_Theme</vt:lpstr>
      <vt:lpstr>Diseño personalizado</vt:lpstr>
      <vt:lpstr>Capolino_Slides_Theme</vt:lpstr>
      <vt:lpstr>PowerPoint Presentation</vt:lpstr>
      <vt:lpstr>Material dispersion and dispersion diagram</vt:lpstr>
      <vt:lpstr>Updated refr. index</vt:lpstr>
      <vt:lpstr>PowerPoint Presentation</vt:lpstr>
      <vt:lpstr>Finding DBE resonance frequencies</vt:lpstr>
      <vt:lpstr>Refining DBE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Herrero-Parareda</cp:lastModifiedBy>
  <cp:revision>1077</cp:revision>
  <dcterms:created xsi:type="dcterms:W3CDTF">2015-11-16T15:02:53Z</dcterms:created>
  <dcterms:modified xsi:type="dcterms:W3CDTF">2024-09-23T00:59:32Z</dcterms:modified>
</cp:coreProperties>
</file>