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2"/>
  </p:notesMasterIdLst>
  <p:handoutMasterIdLst>
    <p:handoutMasterId r:id="rId13"/>
  </p:handoutMasterIdLst>
  <p:sldIdLst>
    <p:sldId id="347" r:id="rId5"/>
    <p:sldId id="353" r:id="rId6"/>
    <p:sldId id="356" r:id="rId7"/>
    <p:sldId id="357" r:id="rId8"/>
    <p:sldId id="359" r:id="rId9"/>
    <p:sldId id="358" r:id="rId10"/>
    <p:sldId id="360" r:id="rId11"/>
  </p:sldIdLst>
  <p:sldSz cx="12192000" cy="6858000"/>
  <p:notesSz cx="6858000" cy="9144000"/>
  <p:embeddedFontLst>
    <p:embeddedFont>
      <p:font typeface="Cambria Math" panose="02040503050406030204" pitchFamily="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A85"/>
    <a:srgbClr val="4F81BD"/>
    <a:srgbClr val="C55A11"/>
    <a:srgbClr val="E09562"/>
    <a:srgbClr val="0064A4"/>
    <a:srgbClr val="ACBCFE"/>
    <a:srgbClr val="0C0288"/>
    <a:srgbClr val="0E039F"/>
    <a:srgbClr val="000066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Herrero-Parareda, N. Furman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DBE </a:t>
            </a:r>
            <a:r>
              <a:rPr lang="es-ES" sz="3000" b="1" dirty="0" err="1">
                <a:solidFill>
                  <a:srgbClr val="DE0000"/>
                </a:solidFill>
              </a:rPr>
              <a:t>dispersion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diagram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0B6D-CB7D-810A-381C-8948A7CE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dispersion and dispersion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1BBA6-1A82-BAFC-E23F-A07A18D2B015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430000" cy="152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 err="1"/>
                  <a:t>AlGaAs</a:t>
                </a:r>
                <a:r>
                  <a:rPr lang="en-US" dirty="0"/>
                  <a:t> has strong material dispersion. Indeed, at the fundamental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=3.2837, </m:t>
                    </m:r>
                  </m:oMath>
                </a14:m>
                <a:r>
                  <a:rPr lang="en-US" dirty="0"/>
                  <a:t>and at the 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=3.5067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I am </a:t>
                </a:r>
                <a:r>
                  <a:rPr lang="es-ES" b="0" dirty="0" err="1"/>
                  <a:t>updating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refractive </a:t>
                </a:r>
                <a:r>
                  <a:rPr lang="es-ES" b="0" dirty="0" err="1"/>
                  <a:t>index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cladding</a:t>
                </a:r>
                <a:r>
                  <a:rPr lang="es-ES" b="0" dirty="0"/>
                  <a:t> </a:t>
                </a:r>
                <a:r>
                  <a:rPr lang="es-ES" b="0" dirty="0" err="1"/>
                  <a:t>AlGaO</a:t>
                </a:r>
                <a:r>
                  <a:rPr lang="es-ES" b="0" dirty="0"/>
                  <a:t> </a:t>
                </a:r>
                <a:r>
                  <a:rPr lang="es-ES" b="0" dirty="0" err="1"/>
                  <a:t>from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=1.5→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=1.6 </m:t>
                    </m:r>
                  </m:oMath>
                </a14:m>
                <a:r>
                  <a:rPr lang="es-ES" b="0" dirty="0"/>
                  <a:t>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decided to ignore material dispersion when computing the dispersion diagram, and to obtain 2: one around the fundamental frequency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and one around the SH frequency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Both are TE modes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1BBA6-1A82-BAFC-E23F-A07A18D2B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430000" cy="1521827"/>
              </a:xfrm>
              <a:prstGeom prst="rect">
                <a:avLst/>
              </a:prstGeom>
              <a:blipFill>
                <a:blip r:embed="rId2"/>
                <a:stretch>
                  <a:fillRect l="-320" t="-1600" b="-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6ED595-E149-306E-B75C-E551DD80E889}"/>
              </a:ext>
            </a:extLst>
          </p:cNvPr>
          <p:cNvSpPr txBox="1"/>
          <p:nvPr/>
        </p:nvSpPr>
        <p:spPr>
          <a:xfrm>
            <a:off x="0" y="62324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Liu, S., </a:t>
            </a:r>
            <a:r>
              <a:rPr lang="en-US" dirty="0" err="1"/>
              <a:t>Vabishchevich</a:t>
            </a:r>
            <a:r>
              <a:rPr lang="en-US" dirty="0"/>
              <a:t>, P.P., </a:t>
            </a:r>
            <a:r>
              <a:rPr lang="en-US" dirty="0" err="1"/>
              <a:t>Vaskin</a:t>
            </a:r>
            <a:r>
              <a:rPr lang="en-US" dirty="0"/>
              <a:t>, A. </a:t>
            </a:r>
            <a:r>
              <a:rPr lang="en-US" i="1" dirty="0"/>
              <a:t>et al.</a:t>
            </a:r>
            <a:r>
              <a:rPr lang="en-US" dirty="0"/>
              <a:t> An all-dielectric </a:t>
            </a:r>
            <a:r>
              <a:rPr lang="en-US" dirty="0" err="1"/>
              <a:t>metasurface</a:t>
            </a:r>
            <a:r>
              <a:rPr lang="en-US" dirty="0"/>
              <a:t> as a broadband optical frequency mixer. </a:t>
            </a:r>
            <a:r>
              <a:rPr lang="en-US" i="1" dirty="0"/>
              <a:t>Nat </a:t>
            </a:r>
            <a:r>
              <a:rPr lang="en-US" i="1" dirty="0" err="1"/>
              <a:t>Commun</a:t>
            </a:r>
            <a:r>
              <a:rPr lang="en-US" dirty="0"/>
              <a:t> </a:t>
            </a:r>
            <a:r>
              <a:rPr lang="en-US" b="1" dirty="0"/>
              <a:t>9</a:t>
            </a:r>
            <a:r>
              <a:rPr lang="en-US" dirty="0"/>
              <a:t>, 2507 (2018). https://doi.org/10.1038/s41467-018-04944-9</a:t>
            </a:r>
          </a:p>
        </p:txBody>
      </p:sp>
    </p:spTree>
    <p:extLst>
      <p:ext uri="{BB962C8B-B14F-4D97-AF65-F5344CB8AC3E}">
        <p14:creationId xmlns:p14="http://schemas.microsoft.com/office/powerpoint/2010/main" val="418436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078E-9010-8219-2946-B1BA8080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refr</a:t>
            </a:r>
            <a:r>
              <a:rPr lang="en-US" dirty="0"/>
              <a:t>. index; New DBE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2A82F-FB75-992C-2B1D-BFF204C243AF}"/>
                  </a:ext>
                </a:extLst>
              </p:cNvPr>
              <p:cNvSpPr txBox="1"/>
              <p:nvPr/>
            </p:nvSpPr>
            <p:spPr>
              <a:xfrm>
                <a:off x="228600" y="662770"/>
                <a:ext cx="2744972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=3.27→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=3.2837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𝑐𝑙𝑎𝑑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=1.5→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𝑐𝑙𝑎𝑑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2A82F-FB75-992C-2B1D-BFF204C2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62770"/>
                <a:ext cx="2744972" cy="668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C0972BD-0BBD-D2DE-2D98-7A5F6732F1A9}"/>
              </a:ext>
            </a:extLst>
          </p:cNvPr>
          <p:cNvSpPr txBox="1"/>
          <p:nvPr/>
        </p:nvSpPr>
        <p:spPr>
          <a:xfrm>
            <a:off x="218753" y="150165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must optimize parameter values to have a DBE with the updated </a:t>
            </a:r>
            <a:r>
              <a:rPr lang="en-US" dirty="0" err="1"/>
              <a:t>refr</a:t>
            </a:r>
            <a:r>
              <a:rPr lang="en-US" dirty="0"/>
              <a:t>.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89986-3545-5B5D-B4E8-C5B3F13DF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00380"/>
            <a:ext cx="5105400" cy="3687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4DCD2-AA45-3BD8-A4E4-602C682E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900" y="2576556"/>
            <a:ext cx="4741168" cy="332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A3668-A292-E78C-A0DE-22FC6FEDB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77" y="2605820"/>
            <a:ext cx="1981477" cy="3448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10B26-537E-47A5-F70A-AED2D6FF03FD}"/>
                  </a:ext>
                </a:extLst>
              </p:cNvPr>
              <p:cNvSpPr txBox="1"/>
              <p:nvPr/>
            </p:nvSpPr>
            <p:spPr>
              <a:xfrm>
                <a:off x="9251986" y="3657600"/>
                <a:ext cx="1765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=0.0003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THz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10B26-537E-47A5-F70A-AED2D6FF0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986" y="3657600"/>
                <a:ext cx="1765227" cy="276999"/>
              </a:xfrm>
              <a:prstGeom prst="rect">
                <a:avLst/>
              </a:prstGeom>
              <a:blipFill>
                <a:blip r:embed="rId6"/>
                <a:stretch>
                  <a:fillRect l="-2768" t="-2222" r="-31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12256-41F2-A914-B375-9FA37ABA19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TE-dispersion at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12256-41F2-A914-B375-9FA37ABA1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77F5F8-269B-AA1F-7335-90F8E519749C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1675514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=3.2837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77F5F8-269B-AA1F-7335-90F8E519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5800"/>
                <a:ext cx="1675514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7679897-FA47-2FDF-5E4B-E9A92A17A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400" y="878047"/>
            <a:ext cx="6400800" cy="57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4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7E354D-9532-D41B-102B-727140A258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2f dispersion diagram: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𝑺𝑯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𝑫𝑩𝑬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𝟑𝟖𝟔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𝟑𝟖</m:t>
                    </m:r>
                  </m:oMath>
                </a14:m>
                <a:r>
                  <a:rPr lang="en-US" dirty="0"/>
                  <a:t> THz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7E354D-9532-D41B-102B-727140A25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144B8C-EFA7-24DC-A80A-4B54F016DC3A}"/>
              </a:ext>
            </a:extLst>
          </p:cNvPr>
          <p:cNvSpPr txBox="1"/>
          <p:nvPr/>
        </p:nvSpPr>
        <p:spPr>
          <a:xfrm>
            <a:off x="1905000" y="1097352"/>
            <a:ext cx="31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8 modes</a:t>
            </a:r>
          </a:p>
          <a:p>
            <a:r>
              <a:rPr lang="en-US" dirty="0"/>
              <a:t>(Kd-0.2)/pi, 30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284EDA-114C-1783-0CCB-C332DC39FE03}"/>
                  </a:ext>
                </a:extLst>
              </p:cNvPr>
              <p:cNvSpPr txBox="1"/>
              <p:nvPr/>
            </p:nvSpPr>
            <p:spPr>
              <a:xfrm>
                <a:off x="80995" y="566209"/>
                <a:ext cx="1675514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=3.5067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284EDA-114C-1783-0CCB-C332DC39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" y="566209"/>
                <a:ext cx="1675514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7A09E32-30F6-76C2-60DC-1DB85A292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83243"/>
            <a:ext cx="5343995" cy="4776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A02F9D-F8C1-936D-800A-0815F5C2E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071" y="1883243"/>
            <a:ext cx="5377129" cy="47762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3A24BB-4F21-3A9C-A0E8-9494A71E94C5}"/>
              </a:ext>
            </a:extLst>
          </p:cNvPr>
          <p:cNvCxnSpPr/>
          <p:nvPr/>
        </p:nvCxnSpPr>
        <p:spPr>
          <a:xfrm>
            <a:off x="7239000" y="4191000"/>
            <a:ext cx="464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1FAC8B-ECFB-AD5D-D141-B5559B342A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S-parameters and DBE resonance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𝟏𝟐𝟎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1FAC8B-ECFB-AD5D-D141-B5559B342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2F1FB92-08DB-603F-D368-DAB8F78E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56" y="762000"/>
            <a:ext cx="5789955" cy="51915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99FAE-F4AF-2449-7A99-87906405BB46}"/>
                  </a:ext>
                </a:extLst>
              </p:cNvPr>
              <p:cNvSpPr txBox="1"/>
              <p:nvPr/>
            </p:nvSpPr>
            <p:spPr>
              <a:xfrm>
                <a:off x="6096000" y="1464625"/>
                <a:ext cx="5638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DBE resonance is identified as the frequency of the peak of the transfer function (S21)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=100,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≈192.62 </m:t>
                    </m:r>
                  </m:oMath>
                </a14:m>
                <a:r>
                  <a:rPr lang="en-US" dirty="0"/>
                  <a:t>THz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=120,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≈193.07</m:t>
                    </m:r>
                  </m:oMath>
                </a14:m>
                <a:r>
                  <a:rPr lang="en-US" dirty="0"/>
                  <a:t> THz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contrast this results? I am not very confident in their accuracy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99FAE-F4AF-2449-7A99-87906405B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64625"/>
                <a:ext cx="5638800" cy="2308324"/>
              </a:xfrm>
              <a:prstGeom prst="rect">
                <a:avLst/>
              </a:prstGeom>
              <a:blipFill>
                <a:blip r:embed="rId4"/>
                <a:stretch>
                  <a:fillRect l="-649" t="-1319" r="-118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1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CE0FEC-8E6F-5DEC-3742-318C392A15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Minimum number of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to see DBE-enhanced SHG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CE0FEC-8E6F-5DEC-3742-318C392A1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38C8115-2295-A616-66DB-56ED709A6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358" y="903767"/>
            <a:ext cx="5377129" cy="4776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6E3F8-E175-3D72-1293-F9B9DA28F955}"/>
                  </a:ext>
                </a:extLst>
              </p:cNvPr>
              <p:cNvSpPr txBox="1"/>
              <p:nvPr/>
            </p:nvSpPr>
            <p:spPr>
              <a:xfrm>
                <a:off x="228600" y="914400"/>
                <a:ext cx="65532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must have a waveguide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&gt;192.1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r>
                  <a:rPr lang="en-US" dirty="0"/>
                  <a:t>, or the waves at the SH will not be contained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period of the grating is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=270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=100,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≈192.62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𝑇𝐻𝑧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≈385.24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=120,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≈193.07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≈386.14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do not have complete confidence in my script to calculate S21, and therefore the DBE resonance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6E3F8-E175-3D72-1293-F9B9DA28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6553200" cy="3693319"/>
              </a:xfrm>
              <a:prstGeom prst="rect">
                <a:avLst/>
              </a:prstGeom>
              <a:blipFill>
                <a:blip r:embed="rId4"/>
                <a:stretch>
                  <a:fillRect l="-651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110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72596</TotalTime>
  <Words>380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Cambria Math</vt:lpstr>
      <vt:lpstr>Arial</vt:lpstr>
      <vt:lpstr>Calibri</vt:lpstr>
      <vt:lpstr>Capolino_Title_Theme</vt:lpstr>
      <vt:lpstr>1_Capolino_Title_Theme</vt:lpstr>
      <vt:lpstr>Diseño personalizado</vt:lpstr>
      <vt:lpstr>Capolino_Slides_Theme</vt:lpstr>
      <vt:lpstr>PowerPoint Presentation</vt:lpstr>
      <vt:lpstr>Material dispersion and dispersion diagram</vt:lpstr>
      <vt:lpstr>Updated refr. index; New DBE</vt:lpstr>
      <vt:lpstr>TE-dispersion at f &amp; 2f</vt:lpstr>
      <vt:lpstr>2f dispersion diagram: f_SH≤2f_DBE=386.38 THz</vt:lpstr>
      <vt:lpstr>S-parameters and DBE resonance for N=100,  120</vt:lpstr>
      <vt:lpstr>Minimum number of N to see DBE-enhanced SHG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Herrero-Parareda</cp:lastModifiedBy>
  <cp:revision>1085</cp:revision>
  <dcterms:created xsi:type="dcterms:W3CDTF">2015-11-16T15:02:53Z</dcterms:created>
  <dcterms:modified xsi:type="dcterms:W3CDTF">2024-09-24T17:29:19Z</dcterms:modified>
</cp:coreProperties>
</file>