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0" r:id="rId1"/>
    <p:sldMasterId id="2147483687" r:id="rId2"/>
    <p:sldMasterId id="2147483691" r:id="rId3"/>
    <p:sldMasterId id="2147483695" r:id="rId4"/>
  </p:sldMasterIdLst>
  <p:notesMasterIdLst>
    <p:notesMasterId r:id="rId22"/>
  </p:notesMasterIdLst>
  <p:handoutMasterIdLst>
    <p:handoutMasterId r:id="rId23"/>
  </p:handoutMasterIdLst>
  <p:sldIdLst>
    <p:sldId id="347" r:id="rId5"/>
    <p:sldId id="353" r:id="rId6"/>
    <p:sldId id="356" r:id="rId7"/>
    <p:sldId id="357" r:id="rId8"/>
    <p:sldId id="359" r:id="rId9"/>
    <p:sldId id="358" r:id="rId10"/>
    <p:sldId id="360" r:id="rId11"/>
    <p:sldId id="361" r:id="rId12"/>
    <p:sldId id="362" r:id="rId13"/>
    <p:sldId id="363" r:id="rId14"/>
    <p:sldId id="364" r:id="rId15"/>
    <p:sldId id="366" r:id="rId16"/>
    <p:sldId id="367" r:id="rId17"/>
    <p:sldId id="368" r:id="rId18"/>
    <p:sldId id="369" r:id="rId19"/>
    <p:sldId id="370" r:id="rId20"/>
    <p:sldId id="365" r:id="rId21"/>
  </p:sldIdLst>
  <p:sldSz cx="12192000" cy="6858000"/>
  <p:notesSz cx="6858000" cy="9144000"/>
  <p:embeddedFontLst>
    <p:embeddedFont>
      <p:font typeface="Cambria Math" panose="02040503050406030204" pitchFamily="18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yehia" initials="my" lastIdx="6" clrIdx="0">
    <p:extLst>
      <p:ext uri="{19B8F6BF-5375-455C-9EA6-DF929625EA0E}">
        <p15:presenceInfo xmlns:p15="http://schemas.microsoft.com/office/powerpoint/2012/main" userId="5e57daa659109ea2" providerId="Windows Live"/>
      </p:ext>
    </p:extLst>
  </p:cmAuthor>
  <p:cmAuthor id="2" name="Tarek Khedr" initials="TK" lastIdx="16" clrIdx="1">
    <p:extLst>
      <p:ext uri="{19B8F6BF-5375-455C-9EA6-DF929625EA0E}">
        <p15:presenceInfo xmlns:p15="http://schemas.microsoft.com/office/powerpoint/2012/main" userId="Tarek Khedr" providerId="None"/>
      </p:ext>
    </p:extLst>
  </p:cmAuthor>
  <p:cmAuthor id="3" name="Abdelshafy" initials="A" lastIdx="5" clrIdx="2">
    <p:extLst>
      <p:ext uri="{19B8F6BF-5375-455C-9EA6-DF929625EA0E}">
        <p15:presenceInfo xmlns:p15="http://schemas.microsoft.com/office/powerpoint/2012/main" userId="Abdelshafy" providerId="None"/>
      </p:ext>
    </p:extLst>
  </p:cmAuthor>
  <p:cmAuthor id="4" name="Albert Herrero Parareda" initials="AHP" lastIdx="1" clrIdx="3">
    <p:extLst>
      <p:ext uri="{19B8F6BF-5375-455C-9EA6-DF929625EA0E}">
        <p15:presenceInfo xmlns:p15="http://schemas.microsoft.com/office/powerpoint/2012/main" userId="Albert Herrero Parare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5A85"/>
    <a:srgbClr val="4F81BD"/>
    <a:srgbClr val="C55A11"/>
    <a:srgbClr val="E09562"/>
    <a:srgbClr val="0064A4"/>
    <a:srgbClr val="ACBCFE"/>
    <a:srgbClr val="0C0288"/>
    <a:srgbClr val="0E039F"/>
    <a:srgbClr val="000066"/>
    <a:srgbClr val="0F45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3557" autoAdjust="0"/>
  </p:normalViewPr>
  <p:slideViewPr>
    <p:cSldViewPr>
      <p:cViewPr varScale="1">
        <p:scale>
          <a:sx n="60" d="100"/>
          <a:sy n="60" d="100"/>
        </p:scale>
        <p:origin x="1024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1963-63B2-40D2-ADC3-36BF43907078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EB57D-8F99-41A6-AD43-28CFAA26ED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2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1ED6C-C814-4E60-9FAC-E545E0A690B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C5FAC-7DF8-4EEA-9374-184479F7E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5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C5FAC-7DF8-4EEA-9374-184479F7E0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29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58060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pic>
        <p:nvPicPr>
          <p:cNvPr id="8" name="Picture 2" descr="Signature, flush left">
            <a:extLst>
              <a:ext uri="{FF2B5EF4-FFF2-40B4-BE49-F238E27FC236}">
                <a16:creationId xmlns:a16="http://schemas.microsoft.com/office/drawing/2014/main" id="{B2A552D6-4BCC-4185-9E35-B2BC8819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51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7803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80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92874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780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409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0197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0835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108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45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51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28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6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492526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Herrero-Parareda, N. Furman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2513756" y="1889089"/>
            <a:ext cx="7164488" cy="5539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>
                <a:solidFill>
                  <a:srgbClr val="DE0000"/>
                </a:solidFill>
              </a:rPr>
              <a:t>DBE </a:t>
            </a:r>
            <a:r>
              <a:rPr lang="es-ES" sz="3000" b="1" dirty="0" err="1">
                <a:solidFill>
                  <a:srgbClr val="DE0000"/>
                </a:solidFill>
              </a:rPr>
              <a:t>dispersion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diagram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55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8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2F1A-1FA5-6892-3DB2-90FEE600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index investigations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71CB45-B6FB-409D-9AA3-1C7235D33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00" y="1828800"/>
            <a:ext cx="5182174" cy="47143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45F293-E4E3-55AF-566A-C9C447A9A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905000"/>
            <a:ext cx="6328506" cy="45619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D09084-DC2B-74D4-09E7-42F12E3EDB7A}"/>
              </a:ext>
            </a:extLst>
          </p:cNvPr>
          <p:cNvSpPr txBox="1"/>
          <p:nvPr/>
        </p:nvSpPr>
        <p:spPr>
          <a:xfrm>
            <a:off x="309200" y="838200"/>
            <a:ext cx="1096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want to achieve the same effective modal indices at f &amp; 2f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approximately half, however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to redesign the double grating to reduce this gap</a:t>
            </a:r>
          </a:p>
        </p:txBody>
      </p:sp>
    </p:spTree>
    <p:extLst>
      <p:ext uri="{BB962C8B-B14F-4D97-AF65-F5344CB8AC3E}">
        <p14:creationId xmlns:p14="http://schemas.microsoft.com/office/powerpoint/2010/main" val="824151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2062-FC82-2487-FC05-E392EF04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9963A0-609B-EFFB-E88A-A2233DF5990D}"/>
                  </a:ext>
                </a:extLst>
              </p:cNvPr>
              <p:cNvSpPr txBox="1"/>
              <p:nvPr/>
            </p:nvSpPr>
            <p:spPr>
              <a:xfrm>
                <a:off x="228600" y="830597"/>
                <a:ext cx="11353800" cy="4699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obtain the DBE-enhanced SHG process in the periodic coupled gratings, we want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DBE at f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Confined, propagating modes at 2f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Same effective refractive indices at f &amp; 2f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will do a numerical optimization since it is hard to do it manually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How do we quantify these issues?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DBE: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𝜕𝜔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≈0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≈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sub>
                    </m:sSub>
                  </m:oMath>
                </a14:m>
                <a:endParaRPr lang="es-E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k exists at 2f (?)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-&gt;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total cost function is cost = vg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 am working on it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9963A0-609B-EFFB-E88A-A2233DF59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830597"/>
                <a:ext cx="11353800" cy="4699043"/>
              </a:xfrm>
              <a:prstGeom prst="rect">
                <a:avLst/>
              </a:prstGeom>
              <a:blipFill>
                <a:blip r:embed="rId2"/>
                <a:stretch>
                  <a:fillRect l="-376" t="-649" b="-1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645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FF46-91E9-4208-7F63-F61F350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optimization prep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D0A7F3-2FFB-91BB-4654-262DA0DED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85800"/>
            <a:ext cx="6034818" cy="472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97B6BE-D650-A406-A2D0-0E52DE5A2DFC}"/>
                  </a:ext>
                </a:extLst>
              </p:cNvPr>
              <p:cNvSpPr txBox="1"/>
              <p:nvPr/>
            </p:nvSpPr>
            <p:spPr>
              <a:xfrm>
                <a:off x="6400800" y="685800"/>
                <a:ext cx="5334000" cy="3158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optimize the design to support a DBE at the fundamental frequency (FF), there are different ways we can quantify it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𝜕𝜔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𝐺𝑉𝐷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At the DBE, we have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=0;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𝐺𝑉𝐷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b="0" dirty="0"/>
              </a:p>
              <a:p>
                <a:r>
                  <a:rPr lang="en-US" dirty="0"/>
                  <a:t>(there is zero variation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97B6BE-D650-A406-A2D0-0E52DE5A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685800"/>
                <a:ext cx="5334000" cy="3158942"/>
              </a:xfrm>
              <a:prstGeom prst="rect">
                <a:avLst/>
              </a:prstGeom>
              <a:blipFill>
                <a:blip r:embed="rId3"/>
                <a:stretch>
                  <a:fillRect l="-914" t="-1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992BE71-5A56-345B-0E70-02C924C1F8E2}"/>
              </a:ext>
            </a:extLst>
          </p:cNvPr>
          <p:cNvSpPr txBox="1"/>
          <p:nvPr/>
        </p:nvSpPr>
        <p:spPr>
          <a:xfrm>
            <a:off x="3733800" y="32004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more data points to better see what happens</a:t>
            </a:r>
          </a:p>
        </p:txBody>
      </p:sp>
    </p:spTree>
    <p:extLst>
      <p:ext uri="{BB962C8B-B14F-4D97-AF65-F5344CB8AC3E}">
        <p14:creationId xmlns:p14="http://schemas.microsoft.com/office/powerpoint/2010/main" val="1082764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1120-F68A-0D47-F2DD-38C848F1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optimization: DBE or RBE?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0829284-3503-B65B-E769-A84EE65A20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2618189"/>
                  </p:ext>
                </p:extLst>
              </p:nvPr>
            </p:nvGraphicFramePr>
            <p:xfrm>
              <a:off x="228600" y="762000"/>
              <a:ext cx="8128000" cy="34121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02000">
                      <a:extLst>
                        <a:ext uri="{9D8B030D-6E8A-4147-A177-3AD203B41FA5}">
                          <a16:colId xmlns:a16="http://schemas.microsoft.com/office/drawing/2014/main" val="2694055671"/>
                        </a:ext>
                      </a:extLst>
                    </a:gridCol>
                    <a:gridCol w="4826000">
                      <a:extLst>
                        <a:ext uri="{9D8B030D-6E8A-4147-A177-3AD203B41FA5}">
                          <a16:colId xmlns:a16="http://schemas.microsoft.com/office/drawing/2014/main" val="31379946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Dispersion: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Near the EPD frequency, we have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11644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1486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2736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Group velocity: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𝜕𝜔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406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=0+4</m:t>
                                </m:r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99079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=0+2</m:t>
                                </m:r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50331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Group velocity dispersion (GVD):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𝐺𝑉𝐷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8945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𝐺𝑉𝐷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=12</m:t>
                                </m:r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0913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𝐺𝑉𝐷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97059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0829284-3503-B65B-E769-A84EE65A20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2618189"/>
                  </p:ext>
                </p:extLst>
              </p:nvPr>
            </p:nvGraphicFramePr>
            <p:xfrm>
              <a:off x="228600" y="762000"/>
              <a:ext cx="8128000" cy="34121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02000">
                      <a:extLst>
                        <a:ext uri="{9D8B030D-6E8A-4147-A177-3AD203B41FA5}">
                          <a16:colId xmlns:a16="http://schemas.microsoft.com/office/drawing/2014/main" val="2694055671"/>
                        </a:ext>
                      </a:extLst>
                    </a:gridCol>
                    <a:gridCol w="4826000">
                      <a:extLst>
                        <a:ext uri="{9D8B030D-6E8A-4147-A177-3AD203B41FA5}">
                          <a16:colId xmlns:a16="http://schemas.microsoft.com/office/drawing/2014/main" val="31379946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Dispersion: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Near the EPD frequency, we have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11644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8561" t="-108197" r="-505" b="-7426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1486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8561" t="-208197" r="-505" b="-6426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2736870"/>
                      </a:ext>
                    </a:extLst>
                  </a:tr>
                  <a:tr h="38811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Group velocity: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8561" t="-298413" r="-505" b="-5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4067081"/>
                      </a:ext>
                    </a:extLst>
                  </a:tr>
                  <a:tr h="39357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8561" t="-386154" r="-505" b="-40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9907935"/>
                      </a:ext>
                    </a:extLst>
                  </a:tr>
                  <a:tr h="38811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8561" t="-493750" r="-505" b="-3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5033186"/>
                      </a:ext>
                    </a:extLst>
                  </a:tr>
                  <a:tr h="38811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Group velocity dispersion (GVD):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8561" t="-603175" r="-505" b="-2174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8945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8561" t="-726230" r="-505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0913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8561" t="-826230" r="-505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97059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4C693C9-7920-CD43-E457-5FFDE49B6A0B}"/>
              </a:ext>
            </a:extLst>
          </p:cNvPr>
          <p:cNvSpPr txBox="1"/>
          <p:nvPr/>
        </p:nvSpPr>
        <p:spPr>
          <a:xfrm>
            <a:off x="8534200" y="762000"/>
            <a:ext cx="312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DBE and RBE have zero group velocity at the EPD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RBE has a GVD independent of the position in the BZ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DBE has a GVD = 0 at the EPD</a:t>
            </a:r>
          </a:p>
        </p:txBody>
      </p:sp>
    </p:spTree>
    <p:extLst>
      <p:ext uri="{BB962C8B-B14F-4D97-AF65-F5344CB8AC3E}">
        <p14:creationId xmlns:p14="http://schemas.microsoft.com/office/powerpoint/2010/main" val="2939309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5CDA-5EA4-24FE-77C6-7AC5B9F69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DBE vs RBE behavior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A1675E-61D7-A7C2-EDB6-BC5AC3B24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14400"/>
            <a:ext cx="4906060" cy="39057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C54DDE-0D10-CDEB-AA77-9AEA8B93B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891363"/>
            <a:ext cx="4915586" cy="39629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517B06-AE9C-9DB7-FFCD-8CBB67E21A5E}"/>
                  </a:ext>
                </a:extLst>
              </p:cNvPr>
              <p:cNvSpPr txBox="1"/>
              <p:nvPr/>
            </p:nvSpPr>
            <p:spPr>
              <a:xfrm>
                <a:off x="152400" y="4953000"/>
                <a:ext cx="11049000" cy="73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can use the GVD to measure the DBE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Then we just need a few points 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b="0" dirty="0"/>
                  <a:t> to calculate the GVD and impose it to go to zero</a:t>
                </a:r>
                <a:endParaRPr lang="es-ES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517B06-AE9C-9DB7-FFCD-8CBB67E21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953000"/>
                <a:ext cx="11049000" cy="738215"/>
              </a:xfrm>
              <a:prstGeom prst="rect">
                <a:avLst/>
              </a:prstGeom>
              <a:blipFill>
                <a:blip r:embed="rId4"/>
                <a:stretch>
                  <a:fillRect l="-331" t="-4959" b="-4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2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4CBD-D0D3-D1DE-2994-464F00874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effective refractive indices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7840D0-B1A1-6808-336F-6E65B903EAFC}"/>
                  </a:ext>
                </a:extLst>
              </p:cNvPr>
              <p:cNvSpPr txBox="1"/>
              <p:nvPr/>
            </p:nvSpPr>
            <p:spPr>
              <a:xfrm>
                <a:off x="228600" y="838200"/>
                <a:ext cx="10972800" cy="4129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Impose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where the effective modal indices are calculated at the DBE frequency and its second harmonic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Then, for large N, the phase matching will become better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Since we want to show the asymptotic scaling of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sup>
                    </m:sSup>
                  </m:oMath>
                </a14:m>
                <a:r>
                  <a:rPr lang="en-US" dirty="0"/>
                  <a:t>, this design considerations are consistent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Can we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𝒆𝒇𝒇</m:t>
                        </m:r>
                      </m:sub>
                    </m:sSub>
                  </m:oMath>
                </a14:m>
                <a:r>
                  <a:rPr lang="en-US" dirty="0"/>
                  <a:t> from the </a:t>
                </a:r>
                <a:r>
                  <a:rPr lang="en-US" dirty="0" err="1"/>
                  <a:t>Floquet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? Yes.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</a:t>
                </a:r>
                <a:r>
                  <a:rPr lang="en-US" dirty="0" err="1"/>
                  <a:t>Floquet</a:t>
                </a:r>
                <a:r>
                  <a:rPr lang="en-US" dirty="0"/>
                  <a:t> wavenumber is the wavenumber of the wave propagating in a periodic structure. It is literally the wavenumber of the wave. We add the distinctive </a:t>
                </a:r>
                <a:r>
                  <a:rPr lang="en-US" dirty="0" err="1"/>
                  <a:t>Floquet</a:t>
                </a:r>
                <a:r>
                  <a:rPr lang="en-US" dirty="0"/>
                  <a:t> moniker to clarify this solution exists in an infinitely-long periodic structure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7840D0-B1A1-6808-336F-6E65B90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838200"/>
                <a:ext cx="10972800" cy="4129464"/>
              </a:xfrm>
              <a:prstGeom prst="rect">
                <a:avLst/>
              </a:prstGeom>
              <a:blipFill>
                <a:blip r:embed="rId2"/>
                <a:stretch>
                  <a:fillRect l="-389" t="-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796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37DF-A886-F993-752C-B3755B04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CF5975-503A-21F8-B1C8-1B6229735020}"/>
              </a:ext>
            </a:extLst>
          </p:cNvPr>
          <p:cNvSpPr txBox="1"/>
          <p:nvPr/>
        </p:nvSpPr>
        <p:spPr>
          <a:xfrm>
            <a:off x="381000" y="762000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\Delta </a:t>
            </a:r>
            <a:r>
              <a:rPr lang="en-US" dirty="0" err="1"/>
              <a:t>kd</a:t>
            </a:r>
            <a:r>
              <a:rPr lang="en-US" dirty="0"/>
              <a:t> = 0.1</a:t>
            </a:r>
          </a:p>
          <a:p>
            <a:r>
              <a:rPr lang="en-US" dirty="0"/>
              <a:t>Number of values = 31</a:t>
            </a:r>
          </a:p>
        </p:txBody>
      </p:sp>
    </p:spTree>
    <p:extLst>
      <p:ext uri="{BB962C8B-B14F-4D97-AF65-F5344CB8AC3E}">
        <p14:creationId xmlns:p14="http://schemas.microsoft.com/office/powerpoint/2010/main" val="2250872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6886-010F-96E2-AEE6-7B180FD7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Hazy formalism for DBE-enhanced SHG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11CBB4-4B7E-15B8-C8DD-FE897303517E}"/>
              </a:ext>
            </a:extLst>
          </p:cNvPr>
          <p:cNvSpPr txBox="1"/>
          <p:nvPr/>
        </p:nvSpPr>
        <p:spPr>
          <a:xfrm>
            <a:off x="3048886" y="3095159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i="1" dirty="0"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9E9394-2042-742C-02A8-902416733BEF}"/>
                  </a:ext>
                </a:extLst>
              </p:cNvPr>
              <p:cNvSpPr txBox="1"/>
              <p:nvPr/>
            </p:nvSpPr>
            <p:spPr>
              <a:xfrm>
                <a:off x="304800" y="762000"/>
                <a:ext cx="11506200" cy="4664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The nonlinear conversion efficiency is defined as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Under resonance conditions, a correction factor in the expression of the overlap integral must be introduced, i.e. 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𝜂</m:t>
                      </m:r>
                      <m:r>
                        <a:rPr lang="es-ES" sz="1800" b="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b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Sup>
                        <m:sSub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8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/>
                  <a:t>which accounts for the quality factors of the resonances available at the fundamental and second-harmonic frequencies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For large quality factors, we can approximate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ES" b="0" dirty="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Near the DBE, we have the scaling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, leading to 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</m:oMath>
                </a14:m>
                <a:r>
                  <a:rPr lang="en-US" dirty="0"/>
                  <a:t> depends on the dispersion engineering (which depends on the phase matching)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9E9394-2042-742C-02A8-902416733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762000"/>
                <a:ext cx="11506200" cy="4664290"/>
              </a:xfrm>
              <a:prstGeom prst="rect">
                <a:avLst/>
              </a:prstGeom>
              <a:blipFill>
                <a:blip r:embed="rId2"/>
                <a:stretch>
                  <a:fillRect l="-318" t="-654"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0B6D-CB7D-810A-381C-8948A7CE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dispersion and dispersion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E1BBA6-1A82-BAFC-E23F-A07A18D2B015}"/>
                  </a:ext>
                </a:extLst>
              </p:cNvPr>
              <p:cNvSpPr txBox="1"/>
              <p:nvPr/>
            </p:nvSpPr>
            <p:spPr>
              <a:xfrm>
                <a:off x="304800" y="762000"/>
                <a:ext cx="11430000" cy="1521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</a:t>
                </a:r>
                <a:r>
                  <a:rPr lang="en-US" dirty="0" err="1"/>
                  <a:t>AlGaAs</a:t>
                </a:r>
                <a:r>
                  <a:rPr lang="en-US" dirty="0"/>
                  <a:t> has strong material dispersion. Indeed, at the fundamental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=3.2837, </m:t>
                    </m:r>
                  </m:oMath>
                </a14:m>
                <a:r>
                  <a:rPr lang="en-US" dirty="0"/>
                  <a:t>and at the SH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=3.5067</m:t>
                    </m:r>
                  </m:oMath>
                </a14:m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b="0" dirty="0"/>
                  <a:t>I am </a:t>
                </a:r>
                <a:r>
                  <a:rPr lang="es-ES" b="0" dirty="0" err="1"/>
                  <a:t>updating</a:t>
                </a:r>
                <a:r>
                  <a:rPr lang="es-ES" b="0" dirty="0"/>
                  <a:t> </a:t>
                </a:r>
                <a:r>
                  <a:rPr lang="es-ES" b="0" dirty="0" err="1"/>
                  <a:t>the</a:t>
                </a:r>
                <a:r>
                  <a:rPr lang="es-ES" b="0" dirty="0"/>
                  <a:t> refractive </a:t>
                </a:r>
                <a:r>
                  <a:rPr lang="es-ES" b="0" dirty="0" err="1"/>
                  <a:t>index</a:t>
                </a:r>
                <a:r>
                  <a:rPr lang="es-ES" b="0" dirty="0"/>
                  <a:t> </a:t>
                </a:r>
                <a:r>
                  <a:rPr lang="es-ES" b="0" dirty="0" err="1"/>
                  <a:t>of</a:t>
                </a:r>
                <a:r>
                  <a:rPr lang="es-ES" b="0" dirty="0"/>
                  <a:t> </a:t>
                </a:r>
                <a:r>
                  <a:rPr lang="es-ES" b="0" dirty="0" err="1"/>
                  <a:t>the</a:t>
                </a:r>
                <a:r>
                  <a:rPr lang="es-ES" b="0" dirty="0"/>
                  <a:t> </a:t>
                </a:r>
                <a:r>
                  <a:rPr lang="es-ES" b="0" dirty="0" err="1"/>
                  <a:t>cladding</a:t>
                </a:r>
                <a:r>
                  <a:rPr lang="es-ES" b="0" dirty="0"/>
                  <a:t> </a:t>
                </a:r>
                <a:r>
                  <a:rPr lang="es-ES" b="0" dirty="0" err="1"/>
                  <a:t>AlGaO</a:t>
                </a:r>
                <a:r>
                  <a:rPr lang="es-ES" b="0" dirty="0"/>
                  <a:t> </a:t>
                </a:r>
                <a:r>
                  <a:rPr lang="es-ES" b="0" dirty="0" err="1"/>
                  <a:t>from</a:t>
                </a:r>
                <a:r>
                  <a:rPr lang="es-ES" b="0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=1.5→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=1.6 </m:t>
                    </m:r>
                  </m:oMath>
                </a14:m>
                <a:r>
                  <a:rPr lang="es-ES" b="0" dirty="0"/>
                  <a:t>[1]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decided to ignore material dispersion when computing the dispersion diagram, and to obtain 2: one around the fundamental frequency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, and one around the SH frequency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Both are TE modes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E1BBA6-1A82-BAFC-E23F-A07A18D2B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762000"/>
                <a:ext cx="11430000" cy="1521827"/>
              </a:xfrm>
              <a:prstGeom prst="rect">
                <a:avLst/>
              </a:prstGeom>
              <a:blipFill>
                <a:blip r:embed="rId2"/>
                <a:stretch>
                  <a:fillRect l="-320" t="-1600" b="-5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E6ED595-E149-306E-B75C-E551DD80E889}"/>
              </a:ext>
            </a:extLst>
          </p:cNvPr>
          <p:cNvSpPr txBox="1"/>
          <p:nvPr/>
        </p:nvSpPr>
        <p:spPr>
          <a:xfrm>
            <a:off x="0" y="623245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Liu, S., </a:t>
            </a:r>
            <a:r>
              <a:rPr lang="en-US" dirty="0" err="1"/>
              <a:t>Vabishchevich</a:t>
            </a:r>
            <a:r>
              <a:rPr lang="en-US" dirty="0"/>
              <a:t>, P.P., </a:t>
            </a:r>
            <a:r>
              <a:rPr lang="en-US" dirty="0" err="1"/>
              <a:t>Vaskin</a:t>
            </a:r>
            <a:r>
              <a:rPr lang="en-US" dirty="0"/>
              <a:t>, A. </a:t>
            </a:r>
            <a:r>
              <a:rPr lang="en-US" i="1" dirty="0"/>
              <a:t>et al.</a:t>
            </a:r>
            <a:r>
              <a:rPr lang="en-US" dirty="0"/>
              <a:t> An all-dielectric </a:t>
            </a:r>
            <a:r>
              <a:rPr lang="en-US" dirty="0" err="1"/>
              <a:t>metasurface</a:t>
            </a:r>
            <a:r>
              <a:rPr lang="en-US" dirty="0"/>
              <a:t> as a broadband optical frequency mixer. </a:t>
            </a:r>
            <a:r>
              <a:rPr lang="en-US" i="1" dirty="0"/>
              <a:t>Nat </a:t>
            </a:r>
            <a:r>
              <a:rPr lang="en-US" i="1" dirty="0" err="1"/>
              <a:t>Commun</a:t>
            </a:r>
            <a:r>
              <a:rPr lang="en-US" dirty="0"/>
              <a:t> </a:t>
            </a:r>
            <a:r>
              <a:rPr lang="en-US" b="1" dirty="0"/>
              <a:t>9</a:t>
            </a:r>
            <a:r>
              <a:rPr lang="en-US" dirty="0"/>
              <a:t>, 2507 (2018). https://doi.org/10.1038/s41467-018-04944-9</a:t>
            </a:r>
          </a:p>
        </p:txBody>
      </p:sp>
    </p:spTree>
    <p:extLst>
      <p:ext uri="{BB962C8B-B14F-4D97-AF65-F5344CB8AC3E}">
        <p14:creationId xmlns:p14="http://schemas.microsoft.com/office/powerpoint/2010/main" val="418436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5078E-9010-8219-2946-B1BA8080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</a:t>
            </a:r>
            <a:r>
              <a:rPr lang="en-US" dirty="0" err="1"/>
              <a:t>refr</a:t>
            </a:r>
            <a:r>
              <a:rPr lang="en-US" dirty="0"/>
              <a:t>. index; New DBE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C2A82F-FB75-992C-2B1D-BFF204C243AF}"/>
                  </a:ext>
                </a:extLst>
              </p:cNvPr>
              <p:cNvSpPr txBox="1"/>
              <p:nvPr/>
            </p:nvSpPr>
            <p:spPr>
              <a:xfrm>
                <a:off x="228600" y="662770"/>
                <a:ext cx="2744972" cy="6685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=3.27→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=3.2837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𝑐𝑙𝑎𝑑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=1.5→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𝑐𝑙𝑎𝑑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C2A82F-FB75-992C-2B1D-BFF204C2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62770"/>
                <a:ext cx="2744972" cy="6685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C0972BD-0BBD-D2DE-2D98-7A5F6732F1A9}"/>
              </a:ext>
            </a:extLst>
          </p:cNvPr>
          <p:cNvSpPr txBox="1"/>
          <p:nvPr/>
        </p:nvSpPr>
        <p:spPr>
          <a:xfrm>
            <a:off x="218753" y="1501653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must optimize parameter values to have a DBE with the updated </a:t>
            </a:r>
            <a:r>
              <a:rPr lang="en-US" dirty="0" err="1"/>
              <a:t>refr</a:t>
            </a:r>
            <a:r>
              <a:rPr lang="en-US" dirty="0"/>
              <a:t>. index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C89986-3545-5B5D-B4E8-C5B3F13DF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400380"/>
            <a:ext cx="5105400" cy="36876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44DCD2-AA45-3BD8-A4E4-602C682E2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900" y="2576556"/>
            <a:ext cx="4741168" cy="3329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0A3668-A292-E78C-A0DE-22FC6FEDB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177" y="2605820"/>
            <a:ext cx="1981477" cy="34485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310B26-537E-47A5-F70A-AED2D6FF03FD}"/>
                  </a:ext>
                </a:extLst>
              </p:cNvPr>
              <p:cNvSpPr txBox="1"/>
              <p:nvPr/>
            </p:nvSpPr>
            <p:spPr>
              <a:xfrm>
                <a:off x="9251986" y="3657600"/>
                <a:ext cx="17652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=0.0003 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THz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310B26-537E-47A5-F70A-AED2D6FF0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986" y="3657600"/>
                <a:ext cx="1765227" cy="276999"/>
              </a:xfrm>
              <a:prstGeom prst="rect">
                <a:avLst/>
              </a:prstGeom>
              <a:blipFill>
                <a:blip r:embed="rId6"/>
                <a:stretch>
                  <a:fillRect l="-2768" t="-2222" r="-311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C12256-41F2-A914-B375-9FA37ABA19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TE-dispersion at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C12256-41F2-A914-B375-9FA37ABA1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75" t="-16418" b="-4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77F5F8-269B-AA1F-7335-90F8E519749C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1675514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=3.2837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77F5F8-269B-AA1F-7335-90F8E5197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85800"/>
                <a:ext cx="1675514" cy="391582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7679897-FA47-2FDF-5E4B-E9A92A17AD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400" y="878047"/>
            <a:ext cx="6400800" cy="574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4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77E354D-9532-D41B-102B-727140A2587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2f dispersion diagram: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𝑺𝑯</m:t>
                        </m:r>
                      </m:sub>
                    </m:sSub>
                    <m:r>
                      <a:rPr lang="es-E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𝑫𝑩𝑬</m:t>
                        </m:r>
                      </m:sub>
                    </m:sSub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𝟑𝟖𝟔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𝟑𝟖</m:t>
                    </m:r>
                  </m:oMath>
                </a14:m>
                <a:r>
                  <a:rPr lang="en-US" dirty="0"/>
                  <a:t> THz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77E354D-9532-D41B-102B-727140A258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75" t="-16418" b="-4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8144B8C-EFA7-24DC-A80A-4B54F016DC3A}"/>
              </a:ext>
            </a:extLst>
          </p:cNvPr>
          <p:cNvSpPr txBox="1"/>
          <p:nvPr/>
        </p:nvSpPr>
        <p:spPr>
          <a:xfrm>
            <a:off x="1905000" y="1097352"/>
            <a:ext cx="312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Search: 8 modes</a:t>
            </a:r>
          </a:p>
          <a:p>
            <a:r>
              <a:rPr lang="en-US" dirty="0"/>
              <a:t>(Kd-0.2)/pi, 30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284EDA-114C-1783-0CCB-C332DC39FE03}"/>
                  </a:ext>
                </a:extLst>
              </p:cNvPr>
              <p:cNvSpPr txBox="1"/>
              <p:nvPr/>
            </p:nvSpPr>
            <p:spPr>
              <a:xfrm>
                <a:off x="80995" y="566209"/>
                <a:ext cx="1675514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=3.5067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284EDA-114C-1783-0CCB-C332DC39F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5" y="566209"/>
                <a:ext cx="1675514" cy="391582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D7A02F9D-F8C1-936D-800A-0815F5C2E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071" y="1883243"/>
            <a:ext cx="5377129" cy="47762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3A24BB-4F21-3A9C-A0E8-9494A71E94C5}"/>
              </a:ext>
            </a:extLst>
          </p:cNvPr>
          <p:cNvCxnSpPr/>
          <p:nvPr/>
        </p:nvCxnSpPr>
        <p:spPr>
          <a:xfrm>
            <a:off x="7239000" y="4191000"/>
            <a:ext cx="46482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4EB88BE-F0F0-1687-6B09-4DC98D0E25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753" y="1883243"/>
            <a:ext cx="5119177" cy="461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9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61FAC8B-ECFB-AD5D-D141-B5559B342A3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S-parameters and DBE resonance for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𝟏𝟐𝟎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61FAC8B-ECFB-AD5D-D141-B5559B342A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75" t="-16418" b="-4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12F1FB92-08DB-603F-D368-DAB8F78EA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56" y="762000"/>
            <a:ext cx="5789955" cy="51915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999FAE-F4AF-2449-7A99-87906405BB46}"/>
                  </a:ext>
                </a:extLst>
              </p:cNvPr>
              <p:cNvSpPr txBox="1"/>
              <p:nvPr/>
            </p:nvSpPr>
            <p:spPr>
              <a:xfrm>
                <a:off x="6096000" y="1464625"/>
                <a:ext cx="56388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DBE resonance is identified as the frequency of the peak of the transfer function (S21)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=100, 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≈192.62 </m:t>
                    </m:r>
                  </m:oMath>
                </a14:m>
                <a:r>
                  <a:rPr lang="en-US" dirty="0"/>
                  <a:t>THz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=120, 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≈193.07</m:t>
                    </m:r>
                  </m:oMath>
                </a14:m>
                <a:r>
                  <a:rPr lang="en-US" dirty="0"/>
                  <a:t> THz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Can we contrast this results? I am not very confident in their accuracy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999FAE-F4AF-2449-7A99-87906405B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464625"/>
                <a:ext cx="5638800" cy="2308324"/>
              </a:xfrm>
              <a:prstGeom prst="rect">
                <a:avLst/>
              </a:prstGeom>
              <a:blipFill>
                <a:blip r:embed="rId4"/>
                <a:stretch>
                  <a:fillRect l="-649" t="-1319" r="-1189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61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BCE0FEC-8E6F-5DEC-3742-318C392A153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Minimum number of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/>
                  <a:t> to see DBE-enhanced SHG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BCE0FEC-8E6F-5DEC-3742-318C392A1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75" t="-16418" b="-4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38C8115-2295-A616-66DB-56ED709A6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358" y="903767"/>
            <a:ext cx="5377129" cy="47762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76E3F8-E175-3D72-1293-F9B9DA28F955}"/>
                  </a:ext>
                </a:extLst>
              </p:cNvPr>
              <p:cNvSpPr txBox="1"/>
              <p:nvPr/>
            </p:nvSpPr>
            <p:spPr>
              <a:xfrm>
                <a:off x="228600" y="914400"/>
                <a:ext cx="6553200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must have a waveguide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&gt;192.1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THz</m:t>
                    </m:r>
                  </m:oMath>
                </a14:m>
                <a:r>
                  <a:rPr lang="en-US" dirty="0"/>
                  <a:t>, or the waves at the SH will not be contained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period of the grating is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=270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=100, 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≈192.62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𝑇𝐻𝑧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𝑆𝐻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≈385.24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THz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=120, 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≈193.07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THz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𝑆𝐻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≈386.14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THz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 do not have complete confidence in my script to calculate S21, and therefore the DBE resonance frequency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76E3F8-E175-3D72-1293-F9B9DA28F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14400"/>
                <a:ext cx="6553200" cy="3693319"/>
              </a:xfrm>
              <a:prstGeom prst="rect">
                <a:avLst/>
              </a:prstGeom>
              <a:blipFill>
                <a:blip r:embed="rId4"/>
                <a:stretch>
                  <a:fillRect l="-651" t="-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693F-1C2C-424E-6678-E3A29F71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Domenico’s transmission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E1B7E4-EE44-2530-E317-4D0B4EA9B149}"/>
                  </a:ext>
                </a:extLst>
              </p:cNvPr>
              <p:cNvSpPr txBox="1"/>
              <p:nvPr/>
            </p:nvSpPr>
            <p:spPr>
              <a:xfrm>
                <a:off x="228600" y="838200"/>
                <a:ext cx="11353800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We consider the following structure: waveguide widths 200nm, gap of 200nm, teeth widths of 214nm, periodicity 270nm, teeth shift equal to half the periodicity. The periodic structure shows a degenerate band gap at 191.2 THz, with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8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 transmission is calculated by integrating the Poynting vector of the FF field along the x direction (propagation direction).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Why? Then you get the power inside the structure, but not the transmission, right?</a:t>
                </a:r>
                <a:endParaRPr lang="en-US" dirty="0"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E1B7E4-EE44-2530-E317-4D0B4EA9B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838200"/>
                <a:ext cx="11353800" cy="2031325"/>
              </a:xfrm>
              <a:prstGeom prst="rect">
                <a:avLst/>
              </a:prstGeom>
              <a:blipFill>
                <a:blip r:embed="rId2"/>
                <a:stretch>
                  <a:fillRect l="-376" t="-1502" r="-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7">
            <a:extLst>
              <a:ext uri="{FF2B5EF4-FFF2-40B4-BE49-F238E27FC236}">
                <a16:creationId xmlns:a16="http://schemas.microsoft.com/office/drawing/2014/main" id="{01CF95E5-95A2-43F7-17CA-8E480E0D9B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30" y="2633731"/>
            <a:ext cx="4548098" cy="3146425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39409C-DB22-D306-F63D-3301354D3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130" y="2546487"/>
            <a:ext cx="4366140" cy="33209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C88E1C-35CC-BE1B-6F1E-BC97A273390A}"/>
              </a:ext>
            </a:extLst>
          </p:cNvPr>
          <p:cNvSpPr txBox="1"/>
          <p:nvPr/>
        </p:nvSpPr>
        <p:spPr>
          <a:xfrm>
            <a:off x="3276600" y="61722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 do not get the same result</a:t>
            </a:r>
          </a:p>
        </p:txBody>
      </p:sp>
    </p:spTree>
    <p:extLst>
      <p:ext uri="{BB962C8B-B14F-4D97-AF65-F5344CB8AC3E}">
        <p14:creationId xmlns:p14="http://schemas.microsoft.com/office/powerpoint/2010/main" val="1675447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4A70-B188-6DAA-F7C1-F8B438C65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Mismatch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22FBFA-750D-4073-F7D5-DFCDBC684506}"/>
                  </a:ext>
                </a:extLst>
              </p:cNvPr>
              <p:cNvSpPr txBox="1"/>
              <p:nvPr/>
            </p:nvSpPr>
            <p:spPr>
              <a:xfrm>
                <a:off x="228600" y="762000"/>
                <a:ext cx="112776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need to have phase matching between the modes at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&amp; 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is equivalent to designing a waveguide such that these modes have the same effective refractive index (besides the DBE)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will need some numerical optimizer to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Have a DBE at the FF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Have a similar effective refractive index at FF &amp; SHF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Which begs the question: What is the effective modal index near the DBE?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22FBFA-750D-4073-F7D5-DFCDBC684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762000"/>
                <a:ext cx="11277600" cy="2308324"/>
              </a:xfrm>
              <a:prstGeom prst="rect">
                <a:avLst/>
              </a:prstGeom>
              <a:blipFill>
                <a:blip r:embed="rId2"/>
                <a:stretch>
                  <a:fillRect l="-378" t="-1319" r="-162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005536"/>
      </p:ext>
    </p:extLst>
  </p:cSld>
  <p:clrMapOvr>
    <a:masterClrMapping/>
  </p:clrMapOvr>
</p:sld>
</file>

<file path=ppt/theme/theme1.xml><?xml version="1.0" encoding="utf-8"?>
<a:theme xmlns:a="http://schemas.openxmlformats.org/drawingml/2006/main" name="Capolino_Titl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Title_Theme" id="{B2EBE72B-470E-4CF7-9249-DF1F0954883A}" vid="{C25F7877-D91D-4CB7-A24B-4A4B04882CCA}"/>
    </a:ext>
  </a:extLst>
</a:theme>
</file>

<file path=ppt/theme/theme2.xml><?xml version="1.0" encoding="utf-8"?>
<a:theme xmlns:a="http://schemas.openxmlformats.org/drawingml/2006/main" name="1_Capolino_Titl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Title_Theme" id="{B2EBE72B-470E-4CF7-9249-DF1F0954883A}" vid="{C25F7877-D91D-4CB7-A24B-4A4B04882CCA}"/>
    </a:ext>
  </a:extLst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apolino_Slides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Slides_Theme" id="{DF69EB0F-8E60-4595-B82A-3AFEB0899D7B}" vid="{05F6E665-52FE-4FED-AB83-07159CA151C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73563</TotalTime>
  <Words>1131</Words>
  <Application>Microsoft Office PowerPoint</Application>
  <PresentationFormat>Widescreen</PresentationFormat>
  <Paragraphs>128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Aptos</vt:lpstr>
      <vt:lpstr>Cambria Math</vt:lpstr>
      <vt:lpstr>Capolino_Title_Theme</vt:lpstr>
      <vt:lpstr>1_Capolino_Title_Theme</vt:lpstr>
      <vt:lpstr>Diseño personalizado</vt:lpstr>
      <vt:lpstr>Capolino_Slides_Theme</vt:lpstr>
      <vt:lpstr>PowerPoint Presentation</vt:lpstr>
      <vt:lpstr>Material dispersion and dispersion diagram</vt:lpstr>
      <vt:lpstr>Updated refr. index; New DBE</vt:lpstr>
      <vt:lpstr>TE-dispersion at f &amp; 2f</vt:lpstr>
      <vt:lpstr>2f dispersion diagram: f_SH≤2f_DBE=386.38 THz</vt:lpstr>
      <vt:lpstr>S-parameters and DBE resonance for N=100,  120</vt:lpstr>
      <vt:lpstr>Minimum number of N to see DBE-enhanced SHG</vt:lpstr>
      <vt:lpstr>Comparison with Domenico’s transmission</vt:lpstr>
      <vt:lpstr>Phase Mismatch</vt:lpstr>
      <vt:lpstr>Modal index investigations</vt:lpstr>
      <vt:lpstr>Numerical Optimization</vt:lpstr>
      <vt:lpstr>Numerical optimization prep</vt:lpstr>
      <vt:lpstr>Numerical optimization: DBE or RBE?</vt:lpstr>
      <vt:lpstr>DBE vs RBE behavior</vt:lpstr>
      <vt:lpstr>Same effective refractive indices</vt:lpstr>
      <vt:lpstr>Optimizer: </vt:lpstr>
      <vt:lpstr>Hazy formalism for DBE-enhanced SHG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Ring Resonator</dc:title>
  <dc:creator>Filippo</dc:creator>
  <cp:lastModifiedBy>Albert Herrero-Parareda</cp:lastModifiedBy>
  <cp:revision>1094</cp:revision>
  <dcterms:created xsi:type="dcterms:W3CDTF">2015-11-16T15:02:53Z</dcterms:created>
  <dcterms:modified xsi:type="dcterms:W3CDTF">2024-10-08T18:34:09Z</dcterms:modified>
</cp:coreProperties>
</file>