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70" r:id="rId1"/>
    <p:sldMasterId id="2147483687" r:id="rId2"/>
    <p:sldMasterId id="2147483691" r:id="rId3"/>
    <p:sldMasterId id="2147483695" r:id="rId4"/>
  </p:sldMasterIdLst>
  <p:notesMasterIdLst>
    <p:notesMasterId r:id="rId14"/>
  </p:notesMasterIdLst>
  <p:handoutMasterIdLst>
    <p:handoutMasterId r:id="rId15"/>
  </p:handoutMasterIdLst>
  <p:sldIdLst>
    <p:sldId id="351" r:id="rId5"/>
    <p:sldId id="393" r:id="rId6"/>
    <p:sldId id="403" r:id="rId7"/>
    <p:sldId id="396" r:id="rId8"/>
    <p:sldId id="397" r:id="rId9"/>
    <p:sldId id="398" r:id="rId10"/>
    <p:sldId id="399" r:id="rId11"/>
    <p:sldId id="400" r:id="rId12"/>
    <p:sldId id="402" r:id="rId13"/>
  </p:sldIdLst>
  <p:sldSz cx="12192000" cy="6858000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Cambria Math" panose="02040503050406030204" pitchFamily="18" charset="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hamed yehia" initials="my" lastIdx="6" clrIdx="0">
    <p:extLst>
      <p:ext uri="{19B8F6BF-5375-455C-9EA6-DF929625EA0E}">
        <p15:presenceInfo xmlns:p15="http://schemas.microsoft.com/office/powerpoint/2012/main" userId="5e57daa659109ea2" providerId="Windows Live"/>
      </p:ext>
    </p:extLst>
  </p:cmAuthor>
  <p:cmAuthor id="2" name="Tarek Khedr" initials="TK" lastIdx="16" clrIdx="1">
    <p:extLst>
      <p:ext uri="{19B8F6BF-5375-455C-9EA6-DF929625EA0E}">
        <p15:presenceInfo xmlns:p15="http://schemas.microsoft.com/office/powerpoint/2012/main" userId="Tarek Khedr" providerId="None"/>
      </p:ext>
    </p:extLst>
  </p:cmAuthor>
  <p:cmAuthor id="3" name="Abdelshafy" initials="A" lastIdx="5" clrIdx="2">
    <p:extLst>
      <p:ext uri="{19B8F6BF-5375-455C-9EA6-DF929625EA0E}">
        <p15:presenceInfo xmlns:p15="http://schemas.microsoft.com/office/powerpoint/2012/main" userId="Abdelshafy" providerId="None"/>
      </p:ext>
    </p:extLst>
  </p:cmAuthor>
  <p:cmAuthor id="4" name="Albert Herrero Parareda" initials="AHP" lastIdx="1" clrIdx="3">
    <p:extLst>
      <p:ext uri="{19B8F6BF-5375-455C-9EA6-DF929625EA0E}">
        <p15:presenceInfo xmlns:p15="http://schemas.microsoft.com/office/powerpoint/2012/main" userId="Albert Herrero Parared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7EBB"/>
    <a:srgbClr val="C00000"/>
    <a:srgbClr val="ACBCFE"/>
    <a:srgbClr val="0C0288"/>
    <a:srgbClr val="0E039F"/>
    <a:srgbClr val="000066"/>
    <a:srgbClr val="0F45B1"/>
    <a:srgbClr val="0214BE"/>
    <a:srgbClr val="FF8B8B"/>
    <a:srgbClr val="B17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17" autoAdjust="0"/>
    <p:restoredTop sz="93557" autoAdjust="0"/>
  </p:normalViewPr>
  <p:slideViewPr>
    <p:cSldViewPr>
      <p:cViewPr varScale="1">
        <p:scale>
          <a:sx n="104" d="100"/>
          <a:sy n="104" d="100"/>
        </p:scale>
        <p:origin x="1044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3.fntdata"/><Relationship Id="rId3" Type="http://schemas.openxmlformats.org/officeDocument/2006/relationships/slideMaster" Target="slideMasters/slideMaster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font" Target="fonts/font4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CA1963-63B2-40D2-ADC3-36BF43907078}" type="datetimeFigureOut">
              <a:rPr lang="en-US" smtClean="0"/>
              <a:pPr/>
              <a:t>11/10/2022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EB57D-8F99-41A6-AD43-28CFAA26ED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027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61ED6C-C814-4E60-9FAC-E545E0A690B9}" type="datetimeFigureOut">
              <a:rPr lang="en-US" smtClean="0"/>
              <a:pPr/>
              <a:t>11/10/2022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3C5FAC-7DF8-4EEA-9374-184479F7E0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26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F71BB-5027-43F6-89B2-26505A8CD87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65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F71BB-5027-43F6-89B2-26505A8CD87D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118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apositiva de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6FEFD2-768D-4A22-ADA4-1266F33B60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5440" y="1489352"/>
            <a:ext cx="9144000" cy="507831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>
            <a:lvl1pPr algn="ctr">
              <a:defRPr lang="en-US" sz="3000" b="1" i="0" dirty="0">
                <a:solidFill>
                  <a:srgbClr val="DE0000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algn="ctr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C7D00CD-C347-4957-9CCB-2F1483A04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FD83A-7894-4FFE-AC40-E3B982B6C881}" type="datetime1">
              <a:rPr lang="en-US" smtClean="0"/>
              <a:pPr/>
              <a:t>11/10/2022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BC88D0-BB72-495C-8837-BB3463017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F160C5-850F-47D1-BC84-15089E004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34DF-4351-4778-8C01-15D598917B0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C0000D73-C976-4885-BD9F-C15F82ECE5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6899" y="2939791"/>
            <a:ext cx="8458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609600" indent="-609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algn="ctr" eaLnBrk="1" hangingPunct="1">
              <a:spcBef>
                <a:spcPct val="50000"/>
              </a:spcBef>
            </a:pPr>
            <a:r>
              <a:rPr lang="en-US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A. Herrero and </a:t>
            </a:r>
            <a:r>
              <a:rPr lang="en-US" altLang="en-US" b="0" u="sng" dirty="0">
                <a:latin typeface="Arial" panose="020B0604020202020204" pitchFamily="34" charset="0"/>
                <a:cs typeface="Arial" panose="020B0604020202020204" pitchFamily="34" charset="0"/>
              </a:rPr>
              <a:t>F. Capolino</a:t>
            </a:r>
          </a:p>
        </p:txBody>
      </p:sp>
      <p:sp>
        <p:nvSpPr>
          <p:cNvPr id="8" name="TextBox 11">
            <a:extLst>
              <a:ext uri="{FF2B5EF4-FFF2-40B4-BE49-F238E27FC236}">
                <a16:creationId xmlns:a16="http://schemas.microsoft.com/office/drawing/2014/main" id="{F9DED733-D721-406E-8522-79DF759D0C13}"/>
              </a:ext>
            </a:extLst>
          </p:cNvPr>
          <p:cNvSpPr txBox="1"/>
          <p:nvPr/>
        </p:nvSpPr>
        <p:spPr>
          <a:xfrm>
            <a:off x="2854959" y="3918209"/>
            <a:ext cx="6482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Department of Electrical Engineering and Computer Science</a:t>
            </a:r>
          </a:p>
        </p:txBody>
      </p:sp>
      <p:pic>
        <p:nvPicPr>
          <p:cNvPr id="9" name="Picture 2" descr="Signature, flush left">
            <a:extLst>
              <a:ext uri="{FF2B5EF4-FFF2-40B4-BE49-F238E27FC236}">
                <a16:creationId xmlns:a16="http://schemas.microsoft.com/office/drawing/2014/main" id="{F3C3F282-6114-43DA-BB7D-6243C92E4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17" y="4744723"/>
            <a:ext cx="3968565" cy="6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Signature, flush left">
            <a:extLst>
              <a:ext uri="{FF2B5EF4-FFF2-40B4-BE49-F238E27FC236}">
                <a16:creationId xmlns:a16="http://schemas.microsoft.com/office/drawing/2014/main" id="{21F0F81C-D886-4CA2-9CA9-0577CBE90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680" y="163096"/>
            <a:ext cx="2997200" cy="507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458060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5245F5F-6C48-47CB-9427-9B3521CE225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11/10/2022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47138" name="Picture 2" descr="Signature, flush lef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7041" y="179994"/>
            <a:ext cx="2350959" cy="353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" y="198467"/>
            <a:ext cx="8305600" cy="411133"/>
          </a:xfrm>
        </p:spPr>
        <p:txBody>
          <a:bodyPr>
            <a:normAutofit/>
          </a:bodyPr>
          <a:lstStyle>
            <a:lvl1pPr algn="l">
              <a:defRPr lang="en-US" sz="2400" b="1" kern="1200" dirty="0" smtClean="0">
                <a:solidFill>
                  <a:srgbClr val="C0000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pic>
        <p:nvPicPr>
          <p:cNvPr id="8" name="Picture 2" descr="Signature, flush left">
            <a:extLst>
              <a:ext uri="{FF2B5EF4-FFF2-40B4-BE49-F238E27FC236}">
                <a16:creationId xmlns:a16="http://schemas.microsoft.com/office/drawing/2014/main" id="{B2A552D6-4BCC-4185-9E35-B2BC88193E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7041" y="179994"/>
            <a:ext cx="2350959" cy="353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1510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480B97A-AA96-41C3-9086-73FB1BDDB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AD89-7CDF-4A0F-A4BD-86C03DB08FEF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90C1682-E63F-4DC1-B3D0-DFADC2DD0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D9CAFC5-E272-4C63-91AD-D2D09F56F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B858-6BFA-41FB-8F51-3247C14C142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B2BCA60-84B8-4BFE-80C3-9399EEB22058}"/>
              </a:ext>
            </a:extLst>
          </p:cNvPr>
          <p:cNvSpPr/>
          <p:nvPr/>
        </p:nvSpPr>
        <p:spPr>
          <a:xfrm>
            <a:off x="0" y="5562599"/>
            <a:ext cx="12192000" cy="691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7EB3881B-7078-41E2-9595-28E51572B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07685"/>
            <a:ext cx="7208520" cy="478116"/>
          </a:xfrm>
          <a:prstGeom prst="rect">
            <a:avLst/>
          </a:prstGeom>
        </p:spPr>
        <p:txBody>
          <a:bodyPr/>
          <a:lstStyle>
            <a:lvl1pPr>
              <a:defRPr lang="en-US" sz="2200" b="1" kern="1200" dirty="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91C78CB9-0B76-4FFC-8951-29F068F9800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69875" y="873125"/>
            <a:ext cx="11587163" cy="42481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Marcador de contenido 13">
            <a:extLst>
              <a:ext uri="{FF2B5EF4-FFF2-40B4-BE49-F238E27FC236}">
                <a16:creationId xmlns:a16="http://schemas.microsoft.com/office/drawing/2014/main" id="{77F533D0-E95C-4012-9F77-2C50CD5458C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0" y="5694680"/>
            <a:ext cx="12192000" cy="4222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4178030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5245F5F-6C48-47CB-9427-9B3521CE225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11/10/2022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47138" name="Picture 2" descr="Signature, flush lef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7041" y="179994"/>
            <a:ext cx="2350959" cy="353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" y="198467"/>
            <a:ext cx="8305600" cy="411133"/>
          </a:xfrm>
        </p:spPr>
        <p:txBody>
          <a:bodyPr>
            <a:normAutofit/>
          </a:bodyPr>
          <a:lstStyle>
            <a:lvl1pPr algn="l">
              <a:defRPr lang="en-US" sz="2400" b="1" kern="1200" dirty="0" smtClean="0">
                <a:solidFill>
                  <a:srgbClr val="C0000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0806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apositiva de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6FEFD2-768D-4A22-ADA4-1266F33B60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5440" y="1489352"/>
            <a:ext cx="9144000" cy="507831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>
            <a:lvl1pPr algn="ctr">
              <a:defRPr lang="en-US" sz="3000" b="1" i="0" dirty="0">
                <a:solidFill>
                  <a:srgbClr val="DE0000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algn="ctr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C7D00CD-C347-4957-9CCB-2F1483A04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FD83A-7894-4FFE-AC40-E3B982B6C881}" type="datetime1">
              <a:rPr lang="en-US" smtClean="0"/>
              <a:pPr/>
              <a:t>11/10/2022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BC88D0-BB72-495C-8837-BB3463017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F160C5-850F-47D1-BC84-15089E004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34DF-4351-4778-8C01-15D598917B0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C0000D73-C976-4885-BD9F-C15F82ECE5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6899" y="2939791"/>
            <a:ext cx="8458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609600" indent="-609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algn="ctr" eaLnBrk="1" hangingPunct="1">
              <a:spcBef>
                <a:spcPct val="50000"/>
              </a:spcBef>
            </a:pPr>
            <a:r>
              <a:rPr lang="en-US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A. Herrero and </a:t>
            </a:r>
            <a:r>
              <a:rPr lang="en-US" altLang="en-US" b="0" u="sng" dirty="0">
                <a:latin typeface="Arial" panose="020B0604020202020204" pitchFamily="34" charset="0"/>
                <a:cs typeface="Arial" panose="020B0604020202020204" pitchFamily="34" charset="0"/>
              </a:rPr>
              <a:t>F. Capolino</a:t>
            </a:r>
          </a:p>
        </p:txBody>
      </p:sp>
      <p:sp>
        <p:nvSpPr>
          <p:cNvPr id="8" name="TextBox 11">
            <a:extLst>
              <a:ext uri="{FF2B5EF4-FFF2-40B4-BE49-F238E27FC236}">
                <a16:creationId xmlns:a16="http://schemas.microsoft.com/office/drawing/2014/main" id="{F9DED733-D721-406E-8522-79DF759D0C13}"/>
              </a:ext>
            </a:extLst>
          </p:cNvPr>
          <p:cNvSpPr txBox="1"/>
          <p:nvPr/>
        </p:nvSpPr>
        <p:spPr>
          <a:xfrm>
            <a:off x="2854959" y="3918209"/>
            <a:ext cx="6482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Department of Electrical Engineering and Computer Science</a:t>
            </a:r>
          </a:p>
        </p:txBody>
      </p:sp>
      <p:pic>
        <p:nvPicPr>
          <p:cNvPr id="9" name="Picture 2" descr="Signature, flush left">
            <a:extLst>
              <a:ext uri="{FF2B5EF4-FFF2-40B4-BE49-F238E27FC236}">
                <a16:creationId xmlns:a16="http://schemas.microsoft.com/office/drawing/2014/main" id="{F3C3F282-6114-43DA-BB7D-6243C92E4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17" y="4744723"/>
            <a:ext cx="3968565" cy="6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Signature, flush left">
            <a:extLst>
              <a:ext uri="{FF2B5EF4-FFF2-40B4-BE49-F238E27FC236}">
                <a16:creationId xmlns:a16="http://schemas.microsoft.com/office/drawing/2014/main" id="{21F0F81C-D886-4CA2-9CA9-0577CBE90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680" y="163096"/>
            <a:ext cx="2997200" cy="507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592874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480B97A-AA96-41C3-9086-73FB1BDDB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AD89-7CDF-4A0F-A4BD-86C03DB08FEF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90C1682-E63F-4DC1-B3D0-DFADC2DD0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D9CAFC5-E272-4C63-91AD-D2D09F56F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B858-6BFA-41FB-8F51-3247C14C142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B2BCA60-84B8-4BFE-80C3-9399EEB22058}"/>
              </a:ext>
            </a:extLst>
          </p:cNvPr>
          <p:cNvSpPr/>
          <p:nvPr/>
        </p:nvSpPr>
        <p:spPr>
          <a:xfrm>
            <a:off x="0" y="5562599"/>
            <a:ext cx="12192000" cy="691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7EB3881B-7078-41E2-9595-28E51572B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07685"/>
            <a:ext cx="7208520" cy="478116"/>
          </a:xfrm>
          <a:prstGeom prst="rect">
            <a:avLst/>
          </a:prstGeom>
        </p:spPr>
        <p:txBody>
          <a:bodyPr/>
          <a:lstStyle>
            <a:lvl1pPr>
              <a:defRPr lang="en-US" sz="2200" b="1" kern="1200" dirty="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91C78CB9-0B76-4FFC-8951-29F068F9800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69875" y="873125"/>
            <a:ext cx="11587163" cy="42481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Marcador de contenido 13">
            <a:extLst>
              <a:ext uri="{FF2B5EF4-FFF2-40B4-BE49-F238E27FC236}">
                <a16:creationId xmlns:a16="http://schemas.microsoft.com/office/drawing/2014/main" id="{77F533D0-E95C-4012-9F77-2C50CD5458C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0" y="5694680"/>
            <a:ext cx="12192000" cy="4222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77802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5245F5F-6C48-47CB-9427-9B3521CE225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11/10/2022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47138" name="Picture 2" descr="Signature, flush lef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7041" y="179994"/>
            <a:ext cx="2350959" cy="353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" y="198467"/>
            <a:ext cx="8305600" cy="411133"/>
          </a:xfrm>
        </p:spPr>
        <p:txBody>
          <a:bodyPr>
            <a:normAutofit/>
          </a:bodyPr>
          <a:lstStyle>
            <a:lvl1pPr algn="l">
              <a:defRPr lang="en-US" sz="2400" b="1" kern="1200" dirty="0" smtClean="0">
                <a:solidFill>
                  <a:srgbClr val="C0000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04099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apositiva de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6FEFD2-768D-4A22-ADA4-1266F33B60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5440" y="1489352"/>
            <a:ext cx="9144000" cy="507831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>
            <a:lvl1pPr algn="ctr">
              <a:defRPr lang="en-US" sz="3000" b="1" i="0" dirty="0">
                <a:solidFill>
                  <a:srgbClr val="DE0000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algn="ctr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C7D00CD-C347-4957-9CCB-2F1483A04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FD83A-7894-4FFE-AC40-E3B982B6C881}" type="datetime1">
              <a:rPr lang="en-US" smtClean="0"/>
              <a:pPr/>
              <a:t>11/10/2022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BC88D0-BB72-495C-8837-BB3463017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F160C5-850F-47D1-BC84-15089E004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34DF-4351-4778-8C01-15D598917B0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C0000D73-C976-4885-BD9F-C15F82ECE5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6899" y="2939791"/>
            <a:ext cx="8458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609600" indent="-609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algn="ctr" eaLnBrk="1" hangingPunct="1">
              <a:spcBef>
                <a:spcPct val="50000"/>
              </a:spcBef>
            </a:pPr>
            <a:r>
              <a:rPr lang="en-US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A. Herrero and </a:t>
            </a:r>
            <a:r>
              <a:rPr lang="en-US" altLang="en-US" b="0" u="sng" dirty="0">
                <a:latin typeface="Arial" panose="020B0604020202020204" pitchFamily="34" charset="0"/>
                <a:cs typeface="Arial" panose="020B0604020202020204" pitchFamily="34" charset="0"/>
              </a:rPr>
              <a:t>F. Capolino</a:t>
            </a:r>
          </a:p>
        </p:txBody>
      </p:sp>
      <p:sp>
        <p:nvSpPr>
          <p:cNvPr id="8" name="TextBox 11">
            <a:extLst>
              <a:ext uri="{FF2B5EF4-FFF2-40B4-BE49-F238E27FC236}">
                <a16:creationId xmlns:a16="http://schemas.microsoft.com/office/drawing/2014/main" id="{F9DED733-D721-406E-8522-79DF759D0C13}"/>
              </a:ext>
            </a:extLst>
          </p:cNvPr>
          <p:cNvSpPr txBox="1"/>
          <p:nvPr/>
        </p:nvSpPr>
        <p:spPr>
          <a:xfrm>
            <a:off x="2854959" y="3918209"/>
            <a:ext cx="6482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Department of Electrical Engineering and Computer Science</a:t>
            </a:r>
          </a:p>
        </p:txBody>
      </p:sp>
      <p:pic>
        <p:nvPicPr>
          <p:cNvPr id="9" name="Picture 2" descr="Signature, flush left">
            <a:extLst>
              <a:ext uri="{FF2B5EF4-FFF2-40B4-BE49-F238E27FC236}">
                <a16:creationId xmlns:a16="http://schemas.microsoft.com/office/drawing/2014/main" id="{F3C3F282-6114-43DA-BB7D-6243C92E4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17" y="4744723"/>
            <a:ext cx="3968565" cy="6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Signature, flush left">
            <a:extLst>
              <a:ext uri="{FF2B5EF4-FFF2-40B4-BE49-F238E27FC236}">
                <a16:creationId xmlns:a16="http://schemas.microsoft.com/office/drawing/2014/main" id="{21F0F81C-D886-4CA2-9CA9-0577CBE90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680" y="163096"/>
            <a:ext cx="2997200" cy="507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001971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480B97A-AA96-41C3-9086-73FB1BDDB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AD89-7CDF-4A0F-A4BD-86C03DB08FEF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90C1682-E63F-4DC1-B3D0-DFADC2DD0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D9CAFC5-E272-4C63-91AD-D2D09F56F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B858-6BFA-41FB-8F51-3247C14C142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B2BCA60-84B8-4BFE-80C3-9399EEB22058}"/>
              </a:ext>
            </a:extLst>
          </p:cNvPr>
          <p:cNvSpPr/>
          <p:nvPr/>
        </p:nvSpPr>
        <p:spPr>
          <a:xfrm>
            <a:off x="0" y="5562599"/>
            <a:ext cx="12192000" cy="691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7EB3881B-7078-41E2-9595-28E51572B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07685"/>
            <a:ext cx="7208520" cy="478116"/>
          </a:xfrm>
          <a:prstGeom prst="rect">
            <a:avLst/>
          </a:prstGeom>
        </p:spPr>
        <p:txBody>
          <a:bodyPr/>
          <a:lstStyle>
            <a:lvl1pPr>
              <a:defRPr lang="en-US" sz="2200" b="1" kern="1200" dirty="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91C78CB9-0B76-4FFC-8951-29F068F9800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69875" y="873125"/>
            <a:ext cx="11587163" cy="42481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Marcador de contenido 13">
            <a:extLst>
              <a:ext uri="{FF2B5EF4-FFF2-40B4-BE49-F238E27FC236}">
                <a16:creationId xmlns:a16="http://schemas.microsoft.com/office/drawing/2014/main" id="{77F533D0-E95C-4012-9F77-2C50CD5458C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0" y="5694680"/>
            <a:ext cx="12192000" cy="4222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708354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5245F5F-6C48-47CB-9427-9B3521CE225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11/10/2022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47138" name="Picture 2" descr="Signature, flush lef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7041" y="179994"/>
            <a:ext cx="2350959" cy="353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" y="198467"/>
            <a:ext cx="8305600" cy="411133"/>
          </a:xfrm>
        </p:spPr>
        <p:txBody>
          <a:bodyPr>
            <a:normAutofit/>
          </a:bodyPr>
          <a:lstStyle>
            <a:lvl1pPr algn="l">
              <a:defRPr lang="en-US" sz="2400" b="1" kern="1200" dirty="0" smtClean="0">
                <a:solidFill>
                  <a:srgbClr val="C0000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71081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A52CCB-531B-46C7-8E5E-F628FB90F3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FD83A-7894-4FFE-AC40-E3B982B6C881}" type="datetime1">
              <a:rPr lang="en-US" smtClean="0"/>
              <a:pPr/>
              <a:t>11/10/2022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BFF034-7067-48AE-A67B-375ED36D20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99F0EC-0125-40BF-A4F2-179FD1B21A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234DF-4351-4778-8C01-15D598917B0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2" descr="Signature, flush left">
            <a:extLst>
              <a:ext uri="{FF2B5EF4-FFF2-40B4-BE49-F238E27FC236}">
                <a16:creationId xmlns:a16="http://schemas.microsoft.com/office/drawing/2014/main" id="{9E3AB81A-A0A8-4AD8-8F2E-FDBDE1239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680" y="163096"/>
            <a:ext cx="2997200" cy="507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5452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A52CCB-531B-46C7-8E5E-F628FB90F3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FD83A-7894-4FFE-AC40-E3B982B6C881}" type="datetime1">
              <a:rPr lang="en-US" smtClean="0"/>
              <a:pPr/>
              <a:t>11/10/2022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BFF034-7067-48AE-A67B-375ED36D20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99F0EC-0125-40BF-A4F2-179FD1B21A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234DF-4351-4778-8C01-15D598917B0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2" descr="Signature, flush left">
            <a:extLst>
              <a:ext uri="{FF2B5EF4-FFF2-40B4-BE49-F238E27FC236}">
                <a16:creationId xmlns:a16="http://schemas.microsoft.com/office/drawing/2014/main" id="{9E3AB81A-A0A8-4AD8-8F2E-FDBDE1239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680" y="163096"/>
            <a:ext cx="2997200" cy="507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519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A52CCB-531B-46C7-8E5E-F628FB90F3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FD83A-7894-4FFE-AC40-E3B982B6C881}" type="datetime1">
              <a:rPr lang="en-US" smtClean="0"/>
              <a:pPr/>
              <a:t>11/10/2022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BFF034-7067-48AE-A67B-375ED36D20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99F0EC-0125-40BF-A4F2-179FD1B21A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234DF-4351-4778-8C01-15D598917B0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2" descr="Signature, flush left">
            <a:extLst>
              <a:ext uri="{FF2B5EF4-FFF2-40B4-BE49-F238E27FC236}">
                <a16:creationId xmlns:a16="http://schemas.microsoft.com/office/drawing/2014/main" id="{9E3AB81A-A0A8-4AD8-8F2E-FDBDE1239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680" y="163096"/>
            <a:ext cx="2997200" cy="507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8283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FD83A-7894-4FFE-AC40-E3B982B6C881}" type="datetime1">
              <a:rPr lang="en-US" smtClean="0"/>
              <a:pPr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234DF-4351-4778-8C01-15D598917B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469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 Box 4"/>
          <p:cNvSpPr txBox="1">
            <a:spLocks noChangeArrowheads="1"/>
          </p:cNvSpPr>
          <p:nvPr/>
        </p:nvSpPr>
        <p:spPr bwMode="auto">
          <a:xfrm>
            <a:off x="1866900" y="3492526"/>
            <a:ext cx="8458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609600" indent="-609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algn="ctr" eaLnBrk="1" hangingPunct="1">
              <a:spcBef>
                <a:spcPct val="50000"/>
              </a:spcBef>
            </a:pPr>
            <a:r>
              <a:rPr lang="en-US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A. Herrero-Parareda</a:t>
            </a:r>
            <a:endParaRPr lang="en-US" altLang="en-US" b="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64" name="Rectangle 2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66" name="Rectangle 4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68" name="Rectangle 6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70" name="Rectangle 8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" name="Rectangle 9"/>
          <p:cNvSpPr/>
          <p:nvPr/>
        </p:nvSpPr>
        <p:spPr>
          <a:xfrm>
            <a:off x="2513756" y="1889089"/>
            <a:ext cx="7164488" cy="553998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algn="ctr"/>
            <a:r>
              <a:rPr lang="es-ES" sz="3000" b="1" dirty="0" err="1">
                <a:solidFill>
                  <a:srgbClr val="DE0000"/>
                </a:solidFill>
              </a:rPr>
              <a:t>Collaboration</a:t>
            </a:r>
            <a:r>
              <a:rPr lang="es-ES" sz="3000" b="1" dirty="0">
                <a:solidFill>
                  <a:srgbClr val="DE0000"/>
                </a:solidFill>
              </a:rPr>
              <a:t> ideas </a:t>
            </a:r>
            <a:r>
              <a:rPr lang="es-ES" sz="3000" b="1" dirty="0" err="1">
                <a:solidFill>
                  <a:srgbClr val="DE0000"/>
                </a:solidFill>
              </a:rPr>
              <a:t>with</a:t>
            </a:r>
            <a:r>
              <a:rPr lang="es-ES" sz="3000" b="1" dirty="0">
                <a:solidFill>
                  <a:srgbClr val="DE0000"/>
                </a:solidFill>
              </a:rPr>
              <a:t> Dr. </a:t>
            </a:r>
            <a:r>
              <a:rPr lang="es-ES" sz="3000" b="1" dirty="0" err="1">
                <a:solidFill>
                  <a:srgbClr val="DE0000"/>
                </a:solidFill>
              </a:rPr>
              <a:t>Scheuer</a:t>
            </a:r>
            <a:endParaRPr lang="en-US" sz="3000" b="1" dirty="0">
              <a:solidFill>
                <a:srgbClr val="DE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95500" y="4199664"/>
            <a:ext cx="800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Department of Electrical Engineering and Computer Science</a:t>
            </a:r>
          </a:p>
        </p:txBody>
      </p:sp>
      <p:pic>
        <p:nvPicPr>
          <p:cNvPr id="14" name="Picture 2" descr="Signature, flush lef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18" y="4832480"/>
            <a:ext cx="3968565" cy="6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73C550-24CD-4C03-AD5C-DA4DCE0D1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45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743"/>
    </mc:Choice>
    <mc:Fallback xmlns="">
      <p:transition spd="slow" advTm="20743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5E3A35-BE57-45B1-AB39-DE0C82D4C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D0E4A7-561E-4CD1-99D4-9733BAF83C7C}"/>
              </a:ext>
            </a:extLst>
          </p:cNvPr>
          <p:cNvSpPr txBox="1">
            <a:spLocks/>
          </p:cNvSpPr>
          <p:nvPr/>
        </p:nvSpPr>
        <p:spPr>
          <a:xfrm>
            <a:off x="228600" y="914400"/>
            <a:ext cx="11587163" cy="54102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58D385-49B0-BAA6-FBB8-FE3281FB4E8D}"/>
              </a:ext>
            </a:extLst>
          </p:cNvPr>
          <p:cNvSpPr txBox="1"/>
          <p:nvPr/>
        </p:nvSpPr>
        <p:spPr>
          <a:xfrm>
            <a:off x="228600" y="838200"/>
            <a:ext cx="11353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Replace evanescent couplers with multimode interference (MMI) devices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Analyze effect of mirrors on RBE and SIP resonances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Study group index scaling near the SIP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Study light extraction from the 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Study real-time simulations using CST (akin to </a:t>
            </a:r>
            <a:r>
              <a:rPr lang="en-US" dirty="0" err="1"/>
              <a:t>Veysi</a:t>
            </a:r>
            <a:r>
              <a:rPr lang="en-US" dirty="0"/>
              <a:t>). Is the laser single-mode around the SIP frequency?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Heat-perturbation analysis (Kerr effect)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 a meeting time</a:t>
            </a:r>
          </a:p>
        </p:txBody>
      </p:sp>
    </p:spTree>
    <p:extLst>
      <p:ext uri="{BB962C8B-B14F-4D97-AF65-F5344CB8AC3E}">
        <p14:creationId xmlns:p14="http://schemas.microsoft.com/office/powerpoint/2010/main" val="1182967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5E3A35-BE57-45B1-AB39-DE0C82D4C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D0E4A7-561E-4CD1-99D4-9733BAF83C7C}"/>
              </a:ext>
            </a:extLst>
          </p:cNvPr>
          <p:cNvSpPr txBox="1">
            <a:spLocks/>
          </p:cNvSpPr>
          <p:nvPr/>
        </p:nvSpPr>
        <p:spPr>
          <a:xfrm>
            <a:off x="228600" y="914400"/>
            <a:ext cx="11587163" cy="54102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58D385-49B0-BAA6-FBB8-FE3281FB4E8D}"/>
              </a:ext>
            </a:extLst>
          </p:cNvPr>
          <p:cNvSpPr txBox="1"/>
          <p:nvPr/>
        </p:nvSpPr>
        <p:spPr>
          <a:xfrm>
            <a:off x="228600" y="838200"/>
            <a:ext cx="11353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(Just us) Analyze effect of mirrors on RBE and SIP resonances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(Scheuer discussion) Real-time simulations (akin to </a:t>
            </a:r>
            <a:r>
              <a:rPr lang="en-US" dirty="0" err="1"/>
              <a:t>Veysi</a:t>
            </a:r>
            <a:r>
              <a:rPr lang="en-US" dirty="0"/>
              <a:t>) -&gt; </a:t>
            </a:r>
            <a:r>
              <a:rPr lang="en-US" dirty="0" err="1"/>
              <a:t>Lumerical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(Scheuer discussion) Multimode Interference (MMI) devices -&gt; New SIP device</a:t>
            </a:r>
          </a:p>
        </p:txBody>
      </p:sp>
    </p:spTree>
    <p:extLst>
      <p:ext uri="{BB962C8B-B14F-4D97-AF65-F5344CB8AC3E}">
        <p14:creationId xmlns:p14="http://schemas.microsoft.com/office/powerpoint/2010/main" val="2586201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5C6D2EF-E39F-BF57-1103-6692C0B3D67C}"/>
              </a:ext>
            </a:extLst>
          </p:cNvPr>
          <p:cNvGrpSpPr/>
          <p:nvPr/>
        </p:nvGrpSpPr>
        <p:grpSpPr>
          <a:xfrm>
            <a:off x="803390" y="384867"/>
            <a:ext cx="2438400" cy="2633333"/>
            <a:chOff x="647700" y="969333"/>
            <a:chExt cx="2438400" cy="2633333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59FAC391-D930-51B2-D3D6-C4D5138C8392}"/>
                </a:ext>
              </a:extLst>
            </p:cNvPr>
            <p:cNvSpPr/>
            <p:nvPr/>
          </p:nvSpPr>
          <p:spPr>
            <a:xfrm>
              <a:off x="1104900" y="1045534"/>
              <a:ext cx="1524000" cy="1164265"/>
            </a:xfrm>
            <a:prstGeom prst="ellipse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D93E6E6-5F79-49D9-1CA7-A987106A5C16}"/>
                </a:ext>
              </a:extLst>
            </p:cNvPr>
            <p:cNvSpPr/>
            <p:nvPr/>
          </p:nvSpPr>
          <p:spPr>
            <a:xfrm>
              <a:off x="1104900" y="2362200"/>
              <a:ext cx="1524000" cy="1164265"/>
            </a:xfrm>
            <a:prstGeom prst="ellipse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11D629F-F7C4-AE29-7930-4D0128328881}"/>
                </a:ext>
              </a:extLst>
            </p:cNvPr>
            <p:cNvSpPr/>
            <p:nvPr/>
          </p:nvSpPr>
          <p:spPr>
            <a:xfrm>
              <a:off x="647700" y="969333"/>
              <a:ext cx="2438400" cy="7008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6C5A819-BA4C-7E2B-FF6A-0B0C9C366C29}"/>
                </a:ext>
              </a:extLst>
            </p:cNvPr>
            <p:cNvSpPr/>
            <p:nvPr/>
          </p:nvSpPr>
          <p:spPr>
            <a:xfrm>
              <a:off x="647700" y="2901807"/>
              <a:ext cx="2438400" cy="7008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A4B0147-48FD-8BF2-3832-0010FB5E858C}"/>
              </a:ext>
            </a:extLst>
          </p:cNvPr>
          <p:cNvSpPr txBox="1"/>
          <p:nvPr/>
        </p:nvSpPr>
        <p:spPr>
          <a:xfrm>
            <a:off x="993890" y="2421003"/>
            <a:ext cx="2057400" cy="381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Evanescent coupler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E8F41E-A946-72FB-D0C3-3F735C150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Multimode interference (MMI) couplers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D49123F-9D7D-0597-BB0F-012433044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976426"/>
            <a:ext cx="6198150" cy="187044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50C43A3-0B44-93D9-F265-7B2DDAF63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578" y="2980858"/>
            <a:ext cx="4791744" cy="3343742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8E7DA74-A996-25A3-B51A-EF01249A1046}"/>
              </a:ext>
            </a:extLst>
          </p:cNvPr>
          <p:cNvCxnSpPr>
            <a:cxnSpLocks/>
          </p:cNvCxnSpPr>
          <p:nvPr/>
        </p:nvCxnSpPr>
        <p:spPr>
          <a:xfrm flipV="1">
            <a:off x="2667000" y="3877826"/>
            <a:ext cx="0" cy="167640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E4225BB-526A-77DE-0F34-6032A5241D77}"/>
                  </a:ext>
                </a:extLst>
              </p:cNvPr>
              <p:cNvSpPr txBox="1"/>
              <p:nvPr/>
            </p:nvSpPr>
            <p:spPr>
              <a:xfrm>
                <a:off x="2740486" y="3750559"/>
                <a:ext cx="2723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solidFill>
                                <a:srgbClr val="4A7EB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rgbClr val="4A7EBB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rgbClr val="4A7EBB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4A7EBB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E4225BB-526A-77DE-0F34-6032A5241D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0486" y="3750559"/>
                <a:ext cx="272382" cy="276999"/>
              </a:xfrm>
              <a:prstGeom prst="rect">
                <a:avLst/>
              </a:prstGeom>
              <a:blipFill>
                <a:blip r:embed="rId4"/>
                <a:stretch>
                  <a:fillRect l="-22727" r="-6818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71BB371-B30E-81D6-88D5-573A661FD2F1}"/>
              </a:ext>
            </a:extLst>
          </p:cNvPr>
          <p:cNvCxnSpPr>
            <a:cxnSpLocks/>
          </p:cNvCxnSpPr>
          <p:nvPr/>
        </p:nvCxnSpPr>
        <p:spPr>
          <a:xfrm flipV="1">
            <a:off x="2221685" y="3877826"/>
            <a:ext cx="0" cy="167640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70208B6-B381-7F15-BE6C-15D50065C510}"/>
                  </a:ext>
                </a:extLst>
              </p:cNvPr>
              <p:cNvSpPr txBox="1"/>
              <p:nvPr/>
            </p:nvSpPr>
            <p:spPr>
              <a:xfrm>
                <a:off x="2295171" y="3739326"/>
                <a:ext cx="298351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70208B6-B381-7F15-BE6C-15D50065C5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5171" y="3739326"/>
                <a:ext cx="298351" cy="276999"/>
              </a:xfrm>
              <a:prstGeom prst="rect">
                <a:avLst/>
              </a:prstGeom>
              <a:blipFill>
                <a:blip r:embed="rId5"/>
                <a:stretch>
                  <a:fillRect l="-20833" r="-6250" b="-1521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2DD2E11-C8FA-CD35-156D-4259D9952E59}"/>
              </a:ext>
            </a:extLst>
          </p:cNvPr>
          <p:cNvCxnSpPr>
            <a:cxnSpLocks/>
          </p:cNvCxnSpPr>
          <p:nvPr/>
        </p:nvCxnSpPr>
        <p:spPr>
          <a:xfrm flipH="1">
            <a:off x="2221685" y="5108259"/>
            <a:ext cx="2197915" cy="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CA161B7-CFAE-9574-E539-1BAD2BE7C6A5}"/>
              </a:ext>
            </a:extLst>
          </p:cNvPr>
          <p:cNvCxnSpPr>
            <a:cxnSpLocks/>
          </p:cNvCxnSpPr>
          <p:nvPr/>
        </p:nvCxnSpPr>
        <p:spPr>
          <a:xfrm flipH="1" flipV="1">
            <a:off x="2644646" y="5205725"/>
            <a:ext cx="1774954" cy="15068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D44B6BD-544D-1E3D-21AF-4B92BDE1DCCF}"/>
                  </a:ext>
                </a:extLst>
              </p:cNvPr>
              <p:cNvSpPr txBox="1"/>
              <p:nvPr/>
            </p:nvSpPr>
            <p:spPr>
              <a:xfrm>
                <a:off x="5715000" y="3489679"/>
                <a:ext cx="5334000" cy="3887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&gt;</m:t>
                      </m:r>
                      <m:sSubSup>
                        <m:sSub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→</m:t>
                      </m:r>
                      <m:sSubSup>
                        <m:sSub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|&lt;</m:t>
                      </m:r>
                      <m:sSubSup>
                        <m:sSub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D44B6BD-544D-1E3D-21AF-4B92BDE1DC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0" y="3489679"/>
                <a:ext cx="5334000" cy="388761"/>
              </a:xfrm>
              <a:prstGeom prst="rect">
                <a:avLst/>
              </a:prstGeom>
              <a:blipFill>
                <a:blip r:embed="rId6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D9920DD-DA2D-E916-AAF8-74EAE6DCB654}"/>
                  </a:ext>
                </a:extLst>
              </p:cNvPr>
              <p:cNvSpPr txBox="1"/>
              <p:nvPr/>
            </p:nvSpPr>
            <p:spPr>
              <a:xfrm>
                <a:off x="5486200" y="4030574"/>
                <a:ext cx="6096000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ASOW: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=1.54945 </m:t>
                    </m:r>
                    <m:r>
                      <m:rPr>
                        <m:sty m:val="p"/>
                      </m:rPr>
                      <a:rPr lang="es-ES" b="0" i="0" smtClean="0">
                        <a:latin typeface="Cambria Math" panose="02040503050406030204" pitchFamily="18" charset="0"/>
                      </a:rPr>
                      <m:t>μm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=1.55 </m:t>
                    </m:r>
                    <m:r>
                      <m:rPr>
                        <m:sty m:val="p"/>
                      </m:rPr>
                      <a:rPr lang="es-ES" b="0" i="0" smtClean="0">
                        <a:latin typeface="Cambria Math" panose="02040503050406030204" pitchFamily="18" charset="0"/>
                      </a:rPr>
                      <m:t>μm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b="0" i="0" smtClean="0">
                        <a:latin typeface="Cambria Math" panose="02040503050406030204" pitchFamily="18" charset="0"/>
                      </a:rPr>
                      <m:t>Δ</m:t>
                    </m:r>
                    <m:sSubSup>
                      <m:sSub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bSup>
                  </m:oMath>
                </a14:m>
                <a:r>
                  <a:rPr lang="en-US" dirty="0"/>
                  <a:t> is small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Maybe changing the design we can increase the curvature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Maybe it would work better in the Three-way DBR OW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D9920DD-DA2D-E916-AAF8-74EAE6DCB6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200" y="4030574"/>
                <a:ext cx="6096000" cy="2031325"/>
              </a:xfrm>
              <a:prstGeom prst="rect">
                <a:avLst/>
              </a:prstGeom>
              <a:blipFill>
                <a:blip r:embed="rId7"/>
                <a:stretch>
                  <a:fillRect l="-700" t="-15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9D748993-1D8B-82D2-B43A-15F75CB54995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[1] Katsunari Okamoto, Fundamentals of Optical waveguides, Academic Press, 2</a:t>
            </a:r>
            <a:r>
              <a:rPr lang="en-US" baseline="30000" dirty="0"/>
              <a:t>nd</a:t>
            </a:r>
            <a:r>
              <a:rPr lang="en-US" dirty="0"/>
              <a:t> edition, 2005 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BFB020D7-9E6A-B798-79E0-BA50D2B0368D}"/>
              </a:ext>
            </a:extLst>
          </p:cNvPr>
          <p:cNvSpPr/>
          <p:nvPr/>
        </p:nvSpPr>
        <p:spPr>
          <a:xfrm>
            <a:off x="3581400" y="1625333"/>
            <a:ext cx="1524000" cy="411133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B76C9B-1E9B-B356-7DBF-849A625A6C32}"/>
              </a:ext>
            </a:extLst>
          </p:cNvPr>
          <p:cNvSpPr/>
          <p:nvPr/>
        </p:nvSpPr>
        <p:spPr>
          <a:xfrm>
            <a:off x="7162800" y="533400"/>
            <a:ext cx="1066800" cy="5523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0813A7-DE1C-AEC5-3336-07DB5D1A10D4}"/>
              </a:ext>
            </a:extLst>
          </p:cNvPr>
          <p:cNvSpPr/>
          <p:nvPr/>
        </p:nvSpPr>
        <p:spPr>
          <a:xfrm>
            <a:off x="6477000" y="609600"/>
            <a:ext cx="6858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6CF01B-26F6-1B91-6F63-A07E3D4317E9}"/>
              </a:ext>
            </a:extLst>
          </p:cNvPr>
          <p:cNvSpPr/>
          <p:nvPr/>
        </p:nvSpPr>
        <p:spPr>
          <a:xfrm>
            <a:off x="6477000" y="762000"/>
            <a:ext cx="6858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08DAC2-4CC4-EE00-2377-B1FA41A28DE6}"/>
              </a:ext>
            </a:extLst>
          </p:cNvPr>
          <p:cNvSpPr/>
          <p:nvPr/>
        </p:nvSpPr>
        <p:spPr>
          <a:xfrm>
            <a:off x="6477000" y="944881"/>
            <a:ext cx="6858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A3B351-8A69-839D-3C30-22C05D1C162A}"/>
              </a:ext>
            </a:extLst>
          </p:cNvPr>
          <p:cNvSpPr/>
          <p:nvPr/>
        </p:nvSpPr>
        <p:spPr>
          <a:xfrm>
            <a:off x="8191300" y="602184"/>
            <a:ext cx="6858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BF13813-9D79-1DC0-7803-4A8FEE4C234B}"/>
              </a:ext>
            </a:extLst>
          </p:cNvPr>
          <p:cNvSpPr/>
          <p:nvPr/>
        </p:nvSpPr>
        <p:spPr>
          <a:xfrm>
            <a:off x="8191300" y="754584"/>
            <a:ext cx="6858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421942B-B7D5-603A-4FF1-F6724E7B8AA1}"/>
              </a:ext>
            </a:extLst>
          </p:cNvPr>
          <p:cNvSpPr/>
          <p:nvPr/>
        </p:nvSpPr>
        <p:spPr>
          <a:xfrm>
            <a:off x="8191300" y="937465"/>
            <a:ext cx="6858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82C48FD-3256-7298-AD1F-3510510F627B}"/>
              </a:ext>
            </a:extLst>
          </p:cNvPr>
          <p:cNvSpPr/>
          <p:nvPr/>
        </p:nvSpPr>
        <p:spPr>
          <a:xfrm>
            <a:off x="8610600" y="1785180"/>
            <a:ext cx="2667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D6B9B5B-E116-748B-51B5-7A090F25B1E7}"/>
              </a:ext>
            </a:extLst>
          </p:cNvPr>
          <p:cNvSpPr/>
          <p:nvPr/>
        </p:nvSpPr>
        <p:spPr>
          <a:xfrm>
            <a:off x="5198558" y="1770441"/>
            <a:ext cx="2667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905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8" grpId="0"/>
      <p:bldP spid="20" grpId="0"/>
      <p:bldP spid="26" grpId="0"/>
      <p:bldP spid="2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49AC7-0976-DA05-3DC9-8C53D9099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98467"/>
            <a:ext cx="8991600" cy="487333"/>
          </a:xfrm>
        </p:spPr>
        <p:txBody>
          <a:bodyPr/>
          <a:lstStyle/>
          <a:p>
            <a:r>
              <a:rPr lang="en-US" dirty="0"/>
              <a:t>Analyze the effect of mirrors on RBE and SIP resonances</a:t>
            </a:r>
          </a:p>
        </p:txBody>
      </p:sp>
      <p:sp>
        <p:nvSpPr>
          <p:cNvPr id="4" name="CuadroTexto 21">
            <a:extLst>
              <a:ext uri="{FF2B5EF4-FFF2-40B4-BE49-F238E27FC236}">
                <a16:creationId xmlns:a16="http://schemas.microsoft.com/office/drawing/2014/main" id="{239B1074-8D23-9E2D-4770-105EBB9BB699}"/>
              </a:ext>
            </a:extLst>
          </p:cNvPr>
          <p:cNvSpPr txBox="1"/>
          <p:nvPr/>
        </p:nvSpPr>
        <p:spPr>
          <a:xfrm>
            <a:off x="591594" y="1879161"/>
            <a:ext cx="66712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400" dirty="0"/>
              <a:t>…</a:t>
            </a:r>
          </a:p>
        </p:txBody>
      </p:sp>
      <p:sp>
        <p:nvSpPr>
          <p:cNvPr id="5" name="CuadroTexto 24">
            <a:extLst>
              <a:ext uri="{FF2B5EF4-FFF2-40B4-BE49-F238E27FC236}">
                <a16:creationId xmlns:a16="http://schemas.microsoft.com/office/drawing/2014/main" id="{BF9F9959-AB5A-21C2-FC8F-F527FAE16B8D}"/>
              </a:ext>
            </a:extLst>
          </p:cNvPr>
          <p:cNvSpPr txBox="1"/>
          <p:nvPr/>
        </p:nvSpPr>
        <p:spPr>
          <a:xfrm>
            <a:off x="4744819" y="1879161"/>
            <a:ext cx="66712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dirty="0"/>
              <a:t>…</a:t>
            </a:r>
          </a:p>
        </p:txBody>
      </p:sp>
      <p:cxnSp>
        <p:nvCxnSpPr>
          <p:cNvPr id="6" name="Conector recto 27">
            <a:extLst>
              <a:ext uri="{FF2B5EF4-FFF2-40B4-BE49-F238E27FC236}">
                <a16:creationId xmlns:a16="http://schemas.microsoft.com/office/drawing/2014/main" id="{194A41AC-5F1C-5EE7-EA74-29899AEEADBE}"/>
              </a:ext>
            </a:extLst>
          </p:cNvPr>
          <p:cNvCxnSpPr/>
          <p:nvPr/>
        </p:nvCxnSpPr>
        <p:spPr>
          <a:xfrm>
            <a:off x="1837254" y="106679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29">
            <a:extLst>
              <a:ext uri="{FF2B5EF4-FFF2-40B4-BE49-F238E27FC236}">
                <a16:creationId xmlns:a16="http://schemas.microsoft.com/office/drawing/2014/main" id="{B69C2B20-180E-B611-C89F-E2843D7F3CB9}"/>
              </a:ext>
            </a:extLst>
          </p:cNvPr>
          <p:cNvCxnSpPr>
            <a:cxnSpLocks/>
          </p:cNvCxnSpPr>
          <p:nvPr/>
        </p:nvCxnSpPr>
        <p:spPr>
          <a:xfrm flipV="1">
            <a:off x="1272207" y="1727460"/>
            <a:ext cx="0" cy="1387249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32">
            <a:extLst>
              <a:ext uri="{FF2B5EF4-FFF2-40B4-BE49-F238E27FC236}">
                <a16:creationId xmlns:a16="http://schemas.microsoft.com/office/drawing/2014/main" id="{C9956AFF-D34C-DCC5-BA97-AC5BA0194E44}"/>
              </a:ext>
            </a:extLst>
          </p:cNvPr>
          <p:cNvCxnSpPr>
            <a:cxnSpLocks/>
          </p:cNvCxnSpPr>
          <p:nvPr/>
        </p:nvCxnSpPr>
        <p:spPr>
          <a:xfrm flipV="1">
            <a:off x="4728273" y="1728709"/>
            <a:ext cx="0" cy="138600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38">
            <a:extLst>
              <a:ext uri="{FF2B5EF4-FFF2-40B4-BE49-F238E27FC236}">
                <a16:creationId xmlns:a16="http://schemas.microsoft.com/office/drawing/2014/main" id="{56A0C53B-F6D1-12F0-3569-7AB0499D5AFA}"/>
              </a:ext>
            </a:extLst>
          </p:cNvPr>
          <p:cNvCxnSpPr/>
          <p:nvPr/>
        </p:nvCxnSpPr>
        <p:spPr>
          <a:xfrm>
            <a:off x="1272207" y="3214619"/>
            <a:ext cx="3449673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n 9">
            <a:extLst>
              <a:ext uri="{FF2B5EF4-FFF2-40B4-BE49-F238E27FC236}">
                <a16:creationId xmlns:a16="http://schemas.microsoft.com/office/drawing/2014/main" id="{646428F9-6D64-E93D-543B-AACD3DAEE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642" y="1219200"/>
            <a:ext cx="3434758" cy="1877712"/>
          </a:xfrm>
          <a:prstGeom prst="rect">
            <a:avLst/>
          </a:prstGeom>
        </p:spPr>
      </p:pic>
      <p:sp>
        <p:nvSpPr>
          <p:cNvPr id="11" name="Rectángulo 1">
            <a:extLst>
              <a:ext uri="{FF2B5EF4-FFF2-40B4-BE49-F238E27FC236}">
                <a16:creationId xmlns:a16="http://schemas.microsoft.com/office/drawing/2014/main" id="{87AAAE0A-10AF-1326-8B0C-1965BCB0D124}"/>
              </a:ext>
            </a:extLst>
          </p:cNvPr>
          <p:cNvSpPr/>
          <p:nvPr/>
        </p:nvSpPr>
        <p:spPr>
          <a:xfrm>
            <a:off x="747586" y="1243978"/>
            <a:ext cx="540000" cy="25200"/>
          </a:xfrm>
          <a:prstGeom prst="rect">
            <a:avLst/>
          </a:prstGeom>
          <a:solidFill>
            <a:srgbClr val="525252"/>
          </a:solidFill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ángulo 2">
            <a:extLst>
              <a:ext uri="{FF2B5EF4-FFF2-40B4-BE49-F238E27FC236}">
                <a16:creationId xmlns:a16="http://schemas.microsoft.com/office/drawing/2014/main" id="{E150F72B-8446-7009-623C-5B5F050527DC}"/>
              </a:ext>
            </a:extLst>
          </p:cNvPr>
          <p:cNvSpPr/>
          <p:nvPr/>
        </p:nvSpPr>
        <p:spPr>
          <a:xfrm>
            <a:off x="4725421" y="1243979"/>
            <a:ext cx="540000" cy="25200"/>
          </a:xfrm>
          <a:prstGeom prst="rect">
            <a:avLst/>
          </a:prstGeom>
          <a:solidFill>
            <a:srgbClr val="525252"/>
          </a:solidFill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BC95267-C976-2CED-8010-F8B66B6FF170}"/>
                  </a:ext>
                </a:extLst>
              </p:cNvPr>
              <p:cNvSpPr txBox="1"/>
              <p:nvPr/>
            </p:nvSpPr>
            <p:spPr>
              <a:xfrm>
                <a:off x="925155" y="888247"/>
                <a:ext cx="2878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BC95267-C976-2CED-8010-F8B66B6FF1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155" y="888247"/>
                <a:ext cx="287835" cy="276999"/>
              </a:xfrm>
              <a:prstGeom prst="rect">
                <a:avLst/>
              </a:prstGeom>
              <a:blipFill>
                <a:blip r:embed="rId3"/>
                <a:stretch>
                  <a:fillRect l="-21277" r="-6383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3E4625C-1750-878A-2C7E-E1B616A1E89A}"/>
                  </a:ext>
                </a:extLst>
              </p:cNvPr>
              <p:cNvSpPr txBox="1"/>
              <p:nvPr/>
            </p:nvSpPr>
            <p:spPr>
              <a:xfrm>
                <a:off x="4866892" y="888247"/>
                <a:ext cx="3076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s-ES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3E4625C-1750-878A-2C7E-E1B616A1E8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6892" y="888247"/>
                <a:ext cx="307648" cy="276999"/>
              </a:xfrm>
              <a:prstGeom prst="rect">
                <a:avLst/>
              </a:prstGeom>
              <a:blipFill>
                <a:blip r:embed="rId4"/>
                <a:stretch>
                  <a:fillRect l="-17647" r="-588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0A9C350-93BD-36FA-AE75-84F40C96F8E6}"/>
                  </a:ext>
                </a:extLst>
              </p:cNvPr>
              <p:cNvSpPr txBox="1"/>
              <p:nvPr/>
            </p:nvSpPr>
            <p:spPr>
              <a:xfrm>
                <a:off x="2620661" y="888247"/>
                <a:ext cx="6502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0A9C350-93BD-36FA-AE75-84F40C96F8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0661" y="888247"/>
                <a:ext cx="650243" cy="276999"/>
              </a:xfrm>
              <a:prstGeom prst="rect">
                <a:avLst/>
              </a:prstGeom>
              <a:blipFill>
                <a:blip r:embed="rId5"/>
                <a:stretch>
                  <a:fillRect l="-8411" t="-4444" r="-1869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1B3F0E6-4656-55C6-D8CA-F03CB7496091}"/>
                  </a:ext>
                </a:extLst>
              </p:cNvPr>
              <p:cNvSpPr txBox="1"/>
              <p:nvPr/>
            </p:nvSpPr>
            <p:spPr>
              <a:xfrm>
                <a:off x="5628049" y="1026746"/>
                <a:ext cx="5638796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How 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 affect the SIP and RBE resonances?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How do the lasing thresholds change with mirror reflectivity?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How do EPDs affect the impedance of the ASOW?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answer to these questions, and more!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1B3F0E6-4656-55C6-D8CA-F03CB74960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8049" y="1026746"/>
                <a:ext cx="5638796" cy="2308324"/>
              </a:xfrm>
              <a:prstGeom prst="rect">
                <a:avLst/>
              </a:prstGeom>
              <a:blipFill>
                <a:blip r:embed="rId6"/>
                <a:stretch>
                  <a:fillRect l="-649" t="-1319" b="-31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3211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1" grpId="0" animBg="1"/>
      <p:bldP spid="12" grpId="0" animBg="1"/>
      <p:bldP spid="13" grpId="0"/>
      <p:bldP spid="14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1BEC6-16F6-B774-3018-004FFD953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index scaling near an SIP</a:t>
            </a:r>
          </a:p>
        </p:txBody>
      </p:sp>
      <p:pic>
        <p:nvPicPr>
          <p:cNvPr id="3" name="Imagen 3" descr="Diagrama&#10;&#10;Descripción generada automáticamente">
            <a:extLst>
              <a:ext uri="{FF2B5EF4-FFF2-40B4-BE49-F238E27FC236}">
                <a16:creationId xmlns:a16="http://schemas.microsoft.com/office/drawing/2014/main" id="{E0C8F9A8-7B26-606B-D999-A9729BA7F38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841330"/>
            <a:ext cx="4194949" cy="2298803"/>
          </a:xfrm>
          <a:prstGeom prst="rect">
            <a:avLst/>
          </a:prstGeom>
        </p:spPr>
      </p:pic>
      <p:sp>
        <p:nvSpPr>
          <p:cNvPr id="4" name="Rectángulo 4">
            <a:extLst>
              <a:ext uri="{FF2B5EF4-FFF2-40B4-BE49-F238E27FC236}">
                <a16:creationId xmlns:a16="http://schemas.microsoft.com/office/drawing/2014/main" id="{6B23A94E-0A10-366C-E5C4-AE93D0B665ED}"/>
              </a:ext>
            </a:extLst>
          </p:cNvPr>
          <p:cNvSpPr/>
          <p:nvPr/>
        </p:nvSpPr>
        <p:spPr>
          <a:xfrm>
            <a:off x="1066800" y="3352800"/>
            <a:ext cx="3581401" cy="13627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Conector recto de flecha 9">
            <a:extLst>
              <a:ext uri="{FF2B5EF4-FFF2-40B4-BE49-F238E27FC236}">
                <a16:creationId xmlns:a16="http://schemas.microsoft.com/office/drawing/2014/main" id="{1DAF64A1-6BDE-D1C8-51AE-9685C595194D}"/>
              </a:ext>
            </a:extLst>
          </p:cNvPr>
          <p:cNvCxnSpPr>
            <a:cxnSpLocks/>
          </p:cNvCxnSpPr>
          <p:nvPr/>
        </p:nvCxnSpPr>
        <p:spPr>
          <a:xfrm>
            <a:off x="533400" y="990600"/>
            <a:ext cx="3809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de flecha 12">
            <a:extLst>
              <a:ext uri="{FF2B5EF4-FFF2-40B4-BE49-F238E27FC236}">
                <a16:creationId xmlns:a16="http://schemas.microsoft.com/office/drawing/2014/main" id="{41C1F921-CABF-0F36-D3F4-D546625733CD}"/>
              </a:ext>
            </a:extLst>
          </p:cNvPr>
          <p:cNvCxnSpPr>
            <a:cxnSpLocks/>
          </p:cNvCxnSpPr>
          <p:nvPr/>
        </p:nvCxnSpPr>
        <p:spPr>
          <a:xfrm flipH="1">
            <a:off x="533400" y="1143000"/>
            <a:ext cx="3809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de flecha 13">
            <a:extLst>
              <a:ext uri="{FF2B5EF4-FFF2-40B4-BE49-F238E27FC236}">
                <a16:creationId xmlns:a16="http://schemas.microsoft.com/office/drawing/2014/main" id="{97A6B681-C331-2058-A71E-18FAEE0FF8C7}"/>
              </a:ext>
            </a:extLst>
          </p:cNvPr>
          <p:cNvCxnSpPr>
            <a:cxnSpLocks/>
          </p:cNvCxnSpPr>
          <p:nvPr/>
        </p:nvCxnSpPr>
        <p:spPr>
          <a:xfrm>
            <a:off x="495301" y="3881770"/>
            <a:ext cx="3809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14">
            <a:extLst>
              <a:ext uri="{FF2B5EF4-FFF2-40B4-BE49-F238E27FC236}">
                <a16:creationId xmlns:a16="http://schemas.microsoft.com/office/drawing/2014/main" id="{87103A4C-109C-49F7-767F-44F2228FEC20}"/>
              </a:ext>
            </a:extLst>
          </p:cNvPr>
          <p:cNvCxnSpPr>
            <a:cxnSpLocks/>
          </p:cNvCxnSpPr>
          <p:nvPr/>
        </p:nvCxnSpPr>
        <p:spPr>
          <a:xfrm flipH="1">
            <a:off x="495301" y="4034170"/>
            <a:ext cx="3809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15">
            <a:extLst>
              <a:ext uri="{FF2B5EF4-FFF2-40B4-BE49-F238E27FC236}">
                <a16:creationId xmlns:a16="http://schemas.microsoft.com/office/drawing/2014/main" id="{4E422F56-9056-F7EA-57C0-1096F9AA8236}"/>
              </a:ext>
            </a:extLst>
          </p:cNvPr>
          <p:cNvCxnSpPr>
            <a:cxnSpLocks/>
          </p:cNvCxnSpPr>
          <p:nvPr/>
        </p:nvCxnSpPr>
        <p:spPr>
          <a:xfrm>
            <a:off x="4731009" y="1035789"/>
            <a:ext cx="3809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16">
            <a:extLst>
              <a:ext uri="{FF2B5EF4-FFF2-40B4-BE49-F238E27FC236}">
                <a16:creationId xmlns:a16="http://schemas.microsoft.com/office/drawing/2014/main" id="{5375150B-BF9B-27D4-3AF6-1979C8A2B767}"/>
              </a:ext>
            </a:extLst>
          </p:cNvPr>
          <p:cNvCxnSpPr>
            <a:cxnSpLocks/>
          </p:cNvCxnSpPr>
          <p:nvPr/>
        </p:nvCxnSpPr>
        <p:spPr>
          <a:xfrm flipH="1">
            <a:off x="4731009" y="1188189"/>
            <a:ext cx="3809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7">
            <a:extLst>
              <a:ext uri="{FF2B5EF4-FFF2-40B4-BE49-F238E27FC236}">
                <a16:creationId xmlns:a16="http://schemas.microsoft.com/office/drawing/2014/main" id="{DB7D294F-31A7-83FF-C4F9-40DD3D92261B}"/>
              </a:ext>
            </a:extLst>
          </p:cNvPr>
          <p:cNvCxnSpPr>
            <a:cxnSpLocks/>
          </p:cNvCxnSpPr>
          <p:nvPr/>
        </p:nvCxnSpPr>
        <p:spPr>
          <a:xfrm>
            <a:off x="4731009" y="3788736"/>
            <a:ext cx="3809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8">
            <a:extLst>
              <a:ext uri="{FF2B5EF4-FFF2-40B4-BE49-F238E27FC236}">
                <a16:creationId xmlns:a16="http://schemas.microsoft.com/office/drawing/2014/main" id="{43DBB823-487F-C594-D566-5B6678E074B8}"/>
              </a:ext>
            </a:extLst>
          </p:cNvPr>
          <p:cNvCxnSpPr>
            <a:cxnSpLocks/>
          </p:cNvCxnSpPr>
          <p:nvPr/>
        </p:nvCxnSpPr>
        <p:spPr>
          <a:xfrm flipH="1">
            <a:off x="4731009" y="3941136"/>
            <a:ext cx="3809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20">
            <a:extLst>
              <a:ext uri="{FF2B5EF4-FFF2-40B4-BE49-F238E27FC236}">
                <a16:creationId xmlns:a16="http://schemas.microsoft.com/office/drawing/2014/main" id="{F2332D87-7142-C131-DE65-5D6444C93C54}"/>
              </a:ext>
            </a:extLst>
          </p:cNvPr>
          <p:cNvCxnSpPr>
            <a:cxnSpLocks/>
          </p:cNvCxnSpPr>
          <p:nvPr/>
        </p:nvCxnSpPr>
        <p:spPr>
          <a:xfrm>
            <a:off x="6096000" y="841330"/>
            <a:ext cx="0" cy="53104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22">
                <a:extLst>
                  <a:ext uri="{FF2B5EF4-FFF2-40B4-BE49-F238E27FC236}">
                    <a16:creationId xmlns:a16="http://schemas.microsoft.com/office/drawing/2014/main" id="{BB11F65F-5878-C79A-0603-1D5C90CFDDB8}"/>
                  </a:ext>
                </a:extLst>
              </p:cNvPr>
              <p:cNvSpPr txBox="1"/>
              <p:nvPr/>
            </p:nvSpPr>
            <p:spPr>
              <a:xfrm>
                <a:off x="7239000" y="1200990"/>
                <a:ext cx="3354444" cy="28548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∝</m:t>
                      </m:r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s-E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𝑟𝑒𝑠</m:t>
                              </m:r>
                            </m:sub>
                          </m:sSub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num>
                        <m:den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𝑟𝑒𝑠</m:t>
                              </m:r>
                            </m:sub>
                          </m:sSub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∝</m:t>
                      </m:r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s-ES" b="0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  <m:d>
                            <m:d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𝑟𝑒𝑠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𝑅𝑁</m:t>
                          </m:r>
                        </m:num>
                        <m:den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  <m:d>
                            <m:d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𝑟𝑒𝑠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∝</m:t>
                      </m:r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</m:oMath>
                  </m:oMathPara>
                </a14:m>
                <a:endParaRPr lang="es-ES" b="0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s-E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∝</m:t>
                      </m:r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CuadroTexto 22">
                <a:extLst>
                  <a:ext uri="{FF2B5EF4-FFF2-40B4-BE49-F238E27FC236}">
                    <a16:creationId xmlns:a16="http://schemas.microsoft.com/office/drawing/2014/main" id="{BB11F65F-5878-C79A-0603-1D5C90CFDD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000" y="1200990"/>
                <a:ext cx="3354444" cy="2854820"/>
              </a:xfrm>
              <a:prstGeom prst="rect">
                <a:avLst/>
              </a:prstGeom>
              <a:blipFill>
                <a:blip r:embed="rId3"/>
                <a:stretch>
                  <a:fillRect t="-214" b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23">
                <a:extLst>
                  <a:ext uri="{FF2B5EF4-FFF2-40B4-BE49-F238E27FC236}">
                    <a16:creationId xmlns:a16="http://schemas.microsoft.com/office/drawing/2014/main" id="{18890763-DC07-BB4C-D644-525621725367}"/>
                  </a:ext>
                </a:extLst>
              </p:cNvPr>
              <p:cNvSpPr txBox="1"/>
              <p:nvPr/>
            </p:nvSpPr>
            <p:spPr>
              <a:xfrm>
                <a:off x="6287355" y="4135409"/>
                <a:ext cx="548639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ES" b="0" dirty="0"/>
                  <a:t>In </a:t>
                </a:r>
                <a:r>
                  <a:rPr lang="es-ES" b="0" dirty="0" err="1"/>
                  <a:t>numbers</a:t>
                </a:r>
                <a:r>
                  <a:rPr lang="es-ES" b="0" dirty="0"/>
                  <a:t>: </a:t>
                </a:r>
                <a:r>
                  <a:rPr lang="es-ES" b="0" dirty="0" err="1"/>
                  <a:t>for</a:t>
                </a:r>
                <a:r>
                  <a:rPr lang="es-ES" b="0" dirty="0"/>
                  <a:t>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endParaRPr lang="es-ES" b="0" dirty="0"/>
              </a:p>
            </p:txBody>
          </p:sp>
        </mc:Choice>
        <mc:Fallback xmlns="">
          <p:sp>
            <p:nvSpPr>
              <p:cNvPr id="15" name="CuadroTexto 23">
                <a:extLst>
                  <a:ext uri="{FF2B5EF4-FFF2-40B4-BE49-F238E27FC236}">
                    <a16:creationId xmlns:a16="http://schemas.microsoft.com/office/drawing/2014/main" id="{18890763-DC07-BB4C-D644-5256217253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7355" y="4135409"/>
                <a:ext cx="5486398" cy="276999"/>
              </a:xfrm>
              <a:prstGeom prst="rect">
                <a:avLst/>
              </a:prstGeom>
              <a:blipFill>
                <a:blip r:embed="rId4"/>
                <a:stretch>
                  <a:fillRect l="-2333" t="-28261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25">
                <a:extLst>
                  <a:ext uri="{FF2B5EF4-FFF2-40B4-BE49-F238E27FC236}">
                    <a16:creationId xmlns:a16="http://schemas.microsoft.com/office/drawing/2014/main" id="{ACFAB4C3-5101-9E46-6932-3B0033569A65}"/>
                  </a:ext>
                </a:extLst>
              </p:cNvPr>
              <p:cNvSpPr txBox="1"/>
              <p:nvPr/>
            </p:nvSpPr>
            <p:spPr>
              <a:xfrm>
                <a:off x="2466201" y="3669118"/>
                <a:ext cx="685444" cy="2995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 ?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CuadroTexto 25">
                <a:extLst>
                  <a:ext uri="{FF2B5EF4-FFF2-40B4-BE49-F238E27FC236}">
                    <a16:creationId xmlns:a16="http://schemas.microsoft.com/office/drawing/2014/main" id="{ACFAB4C3-5101-9E46-6932-3B0033569A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6201" y="3669118"/>
                <a:ext cx="685444" cy="299569"/>
              </a:xfrm>
              <a:prstGeom prst="rect">
                <a:avLst/>
              </a:prstGeom>
              <a:blipFill>
                <a:blip r:embed="rId5"/>
                <a:stretch>
                  <a:fillRect l="-4464" r="-8036" b="-22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26">
                <a:extLst>
                  <a:ext uri="{FF2B5EF4-FFF2-40B4-BE49-F238E27FC236}">
                    <a16:creationId xmlns:a16="http://schemas.microsoft.com/office/drawing/2014/main" id="{5D2B79AA-3260-6D0C-3862-33837AE5A90D}"/>
                  </a:ext>
                </a:extLst>
              </p:cNvPr>
              <p:cNvSpPr txBox="1"/>
              <p:nvPr/>
            </p:nvSpPr>
            <p:spPr>
              <a:xfrm>
                <a:off x="533400" y="5212611"/>
                <a:ext cx="4724400" cy="7328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An SIP-ASOW of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en-US" sz="2000" dirty="0"/>
                  <a:t> behaves as a block of a dielectric with group index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s-ES" sz="2000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sub>
                    </m:sSub>
                    <m:r>
                      <a:rPr lang="es-ES" sz="2000" b="1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2000" b="1" dirty="0"/>
                  <a:t>240</a:t>
                </a:r>
              </a:p>
            </p:txBody>
          </p:sp>
        </mc:Choice>
        <mc:Fallback xmlns="">
          <p:sp>
            <p:nvSpPr>
              <p:cNvPr id="17" name="CuadroTexto 26">
                <a:extLst>
                  <a:ext uri="{FF2B5EF4-FFF2-40B4-BE49-F238E27FC236}">
                    <a16:creationId xmlns:a16="http://schemas.microsoft.com/office/drawing/2014/main" id="{5D2B79AA-3260-6D0C-3862-33837AE5A9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5212611"/>
                <a:ext cx="4724400" cy="732829"/>
              </a:xfrm>
              <a:prstGeom prst="rect">
                <a:avLst/>
              </a:prstGeom>
              <a:blipFill>
                <a:blip r:embed="rId6"/>
                <a:stretch>
                  <a:fillRect l="-772" t="-3279" r="-1802" b="-1065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CuadroTexto 28">
            <a:extLst>
              <a:ext uri="{FF2B5EF4-FFF2-40B4-BE49-F238E27FC236}">
                <a16:creationId xmlns:a16="http://schemas.microsoft.com/office/drawing/2014/main" id="{12DA2F36-0382-8736-5A38-0D4678618C9D}"/>
              </a:ext>
            </a:extLst>
          </p:cNvPr>
          <p:cNvSpPr txBox="1"/>
          <p:nvPr/>
        </p:nvSpPr>
        <p:spPr>
          <a:xfrm>
            <a:off x="6248402" y="762000"/>
            <a:ext cx="4038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Let’s take a closer look: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8D6DBAE-7BC4-48B1-FB2D-495248D8D39F}"/>
                  </a:ext>
                </a:extLst>
              </p:cNvPr>
              <p:cNvSpPr txBox="1"/>
              <p:nvPr/>
            </p:nvSpPr>
            <p:spPr>
              <a:xfrm>
                <a:off x="5867336" y="4412408"/>
                <a:ext cx="6097772" cy="17283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br>
                  <a:rPr lang="es-ES" b="0" dirty="0"/>
                </a:br>
                <a:endParaRPr lang="es-E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193.54×</m:t>
                      </m:r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p>
                      </m:sSup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ES" b="0" i="0" smtClean="0">
                          <a:latin typeface="Cambria Math" panose="02040503050406030204" pitchFamily="18" charset="0"/>
                        </a:rPr>
                        <m:t>rad</m:t>
                      </m:r>
                    </m:oMath>
                  </m:oMathPara>
                </a14:m>
                <a:endParaRPr lang="es-E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𝑟𝑒𝑠</m:t>
                              </m:r>
                            </m:sub>
                          </m:sSub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≈1.6×</m:t>
                      </m:r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−10</m:t>
                          </m:r>
                        </m:sup>
                      </m:sSup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ES" b="0" i="0" smtClean="0">
                          <a:latin typeface="Cambria Math" panose="02040503050406030204" pitchFamily="18" charset="0"/>
                        </a:rPr>
                        <m:t>s</m:t>
                      </m:r>
                    </m:oMath>
                  </m:oMathPara>
                </a14:m>
                <a:endParaRPr lang="es-E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≈1.25×</m:t>
                      </m:r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s-ES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s-ES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den>
                      </m:f>
                    </m:oMath>
                  </m:oMathPara>
                </a14:m>
                <a:endParaRPr lang="es-E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es-ES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sub>
                      </m:sSub>
                      <m:r>
                        <a:rPr lang="es-ES" b="1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s-ES" b="1" i="1" smtClean="0">
                          <a:latin typeface="Cambria Math" panose="02040503050406030204" pitchFamily="18" charset="0"/>
                        </a:rPr>
                        <m:t>𝟐𝟒𝟎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8D6DBAE-7BC4-48B1-FB2D-495248D8D3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336" y="4412408"/>
                <a:ext cx="6097772" cy="1728358"/>
              </a:xfrm>
              <a:prstGeom prst="rect">
                <a:avLst/>
              </a:prstGeom>
              <a:blipFill>
                <a:blip r:embed="rId7"/>
                <a:stretch>
                  <a:fillRect b="-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F15EB8D0-71CF-77BF-B525-9E8D7BD17CB3}"/>
              </a:ext>
            </a:extLst>
          </p:cNvPr>
          <p:cNvSpPr txBox="1"/>
          <p:nvPr/>
        </p:nvSpPr>
        <p:spPr>
          <a:xfrm>
            <a:off x="406" y="6212248"/>
            <a:ext cx="49530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Can this concept be used to study mirrors?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1D9B684-E0CC-328B-FF69-D67A04F47472}"/>
              </a:ext>
            </a:extLst>
          </p:cNvPr>
          <p:cNvSpPr txBox="1"/>
          <p:nvPr/>
        </p:nvSpPr>
        <p:spPr>
          <a:xfrm>
            <a:off x="4991897" y="6216375"/>
            <a:ext cx="720010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Can this concept be used to intuitively explain EPDs to an audience?</a:t>
            </a:r>
          </a:p>
        </p:txBody>
      </p:sp>
    </p:spTree>
    <p:extLst>
      <p:ext uri="{BB962C8B-B14F-4D97-AF65-F5344CB8AC3E}">
        <p14:creationId xmlns:p14="http://schemas.microsoft.com/office/powerpoint/2010/main" val="1466529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4" grpId="0"/>
      <p:bldP spid="15" grpId="0"/>
      <p:bldP spid="16" grpId="0"/>
      <p:bldP spid="17" grpId="0" animBg="1"/>
      <p:bldP spid="18" grpId="0"/>
      <p:bldP spid="20" grpId="0"/>
      <p:bldP spid="21" grpId="0" animBg="1"/>
      <p:bldP spid="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2C6E0-A08F-5629-D10C-C32B8B94F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Real-time simulations using CST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13FCBE-8445-E0B7-C0FC-9F243A5E1562}"/>
              </a:ext>
            </a:extLst>
          </p:cNvPr>
          <p:cNvSpPr txBox="1"/>
          <p:nvPr/>
        </p:nvSpPr>
        <p:spPr>
          <a:xfrm>
            <a:off x="381000" y="914400"/>
            <a:ext cx="9753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 the SIP laser single-mode?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the transient response?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are the electric-field amplitudes inside the cavity?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Cons: we need a full-wave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782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C750E-A226-9908-24A7-8348F82C5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Heat-perturbation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61B158-4127-46CE-B117-941CD387C4FF}"/>
              </a:ext>
            </a:extLst>
          </p:cNvPr>
          <p:cNvSpPr txBox="1"/>
          <p:nvPr/>
        </p:nvSpPr>
        <p:spPr>
          <a:xfrm>
            <a:off x="228600" y="838200"/>
            <a:ext cx="11963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can we model heat?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does it change the dispersion relation? (What is the strength of the Kerr effect?)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the heat distribution operating the waveguide near an SIP? (What are the field amplitudes inside the cavity?)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the heat distribution operating the active waveguide near an SIP?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can we make the heat distribution uniform?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we use heat to tune the SIP frequency? (Suggested by Ricky Gibson)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769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 Box 4"/>
          <p:cNvSpPr txBox="1">
            <a:spLocks noChangeArrowheads="1"/>
          </p:cNvSpPr>
          <p:nvPr/>
        </p:nvSpPr>
        <p:spPr bwMode="auto">
          <a:xfrm>
            <a:off x="1866900" y="3492526"/>
            <a:ext cx="8458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609600" indent="-609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algn="ctr" eaLnBrk="1" hangingPunct="1">
              <a:spcBef>
                <a:spcPct val="50000"/>
              </a:spcBef>
            </a:pPr>
            <a:r>
              <a:rPr lang="en-US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A. Herrero-Parareda</a:t>
            </a:r>
            <a:endParaRPr lang="en-US" altLang="en-US" b="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64" name="Rectangle 2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66" name="Rectangle 4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68" name="Rectangle 6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70" name="Rectangle 8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" name="Rectangle 9"/>
          <p:cNvSpPr/>
          <p:nvPr/>
        </p:nvSpPr>
        <p:spPr>
          <a:xfrm>
            <a:off x="2513756" y="1889089"/>
            <a:ext cx="7164488" cy="553998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algn="ctr"/>
            <a:r>
              <a:rPr lang="es-ES" sz="3000" b="1" dirty="0" err="1">
                <a:solidFill>
                  <a:srgbClr val="DE0000"/>
                </a:solidFill>
              </a:rPr>
              <a:t>Let’s</a:t>
            </a:r>
            <a:r>
              <a:rPr lang="es-ES" sz="3000" b="1" dirty="0">
                <a:solidFill>
                  <a:srgbClr val="DE0000"/>
                </a:solidFill>
              </a:rPr>
              <a:t> set a meeting time!</a:t>
            </a:r>
            <a:endParaRPr lang="en-US" sz="3000" b="1" dirty="0">
              <a:solidFill>
                <a:srgbClr val="DE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95500" y="4199664"/>
            <a:ext cx="800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Department of Electrical Engineering and Computer Science</a:t>
            </a:r>
          </a:p>
        </p:txBody>
      </p:sp>
      <p:pic>
        <p:nvPicPr>
          <p:cNvPr id="14" name="Picture 2" descr="Signature, flush lef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18" y="4832480"/>
            <a:ext cx="3968565" cy="6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73C550-24CD-4C03-AD5C-DA4DCE0D1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248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743"/>
    </mc:Choice>
    <mc:Fallback xmlns="">
      <p:transition spd="slow" advTm="2074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Capolino_Title_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apolino_Title_Theme" id="{B2EBE72B-470E-4CF7-9249-DF1F0954883A}" vid="{C25F7877-D91D-4CB7-A24B-4A4B04882CCA}"/>
    </a:ext>
  </a:extLst>
</a:theme>
</file>

<file path=ppt/theme/theme2.xml><?xml version="1.0" encoding="utf-8"?>
<a:theme xmlns:a="http://schemas.openxmlformats.org/drawingml/2006/main" name="1_Capolino_Title_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apolino_Title_Theme" id="{B2EBE72B-470E-4CF7-9249-DF1F0954883A}" vid="{C25F7877-D91D-4CB7-A24B-4A4B04882CCA}"/>
    </a:ext>
  </a:extLst>
</a:theme>
</file>

<file path=ppt/theme/theme3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Capolino_Slides_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apolino_Slides_Theme" id="{DF69EB0F-8E60-4595-B82A-3AFEB0899D7B}" vid="{05F6E665-52FE-4FED-AB83-07159CA151CE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65303</TotalTime>
  <Words>502</Words>
  <Application>Microsoft Office PowerPoint</Application>
  <PresentationFormat>Widescreen</PresentationFormat>
  <Paragraphs>94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Cambria Math</vt:lpstr>
      <vt:lpstr>Arial</vt:lpstr>
      <vt:lpstr>Calibri</vt:lpstr>
      <vt:lpstr>Times New Roman</vt:lpstr>
      <vt:lpstr>Capolino_Title_Theme</vt:lpstr>
      <vt:lpstr>1_Capolino_Title_Theme</vt:lpstr>
      <vt:lpstr>Diseño personalizado</vt:lpstr>
      <vt:lpstr>Capolino_Slides_Theme</vt:lpstr>
      <vt:lpstr>PowerPoint Presentation</vt:lpstr>
      <vt:lpstr>Overview</vt:lpstr>
      <vt:lpstr>Conclusion</vt:lpstr>
      <vt:lpstr>Multimode interference (MMI) couplers </vt:lpstr>
      <vt:lpstr>Analyze the effect of mirrors on RBE and SIP resonances</vt:lpstr>
      <vt:lpstr>Group index scaling near an SIP</vt:lpstr>
      <vt:lpstr>Real-time simulations using CST</vt:lpstr>
      <vt:lpstr>Heat-perturbation analysis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Optical Ring Resonator</dc:title>
  <dc:creator>Filippo</dc:creator>
  <cp:lastModifiedBy>Albert Herrero Parareda</cp:lastModifiedBy>
  <cp:revision>999</cp:revision>
  <dcterms:created xsi:type="dcterms:W3CDTF">2015-11-16T15:02:53Z</dcterms:created>
  <dcterms:modified xsi:type="dcterms:W3CDTF">2022-11-10T20:11:49Z</dcterms:modified>
</cp:coreProperties>
</file>