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0" r:id="rId1"/>
    <p:sldMasterId id="2147483687" r:id="rId2"/>
    <p:sldMasterId id="2147483691" r:id="rId3"/>
    <p:sldMasterId id="2147483695" r:id="rId4"/>
  </p:sldMasterIdLst>
  <p:notesMasterIdLst>
    <p:notesMasterId r:id="rId10"/>
  </p:notesMasterIdLst>
  <p:handoutMasterIdLst>
    <p:handoutMasterId r:id="rId11"/>
  </p:handoutMasterIdLst>
  <p:sldIdLst>
    <p:sldId id="351" r:id="rId5"/>
    <p:sldId id="393" r:id="rId6"/>
    <p:sldId id="396" r:id="rId7"/>
    <p:sldId id="400" r:id="rId8"/>
    <p:sldId id="399" r:id="rId9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mbria Math" panose="02040503050406030204" pitchFamily="18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yehia" initials="my" lastIdx="6" clrIdx="0">
    <p:extLst>
      <p:ext uri="{19B8F6BF-5375-455C-9EA6-DF929625EA0E}">
        <p15:presenceInfo xmlns:p15="http://schemas.microsoft.com/office/powerpoint/2012/main" userId="5e57daa659109ea2" providerId="Windows Live"/>
      </p:ext>
    </p:extLst>
  </p:cmAuthor>
  <p:cmAuthor id="2" name="Tarek Khedr" initials="TK" lastIdx="16" clrIdx="1">
    <p:extLst>
      <p:ext uri="{19B8F6BF-5375-455C-9EA6-DF929625EA0E}">
        <p15:presenceInfo xmlns:p15="http://schemas.microsoft.com/office/powerpoint/2012/main" userId="Tarek Khedr" providerId="None"/>
      </p:ext>
    </p:extLst>
  </p:cmAuthor>
  <p:cmAuthor id="3" name="Abdelshafy" initials="A" lastIdx="5" clrIdx="2">
    <p:extLst>
      <p:ext uri="{19B8F6BF-5375-455C-9EA6-DF929625EA0E}">
        <p15:presenceInfo xmlns:p15="http://schemas.microsoft.com/office/powerpoint/2012/main" userId="Abdelshafy" providerId="None"/>
      </p:ext>
    </p:extLst>
  </p:cmAuthor>
  <p:cmAuthor id="4" name="Albert Herrero Parareda" initials="AHP" lastIdx="1" clrIdx="3">
    <p:extLst>
      <p:ext uri="{19B8F6BF-5375-455C-9EA6-DF929625EA0E}">
        <p15:presenceInfo xmlns:p15="http://schemas.microsoft.com/office/powerpoint/2012/main" userId="Albert Herrero Parare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EBB"/>
    <a:srgbClr val="C00000"/>
    <a:srgbClr val="ACBCFE"/>
    <a:srgbClr val="0C0288"/>
    <a:srgbClr val="0E039F"/>
    <a:srgbClr val="000066"/>
    <a:srgbClr val="0F45B1"/>
    <a:srgbClr val="0214BE"/>
    <a:srgbClr val="FF8B8B"/>
    <a:srgbClr val="B1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3557" autoAdjust="0"/>
  </p:normalViewPr>
  <p:slideViewPr>
    <p:cSldViewPr>
      <p:cViewPr varScale="1">
        <p:scale>
          <a:sx n="60" d="100"/>
          <a:sy n="60" d="100"/>
        </p:scale>
        <p:origin x="102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1963-63B2-40D2-ADC3-36BF43907078}" type="datetimeFigureOut">
              <a:rPr lang="en-US" smtClean="0"/>
              <a:pPr/>
              <a:t>12/23/2022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EB57D-8F99-41A6-AD43-28CFAA26ED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ED6C-C814-4E60-9FAC-E545E0A690B9}" type="datetimeFigureOut">
              <a:rPr lang="en-US" smtClean="0"/>
              <a:pPr/>
              <a:t>12/23/2022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C5FAC-7DF8-4EEA-9374-184479F7E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12/23/2022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58060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pic>
        <p:nvPicPr>
          <p:cNvPr id="8" name="Picture 2" descr="Signature, flush left">
            <a:extLst>
              <a:ext uri="{FF2B5EF4-FFF2-40B4-BE49-F238E27FC236}">
                <a16:creationId xmlns:a16="http://schemas.microsoft.com/office/drawing/2014/main" id="{B2A552D6-4BCC-4185-9E35-B2BC8819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51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7803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80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12/23/2022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92874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780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409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12/23/2022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0197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0835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108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12/23/2022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45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12/23/2022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51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12/23/2022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28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6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492526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Herrero-Parareda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2513756" y="1889089"/>
            <a:ext cx="7164488" cy="101566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 err="1">
                <a:solidFill>
                  <a:srgbClr val="DE0000"/>
                </a:solidFill>
              </a:rPr>
              <a:t>Collaboration</a:t>
            </a:r>
            <a:r>
              <a:rPr lang="es-ES" sz="3000" b="1" dirty="0">
                <a:solidFill>
                  <a:srgbClr val="DE0000"/>
                </a:solidFill>
              </a:rPr>
              <a:t> ideas </a:t>
            </a:r>
            <a:r>
              <a:rPr lang="es-ES" sz="3000" b="1" dirty="0" err="1">
                <a:solidFill>
                  <a:srgbClr val="DE0000"/>
                </a:solidFill>
              </a:rPr>
              <a:t>with</a:t>
            </a:r>
            <a:r>
              <a:rPr lang="es-ES" sz="3000" b="1" dirty="0">
                <a:solidFill>
                  <a:srgbClr val="DE0000"/>
                </a:solidFill>
              </a:rPr>
              <a:t> Dr. </a:t>
            </a:r>
            <a:r>
              <a:rPr lang="es-ES" sz="3000" b="1" dirty="0" err="1">
                <a:solidFill>
                  <a:srgbClr val="DE0000"/>
                </a:solidFill>
              </a:rPr>
              <a:t>Scheuer</a:t>
            </a:r>
            <a:r>
              <a:rPr lang="es-ES" sz="3000" b="1" dirty="0">
                <a:solidFill>
                  <a:srgbClr val="DE0000"/>
                </a:solidFill>
              </a:rPr>
              <a:t> and </a:t>
            </a:r>
            <a:r>
              <a:rPr lang="es-ES" sz="3000" b="1" dirty="0" err="1">
                <a:solidFill>
                  <a:srgbClr val="DE0000"/>
                </a:solidFill>
              </a:rPr>
              <a:t>Kessem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55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8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4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E3A35-BE57-45B1-AB39-DE0C82D4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D0E4A7-561E-4CD1-99D4-9733BAF83C7C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1587163" cy="5410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58D385-49B0-BAA6-FBB8-FE3281FB4E8D}"/>
              </a:ext>
            </a:extLst>
          </p:cNvPr>
          <p:cNvSpPr txBox="1"/>
          <p:nvPr/>
        </p:nvSpPr>
        <p:spPr>
          <a:xfrm>
            <a:off x="228600" y="838200"/>
            <a:ext cx="1135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SIP in a multimode interference (MMI) device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Study real-time simulations using CST (akin to </a:t>
            </a:r>
            <a:r>
              <a:rPr lang="en-US" dirty="0" err="1"/>
              <a:t>Veysi</a:t>
            </a:r>
            <a:r>
              <a:rPr lang="en-US" dirty="0"/>
              <a:t>). Is the laser single-mode around the SIP frequency?</a:t>
            </a:r>
          </a:p>
        </p:txBody>
      </p:sp>
    </p:spTree>
    <p:extLst>
      <p:ext uri="{BB962C8B-B14F-4D97-AF65-F5344CB8AC3E}">
        <p14:creationId xmlns:p14="http://schemas.microsoft.com/office/powerpoint/2010/main" val="118296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5C6D2EF-E39F-BF57-1103-6692C0B3D67C}"/>
              </a:ext>
            </a:extLst>
          </p:cNvPr>
          <p:cNvGrpSpPr/>
          <p:nvPr/>
        </p:nvGrpSpPr>
        <p:grpSpPr>
          <a:xfrm>
            <a:off x="803390" y="384867"/>
            <a:ext cx="2438400" cy="2633333"/>
            <a:chOff x="647700" y="969333"/>
            <a:chExt cx="2438400" cy="263333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9FAC391-D930-51B2-D3D6-C4D5138C8392}"/>
                </a:ext>
              </a:extLst>
            </p:cNvPr>
            <p:cNvSpPr/>
            <p:nvPr/>
          </p:nvSpPr>
          <p:spPr>
            <a:xfrm>
              <a:off x="1104900" y="1045534"/>
              <a:ext cx="1524000" cy="1164265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D93E6E6-5F79-49D9-1CA7-A987106A5C16}"/>
                </a:ext>
              </a:extLst>
            </p:cNvPr>
            <p:cNvSpPr/>
            <p:nvPr/>
          </p:nvSpPr>
          <p:spPr>
            <a:xfrm>
              <a:off x="1104900" y="2362200"/>
              <a:ext cx="1524000" cy="1164265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11D629F-F7C4-AE29-7930-4D0128328881}"/>
                </a:ext>
              </a:extLst>
            </p:cNvPr>
            <p:cNvSpPr/>
            <p:nvPr/>
          </p:nvSpPr>
          <p:spPr>
            <a:xfrm>
              <a:off x="647700" y="969333"/>
              <a:ext cx="2438400" cy="7008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C5A819-BA4C-7E2B-FF6A-0B0C9C366C29}"/>
                </a:ext>
              </a:extLst>
            </p:cNvPr>
            <p:cNvSpPr/>
            <p:nvPr/>
          </p:nvSpPr>
          <p:spPr>
            <a:xfrm>
              <a:off x="647700" y="2901807"/>
              <a:ext cx="2438400" cy="7008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A4B0147-48FD-8BF2-3832-0010FB5E858C}"/>
              </a:ext>
            </a:extLst>
          </p:cNvPr>
          <p:cNvSpPr txBox="1"/>
          <p:nvPr/>
        </p:nvSpPr>
        <p:spPr>
          <a:xfrm>
            <a:off x="993890" y="2421003"/>
            <a:ext cx="2057400" cy="381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Evanescent coupler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8F41E-A946-72FB-D0C3-3F735C15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Multimode interference (MMI) couplers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49123F-9D7D-0597-BB0F-012433044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976426"/>
            <a:ext cx="6198150" cy="18704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0C43A3-0B44-93D9-F265-7B2DDAF63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78" y="2980858"/>
            <a:ext cx="4791744" cy="334374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E7DA74-A996-25A3-B51A-EF01249A1046}"/>
              </a:ext>
            </a:extLst>
          </p:cNvPr>
          <p:cNvCxnSpPr>
            <a:cxnSpLocks/>
          </p:cNvCxnSpPr>
          <p:nvPr/>
        </p:nvCxnSpPr>
        <p:spPr>
          <a:xfrm flipV="1">
            <a:off x="2667000" y="3877826"/>
            <a:ext cx="0" cy="16764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4225BB-526A-77DE-0F34-6032A5241D77}"/>
                  </a:ext>
                </a:extLst>
              </p:cNvPr>
              <p:cNvSpPr txBox="1"/>
              <p:nvPr/>
            </p:nvSpPr>
            <p:spPr>
              <a:xfrm>
                <a:off x="2740486" y="3750559"/>
                <a:ext cx="2723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rgbClr val="4A7EB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4A7EBB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4A7EBB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4A7EBB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4225BB-526A-77DE-0F34-6032A5241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486" y="3750559"/>
                <a:ext cx="272382" cy="276999"/>
              </a:xfrm>
              <a:prstGeom prst="rect">
                <a:avLst/>
              </a:prstGeom>
              <a:blipFill>
                <a:blip r:embed="rId4"/>
                <a:stretch>
                  <a:fillRect l="-22727" r="-681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1BB371-B30E-81D6-88D5-573A661FD2F1}"/>
              </a:ext>
            </a:extLst>
          </p:cNvPr>
          <p:cNvCxnSpPr>
            <a:cxnSpLocks/>
          </p:cNvCxnSpPr>
          <p:nvPr/>
        </p:nvCxnSpPr>
        <p:spPr>
          <a:xfrm flipV="1">
            <a:off x="2221685" y="3877826"/>
            <a:ext cx="0" cy="16764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0208B6-B381-7F15-BE6C-15D50065C510}"/>
                  </a:ext>
                </a:extLst>
              </p:cNvPr>
              <p:cNvSpPr txBox="1"/>
              <p:nvPr/>
            </p:nvSpPr>
            <p:spPr>
              <a:xfrm>
                <a:off x="2295171" y="3739326"/>
                <a:ext cx="29835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0208B6-B381-7F15-BE6C-15D50065C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171" y="3739326"/>
                <a:ext cx="298351" cy="276999"/>
              </a:xfrm>
              <a:prstGeom prst="rect">
                <a:avLst/>
              </a:prstGeom>
              <a:blipFill>
                <a:blip r:embed="rId5"/>
                <a:stretch>
                  <a:fillRect l="-20833" r="-6250"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DD2E11-C8FA-CD35-156D-4259D9952E59}"/>
              </a:ext>
            </a:extLst>
          </p:cNvPr>
          <p:cNvCxnSpPr>
            <a:cxnSpLocks/>
          </p:cNvCxnSpPr>
          <p:nvPr/>
        </p:nvCxnSpPr>
        <p:spPr>
          <a:xfrm flipH="1">
            <a:off x="2221685" y="5108259"/>
            <a:ext cx="2197915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A161B7-CFAE-9574-E539-1BAD2BE7C6A5}"/>
              </a:ext>
            </a:extLst>
          </p:cNvPr>
          <p:cNvCxnSpPr>
            <a:cxnSpLocks/>
          </p:cNvCxnSpPr>
          <p:nvPr/>
        </p:nvCxnSpPr>
        <p:spPr>
          <a:xfrm flipH="1" flipV="1">
            <a:off x="2644646" y="5205725"/>
            <a:ext cx="1774954" cy="1506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44B6BD-544D-1E3D-21AF-4B92BDE1DCCF}"/>
                  </a:ext>
                </a:extLst>
              </p:cNvPr>
              <p:cNvSpPr txBox="1"/>
              <p:nvPr/>
            </p:nvSpPr>
            <p:spPr>
              <a:xfrm>
                <a:off x="5715000" y="3489679"/>
                <a:ext cx="5334000" cy="388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|&lt;</m:t>
                      </m:r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44B6BD-544D-1E3D-21AF-4B92BDE1D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3489679"/>
                <a:ext cx="5334000" cy="388761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D9920DD-DA2D-E916-AAF8-74EAE6DCB654}"/>
                  </a:ext>
                </a:extLst>
              </p:cNvPr>
              <p:cNvSpPr txBox="1"/>
              <p:nvPr/>
            </p:nvSpPr>
            <p:spPr>
              <a:xfrm>
                <a:off x="5486200" y="4030574"/>
                <a:ext cx="6096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ASOW: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=1.54945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=1.55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en-US" dirty="0"/>
                  <a:t> is small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Maybe changing the design we can increase the curvature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Maybe it would work better in the Three-way DBR OW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D9920DD-DA2D-E916-AAF8-74EAE6DCB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200" y="4030574"/>
                <a:ext cx="6096000" cy="2031325"/>
              </a:xfrm>
              <a:prstGeom prst="rect">
                <a:avLst/>
              </a:prstGeom>
              <a:blipFill>
                <a:blip r:embed="rId7"/>
                <a:stretch>
                  <a:fillRect l="-700" t="-1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9D748993-1D8B-82D2-B43A-15F75CB54995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Katsunari Okamoto, Fundamentals of Optical waveguides, Academic Press, 2</a:t>
            </a:r>
            <a:r>
              <a:rPr lang="en-US" baseline="30000" dirty="0"/>
              <a:t>nd</a:t>
            </a:r>
            <a:r>
              <a:rPr lang="en-US" dirty="0"/>
              <a:t> edition, 2005 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FB020D7-9E6A-B798-79E0-BA50D2B0368D}"/>
              </a:ext>
            </a:extLst>
          </p:cNvPr>
          <p:cNvSpPr/>
          <p:nvPr/>
        </p:nvSpPr>
        <p:spPr>
          <a:xfrm>
            <a:off x="3581400" y="1625333"/>
            <a:ext cx="1524000" cy="41113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0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20" grpId="0"/>
      <p:bldP spid="26" grpId="0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F41E-A946-72FB-D0C3-3F735C15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SIP in multimode interference (MMI) devices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6B46E12-E2FB-1C1A-4DFC-E0A3616736B1}"/>
              </a:ext>
            </a:extLst>
          </p:cNvPr>
          <p:cNvGrpSpPr/>
          <p:nvPr/>
        </p:nvGrpSpPr>
        <p:grpSpPr>
          <a:xfrm>
            <a:off x="4127281" y="1404146"/>
            <a:ext cx="3277587" cy="552326"/>
            <a:chOff x="1279985" y="1371600"/>
            <a:chExt cx="3277587" cy="55232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9B76C9B-1E9B-B356-7DBF-849A625A6C32}"/>
                </a:ext>
              </a:extLst>
            </p:cNvPr>
            <p:cNvSpPr/>
            <p:nvPr/>
          </p:nvSpPr>
          <p:spPr>
            <a:xfrm>
              <a:off x="2438400" y="1371600"/>
              <a:ext cx="1066800" cy="5523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0813A7-DE1C-AEC5-3336-07DB5D1A10D4}"/>
                </a:ext>
              </a:extLst>
            </p:cNvPr>
            <p:cNvSpPr/>
            <p:nvPr/>
          </p:nvSpPr>
          <p:spPr>
            <a:xfrm>
              <a:off x="1752600" y="1447800"/>
              <a:ext cx="685800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6CF01B-26F6-1B91-6F63-A07E3D4317E9}"/>
                </a:ext>
              </a:extLst>
            </p:cNvPr>
            <p:cNvSpPr/>
            <p:nvPr/>
          </p:nvSpPr>
          <p:spPr>
            <a:xfrm>
              <a:off x="1752600" y="1600200"/>
              <a:ext cx="685800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08DAC2-4CC4-EE00-2377-B1FA41A28DE6}"/>
                </a:ext>
              </a:extLst>
            </p:cNvPr>
            <p:cNvSpPr/>
            <p:nvPr/>
          </p:nvSpPr>
          <p:spPr>
            <a:xfrm>
              <a:off x="1752600" y="1783081"/>
              <a:ext cx="685800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7A3B351-8A69-839D-3C30-22C05D1C162A}"/>
                </a:ext>
              </a:extLst>
            </p:cNvPr>
            <p:cNvSpPr/>
            <p:nvPr/>
          </p:nvSpPr>
          <p:spPr>
            <a:xfrm>
              <a:off x="3466900" y="1440384"/>
              <a:ext cx="685800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F13813-9D79-1DC0-7803-4A8FEE4C234B}"/>
                </a:ext>
              </a:extLst>
            </p:cNvPr>
            <p:cNvSpPr/>
            <p:nvPr/>
          </p:nvSpPr>
          <p:spPr>
            <a:xfrm>
              <a:off x="3466900" y="1592784"/>
              <a:ext cx="685800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421942B-B7D5-603A-4FF1-F6724E7B8AA1}"/>
                </a:ext>
              </a:extLst>
            </p:cNvPr>
            <p:cNvSpPr/>
            <p:nvPr/>
          </p:nvSpPr>
          <p:spPr>
            <a:xfrm>
              <a:off x="3466900" y="1775665"/>
              <a:ext cx="685800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8561A02-9160-4AEC-0ABF-CE08BD6AC6CD}"/>
                    </a:ext>
                  </a:extLst>
                </p:cNvPr>
                <p:cNvSpPr txBox="1"/>
                <p:nvPr/>
              </p:nvSpPr>
              <p:spPr>
                <a:xfrm>
                  <a:off x="1279985" y="1530733"/>
                  <a:ext cx="2548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smtClean="0"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  <m:sub>
                            <m:r>
                              <a:rPr lang="es-ES" b="1" i="0" smtClean="0">
                                <a:latin typeface="Cambria Math" panose="02040503050406030204" pitchFamily="18" charset="0"/>
                              </a:rPr>
                              <m:t>𝐢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8561A02-9160-4AEC-0ABF-CE08BD6AC6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9985" y="1530733"/>
                  <a:ext cx="254813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1429" r="-9524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C3288A1-602B-59DA-1FBD-249CB024F17F}"/>
                    </a:ext>
                  </a:extLst>
                </p:cNvPr>
                <p:cNvSpPr txBox="1"/>
                <p:nvPr/>
              </p:nvSpPr>
              <p:spPr>
                <a:xfrm>
                  <a:off x="4261081" y="1536293"/>
                  <a:ext cx="2964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smtClean="0"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  <m:sub>
                            <m:r>
                              <a:rPr lang="es-ES" b="1" i="0" smtClean="0">
                                <a:latin typeface="Cambria Math" panose="02040503050406030204" pitchFamily="18" charset="0"/>
                              </a:rPr>
                              <m:t>𝐨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C3288A1-602B-59DA-1FBD-249CB024F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1081" y="1536293"/>
                  <a:ext cx="29649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8367" r="-4082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F28E6E0-E405-49C7-BB06-71F1204E7F2D}"/>
              </a:ext>
            </a:extLst>
          </p:cNvPr>
          <p:cNvGrpSpPr/>
          <p:nvPr/>
        </p:nvGrpSpPr>
        <p:grpSpPr>
          <a:xfrm>
            <a:off x="2223243" y="3371885"/>
            <a:ext cx="7164219" cy="2087880"/>
            <a:chOff x="2223243" y="3371885"/>
            <a:chExt cx="7164219" cy="208788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433E1FE-83C5-9990-F111-284B34B0E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67000" y="3589318"/>
              <a:ext cx="6198150" cy="1870447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5B5166-78DE-BFB1-46F4-9BEC64DE3DCC}"/>
                </a:ext>
              </a:extLst>
            </p:cNvPr>
            <p:cNvSpPr/>
            <p:nvPr/>
          </p:nvSpPr>
          <p:spPr>
            <a:xfrm>
              <a:off x="2742314" y="4372142"/>
              <a:ext cx="2667886" cy="936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53BBE1A-F604-386D-8C95-8265F21EFD48}"/>
                </a:ext>
              </a:extLst>
            </p:cNvPr>
            <p:cNvSpPr/>
            <p:nvPr/>
          </p:nvSpPr>
          <p:spPr>
            <a:xfrm>
              <a:off x="6064888" y="4372142"/>
              <a:ext cx="2667886" cy="936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794A49E-8E11-9CBB-275F-31FDE6E5979D}"/>
                    </a:ext>
                  </a:extLst>
                </p:cNvPr>
                <p:cNvSpPr txBox="1"/>
                <p:nvPr/>
              </p:nvSpPr>
              <p:spPr>
                <a:xfrm>
                  <a:off x="9090971" y="4280481"/>
                  <a:ext cx="2964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smtClean="0"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  <m:sub>
                            <m:r>
                              <a:rPr lang="es-ES" b="1" i="0" smtClean="0">
                                <a:latin typeface="Cambria Math" panose="02040503050406030204" pitchFamily="18" charset="0"/>
                              </a:rPr>
                              <m:t>𝐨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794A49E-8E11-9CBB-275F-31FDE6E597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0971" y="4280481"/>
                  <a:ext cx="29649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8367" r="-4082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4435AB2-5ACC-0916-8843-FA44991FAAAA}"/>
                    </a:ext>
                  </a:extLst>
                </p:cNvPr>
                <p:cNvSpPr txBox="1"/>
                <p:nvPr/>
              </p:nvSpPr>
              <p:spPr>
                <a:xfrm>
                  <a:off x="2223243" y="4280481"/>
                  <a:ext cx="2548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smtClean="0"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  <m:sub>
                            <m:r>
                              <a:rPr lang="es-ES" b="1" i="0" smtClean="0">
                                <a:latin typeface="Cambria Math" panose="02040503050406030204" pitchFamily="18" charset="0"/>
                              </a:rPr>
                              <m:t>𝐢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4435AB2-5ACC-0916-8843-FA44991FA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3243" y="4280481"/>
                  <a:ext cx="25481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3810" r="-9524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D5808AD-E34D-ABD9-7F08-88D17F11F921}"/>
                    </a:ext>
                  </a:extLst>
                </p:cNvPr>
                <p:cNvSpPr txBox="1"/>
                <p:nvPr/>
              </p:nvSpPr>
              <p:spPr>
                <a:xfrm>
                  <a:off x="3451491" y="3371885"/>
                  <a:ext cx="3204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D5808AD-E34D-ABD9-7F08-88D17F11F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1491" y="3371885"/>
                  <a:ext cx="3204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4528" r="-1887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5C9404A-B10B-D5C6-AC4F-154418934D43}"/>
                    </a:ext>
                  </a:extLst>
                </p:cNvPr>
                <p:cNvSpPr txBox="1"/>
                <p:nvPr/>
              </p:nvSpPr>
              <p:spPr>
                <a:xfrm>
                  <a:off x="3429000" y="4036619"/>
                  <a:ext cx="3250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5C9404A-B10B-D5C6-AC4F-154418934D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4036619"/>
                  <a:ext cx="325025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6415" r="-5660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E485F56-6954-9A31-2310-EC59059088C4}"/>
                    </a:ext>
                  </a:extLst>
                </p:cNvPr>
                <p:cNvSpPr txBox="1"/>
                <p:nvPr/>
              </p:nvSpPr>
              <p:spPr>
                <a:xfrm>
                  <a:off x="3451491" y="4606469"/>
                  <a:ext cx="3007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E485F56-6954-9A31-2310-EC59059088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1491" y="4606469"/>
                  <a:ext cx="300787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6000" r="-2000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4E2308E-731E-8375-70FA-DC02A98DD3F3}"/>
                    </a:ext>
                  </a:extLst>
                </p:cNvPr>
                <p:cNvSpPr txBox="1"/>
                <p:nvPr/>
              </p:nvSpPr>
              <p:spPr>
                <a:xfrm>
                  <a:off x="7924800" y="3381541"/>
                  <a:ext cx="3322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4E2308E-731E-8375-70FA-DC02A98DD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800" y="3381541"/>
                  <a:ext cx="332270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1818" r="-5455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30CA5C4-717D-6BAA-A150-C84B30112202}"/>
                    </a:ext>
                  </a:extLst>
                </p:cNvPr>
                <p:cNvSpPr txBox="1"/>
                <p:nvPr/>
              </p:nvSpPr>
              <p:spPr>
                <a:xfrm>
                  <a:off x="7902309" y="4046275"/>
                  <a:ext cx="3069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30CA5C4-717D-6BAA-A150-C84B301122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2309" y="4046275"/>
                  <a:ext cx="30694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5490" r="-1961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3FD870D-9B09-5241-B6E1-E22D282BD354}"/>
                    </a:ext>
                  </a:extLst>
                </p:cNvPr>
                <p:cNvSpPr txBox="1"/>
                <p:nvPr/>
              </p:nvSpPr>
              <p:spPr>
                <a:xfrm>
                  <a:off x="7924800" y="4616125"/>
                  <a:ext cx="315984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3FD870D-9B09-5241-B6E1-E22D282BD3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800" y="4616125"/>
                  <a:ext cx="315984" cy="299249"/>
                </a:xfrm>
                <a:prstGeom prst="rect">
                  <a:avLst/>
                </a:prstGeom>
                <a:blipFill>
                  <a:blip r:embed="rId12"/>
                  <a:stretch>
                    <a:fillRect l="-23077" r="-13462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498A36C-CD1F-2FC5-A521-695EBC7177CA}"/>
              </a:ext>
            </a:extLst>
          </p:cNvPr>
          <p:cNvSpPr txBox="1"/>
          <p:nvPr/>
        </p:nvSpPr>
        <p:spPr>
          <a:xfrm>
            <a:off x="304800" y="762000"/>
            <a:ext cx="576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idea is to find an SIP in a three-way MMI coupler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FE263C-B25A-3AD9-40F4-979847C243C7}"/>
              </a:ext>
            </a:extLst>
          </p:cNvPr>
          <p:cNvSpPr txBox="1"/>
          <p:nvPr/>
        </p:nvSpPr>
        <p:spPr>
          <a:xfrm>
            <a:off x="304800" y="2133600"/>
            <a:ext cx="110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asymmetry can be incorporated using different waveguide lengths in the ports </a:t>
            </a:r>
          </a:p>
        </p:txBody>
      </p:sp>
    </p:spTree>
    <p:extLst>
      <p:ext uri="{BB962C8B-B14F-4D97-AF65-F5344CB8AC3E}">
        <p14:creationId xmlns:p14="http://schemas.microsoft.com/office/powerpoint/2010/main" val="388365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C6E0-A08F-5629-D10C-C32B8B94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simulations using CST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13FCBE-8445-E0B7-C0FC-9F243A5E1562}"/>
              </a:ext>
            </a:extLst>
          </p:cNvPr>
          <p:cNvSpPr txBox="1"/>
          <p:nvPr/>
        </p:nvSpPr>
        <p:spPr>
          <a:xfrm>
            <a:off x="381000" y="914400"/>
            <a:ext cx="975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 SIP laser single-mode?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transient response?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electric-field amplitudes inside the cavity?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 would need a full-wave design: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Nate’s DBR waveguide?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78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apolino_Titl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Title_Theme" id="{B2EBE72B-470E-4CF7-9249-DF1F0954883A}" vid="{C25F7877-D91D-4CB7-A24B-4A4B04882CCA}"/>
    </a:ext>
  </a:extLst>
</a:theme>
</file>

<file path=ppt/theme/theme2.xml><?xml version="1.0" encoding="utf-8"?>
<a:theme xmlns:a="http://schemas.openxmlformats.org/drawingml/2006/main" name="1_Capolino_Titl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Title_Theme" id="{B2EBE72B-470E-4CF7-9249-DF1F0954883A}" vid="{C25F7877-D91D-4CB7-A24B-4A4B04882CCA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apolino_Slides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Slides_Theme" id="{DF69EB0F-8E60-4595-B82A-3AFEB0899D7B}" vid="{05F6E665-52FE-4FED-AB83-07159CA151C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65378</TotalTime>
  <Words>199</Words>
  <Application>Microsoft Office PowerPoint</Application>
  <PresentationFormat>Widescreen</PresentationFormat>
  <Paragraphs>43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Times New Roman</vt:lpstr>
      <vt:lpstr>Calibri</vt:lpstr>
      <vt:lpstr>Cambria Math</vt:lpstr>
      <vt:lpstr>Capolino_Title_Theme</vt:lpstr>
      <vt:lpstr>1_Capolino_Title_Theme</vt:lpstr>
      <vt:lpstr>Diseño personalizado</vt:lpstr>
      <vt:lpstr>Capolino_Slides_Theme</vt:lpstr>
      <vt:lpstr>PowerPoint Presentation</vt:lpstr>
      <vt:lpstr>Overview</vt:lpstr>
      <vt:lpstr>Multimode interference (MMI) couplers </vt:lpstr>
      <vt:lpstr>SIP in multimode interference (MMI) devices</vt:lpstr>
      <vt:lpstr>Real-time simulations using CST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Ring Resonator</dc:title>
  <dc:creator>Filippo</dc:creator>
  <cp:lastModifiedBy>Albert Herrero Parareda</cp:lastModifiedBy>
  <cp:revision>1001</cp:revision>
  <dcterms:created xsi:type="dcterms:W3CDTF">2015-11-16T15:02:53Z</dcterms:created>
  <dcterms:modified xsi:type="dcterms:W3CDTF">2022-12-23T20:20:11Z</dcterms:modified>
</cp:coreProperties>
</file>