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0" r:id="rId1"/>
    <p:sldMasterId id="2147483687" r:id="rId2"/>
    <p:sldMasterId id="2147483691" r:id="rId3"/>
    <p:sldMasterId id="2147483695" r:id="rId4"/>
  </p:sldMasterIdLst>
  <p:notesMasterIdLst>
    <p:notesMasterId r:id="rId17"/>
  </p:notesMasterIdLst>
  <p:handoutMasterIdLst>
    <p:handoutMasterId r:id="rId18"/>
  </p:handoutMasterIdLst>
  <p:sldIdLst>
    <p:sldId id="351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5" r:id="rId14"/>
    <p:sldId id="363" r:id="rId15"/>
    <p:sldId id="364" r:id="rId16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mbria Math" panose="02040503050406030204" pitchFamily="18" charset="0"/>
      <p:regular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yehia" initials="my" lastIdx="6" clrIdx="0">
    <p:extLst>
      <p:ext uri="{19B8F6BF-5375-455C-9EA6-DF929625EA0E}">
        <p15:presenceInfo xmlns:p15="http://schemas.microsoft.com/office/powerpoint/2012/main" userId="5e57daa659109ea2" providerId="Windows Live"/>
      </p:ext>
    </p:extLst>
  </p:cmAuthor>
  <p:cmAuthor id="2" name="Tarek Khedr" initials="TK" lastIdx="16" clrIdx="1">
    <p:extLst>
      <p:ext uri="{19B8F6BF-5375-455C-9EA6-DF929625EA0E}">
        <p15:presenceInfo xmlns:p15="http://schemas.microsoft.com/office/powerpoint/2012/main" userId="Tarek Khedr" providerId="None"/>
      </p:ext>
    </p:extLst>
  </p:cmAuthor>
  <p:cmAuthor id="3" name="Abdelshafy" initials="A" lastIdx="5" clrIdx="2">
    <p:extLst>
      <p:ext uri="{19B8F6BF-5375-455C-9EA6-DF929625EA0E}">
        <p15:presenceInfo xmlns:p15="http://schemas.microsoft.com/office/powerpoint/2012/main" userId="Abdelshafy" providerId="None"/>
      </p:ext>
    </p:extLst>
  </p:cmAuthor>
  <p:cmAuthor id="4" name="Albert Herrero Parareda" initials="AHP" lastIdx="1" clrIdx="3">
    <p:extLst>
      <p:ext uri="{19B8F6BF-5375-455C-9EA6-DF929625EA0E}">
        <p15:presenceInfo xmlns:p15="http://schemas.microsoft.com/office/powerpoint/2012/main" userId="Albert Herrero Parare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8957"/>
    <a:srgbClr val="84AC69"/>
    <a:srgbClr val="6582B9"/>
    <a:srgbClr val="4A7EBB"/>
    <a:srgbClr val="C00000"/>
    <a:srgbClr val="ACBCFE"/>
    <a:srgbClr val="0C0288"/>
    <a:srgbClr val="0E039F"/>
    <a:srgbClr val="000066"/>
    <a:srgbClr val="0F45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3557" autoAdjust="0"/>
  </p:normalViewPr>
  <p:slideViewPr>
    <p:cSldViewPr>
      <p:cViewPr varScale="1">
        <p:scale>
          <a:sx n="60" d="100"/>
          <a:sy n="60" d="100"/>
        </p:scale>
        <p:origin x="102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A1963-63B2-40D2-ADC3-36BF43907078}" type="datetimeFigureOut">
              <a:rPr lang="en-US" smtClean="0"/>
              <a:pPr/>
              <a:t>12/23/2022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EB57D-8F99-41A6-AD43-28CFAA26ED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2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1ED6C-C814-4E60-9FAC-E545E0A690B9}" type="datetimeFigureOut">
              <a:rPr lang="en-US" smtClean="0"/>
              <a:pPr/>
              <a:t>12/23/2022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C5FAC-7DF8-4EEA-9374-184479F7E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5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C5FAC-7DF8-4EEA-9374-184479F7E0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92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4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913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D83A-7894-4FFE-AC40-E3B982B6C881}" type="datetime1">
              <a:rPr lang="en-US" smtClean="0"/>
              <a:pPr/>
              <a:t>12/23/2022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58060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pic>
        <p:nvPicPr>
          <p:cNvPr id="8" name="Picture 2" descr="Signature, flush left">
            <a:extLst>
              <a:ext uri="{FF2B5EF4-FFF2-40B4-BE49-F238E27FC236}">
                <a16:creationId xmlns:a16="http://schemas.microsoft.com/office/drawing/2014/main" id="{B2A552D6-4BCC-4185-9E35-B2BC8819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51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7803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80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D83A-7894-4FFE-AC40-E3B982B6C881}" type="datetime1">
              <a:rPr lang="en-US" smtClean="0"/>
              <a:pPr/>
              <a:t>12/23/2022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92874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780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409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D83A-7894-4FFE-AC40-E3B982B6C881}" type="datetime1">
              <a:rPr lang="en-US" smtClean="0"/>
              <a:pPr/>
              <a:t>12/23/2022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01971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0835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108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12/23/2022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45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12/23/2022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51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12/23/2022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28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6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53.png"/><Relationship Id="rId7" Type="http://schemas.openxmlformats.org/officeDocument/2006/relationships/image" Target="../media/image120.png"/><Relationship Id="rId12" Type="http://schemas.openxmlformats.org/officeDocument/2006/relationships/image" Target="../media/image17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0.png"/><Relationship Id="rId11" Type="http://schemas.openxmlformats.org/officeDocument/2006/relationships/image" Target="../media/image160.png"/><Relationship Id="rId5" Type="http://schemas.openxmlformats.org/officeDocument/2006/relationships/image" Target="../media/image100.png"/><Relationship Id="rId10" Type="http://schemas.openxmlformats.org/officeDocument/2006/relationships/image" Target="../media/image150.png"/><Relationship Id="rId9" Type="http://schemas.openxmlformats.org/officeDocument/2006/relationships/image" Target="../media/image1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7.png"/><Relationship Id="rId7" Type="http://schemas.openxmlformats.org/officeDocument/2006/relationships/image" Target="../media/image7.png"/><Relationship Id="rId12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5" Type="http://schemas.openxmlformats.org/officeDocument/2006/relationships/image" Target="../media/image5.png"/><Relationship Id="rId10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mailto:advphotonicsres@wiley.com" TargetMode="Externa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29.png"/><Relationship Id="rId21" Type="http://schemas.openxmlformats.org/officeDocument/2006/relationships/image" Target="../media/image50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0.png"/><Relationship Id="rId15" Type="http://schemas.openxmlformats.org/officeDocument/2006/relationships/image" Target="../media/image44.png"/><Relationship Id="rId23" Type="http://schemas.openxmlformats.org/officeDocument/2006/relationships/image" Target="../media/image52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32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866900" y="3492526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Herrero-Parareda</a:t>
            </a:r>
            <a:endParaRPr lang="en-US" alt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2513756" y="1889089"/>
            <a:ext cx="7164488" cy="55399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3000" b="1" dirty="0">
                <a:solidFill>
                  <a:srgbClr val="DE0000"/>
                </a:solidFill>
              </a:rPr>
              <a:t>SIP laser </a:t>
            </a:r>
            <a:r>
              <a:rPr lang="es-ES" sz="3000" b="1" dirty="0" err="1">
                <a:solidFill>
                  <a:srgbClr val="DE0000"/>
                </a:solidFill>
              </a:rPr>
              <a:t>updates</a:t>
            </a:r>
            <a:endParaRPr lang="en-US" sz="3000" b="1" dirty="0">
              <a:solidFill>
                <a:srgbClr val="D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5500" y="419966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8" y="4832480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4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3"/>
    </mc:Choice>
    <mc:Fallback xmlns="">
      <p:transition spd="slow" advTm="2074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866900" y="3492526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Herrero-Parareda</a:t>
            </a:r>
            <a:endParaRPr lang="en-US" alt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2513756" y="1889089"/>
            <a:ext cx="7164488" cy="55399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3000" b="1" dirty="0" err="1">
                <a:solidFill>
                  <a:srgbClr val="DE0000"/>
                </a:solidFill>
              </a:rPr>
              <a:t>The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end</a:t>
            </a:r>
            <a:endParaRPr lang="en-US" sz="3000" b="1" dirty="0">
              <a:solidFill>
                <a:srgbClr val="D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5500" y="419966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8" y="4832480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35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3"/>
    </mc:Choice>
    <mc:Fallback xmlns="">
      <p:transition spd="slow" advTm="2074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866900" y="3492526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Herrero-Parareda</a:t>
            </a:r>
            <a:endParaRPr lang="en-US" alt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2513756" y="1889089"/>
            <a:ext cx="7164488" cy="55399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3000" b="1" dirty="0">
                <a:solidFill>
                  <a:srgbClr val="DE0000"/>
                </a:solidFill>
              </a:rPr>
              <a:t>DDFB laser </a:t>
            </a:r>
            <a:r>
              <a:rPr lang="es-ES" sz="3000" b="1" dirty="0" err="1">
                <a:solidFill>
                  <a:srgbClr val="DE0000"/>
                </a:solidFill>
              </a:rPr>
              <a:t>updates</a:t>
            </a:r>
            <a:endParaRPr lang="en-US" sz="3000" b="1" dirty="0">
              <a:solidFill>
                <a:srgbClr val="D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5500" y="419966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8" y="4832480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66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3"/>
    </mc:Choice>
    <mc:Fallback xmlns="">
      <p:transition spd="slow" advTm="2074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645FD-DD7B-306D-1402-D381D5C67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1A2198-D64D-615B-0F19-CFD0FB4653CA}"/>
                  </a:ext>
                </a:extLst>
              </p:cNvPr>
              <p:cNvSpPr txBox="1"/>
              <p:nvPr/>
            </p:nvSpPr>
            <p:spPr>
              <a:xfrm>
                <a:off x="304800" y="762000"/>
                <a:ext cx="112776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 am getting back into it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First attempt: Two-step approach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Use an optimizer to set mode frequency at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193.54 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𝑇𝐻𝑧</m:t>
                    </m:r>
                  </m:oMath>
                </a14:m>
                <a:r>
                  <a:rPr lang="en-US" dirty="0"/>
                  <a:t> at the center of the band diagram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Use an optimizer to set mode frequency as close to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193.54 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𝑇𝐻𝑧</m:t>
                    </m:r>
                  </m:oMath>
                </a14:m>
                <a:r>
                  <a:rPr lang="en-US" dirty="0"/>
                  <a:t> off-center of the band diagram (varying </a:t>
                </a:r>
                <a:r>
                  <a:rPr lang="en-US" dirty="0" err="1"/>
                  <a:t>parametes</a:t>
                </a:r>
                <a:r>
                  <a:rPr lang="en-US" dirty="0"/>
                  <a:t> very little)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this does not work, I will do trial and error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it does work, I am hoping to learn enough about optimizers as to design an SIP </a:t>
                </a:r>
                <a:r>
                  <a:rPr lang="en-US" dirty="0" err="1"/>
                  <a:t>MultiMode</a:t>
                </a:r>
                <a:r>
                  <a:rPr lang="en-US" dirty="0"/>
                  <a:t> Interference (SIP-MMI) device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1A2198-D64D-615B-0F19-CFD0FB465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762000"/>
                <a:ext cx="11277600" cy="3139321"/>
              </a:xfrm>
              <a:prstGeom prst="rect">
                <a:avLst/>
              </a:prstGeom>
              <a:blipFill>
                <a:blip r:embed="rId2"/>
                <a:stretch>
                  <a:fillRect l="-324" t="-971" r="-270" b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D5785CB-4140-75E2-2E63-A53647502ACC}"/>
              </a:ext>
            </a:extLst>
          </p:cNvPr>
          <p:cNvGrpSpPr/>
          <p:nvPr/>
        </p:nvGrpSpPr>
        <p:grpSpPr>
          <a:xfrm>
            <a:off x="685800" y="3901321"/>
            <a:ext cx="7164219" cy="2087880"/>
            <a:chOff x="2223243" y="3371885"/>
            <a:chExt cx="7164219" cy="20878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A870748-836D-CC62-BFEC-E2A8033A0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7000" y="3589318"/>
              <a:ext cx="6198150" cy="187044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7BD7A5E-BF62-DE10-FBED-2EADF742710A}"/>
                </a:ext>
              </a:extLst>
            </p:cNvPr>
            <p:cNvSpPr/>
            <p:nvPr/>
          </p:nvSpPr>
          <p:spPr>
            <a:xfrm>
              <a:off x="2742314" y="4372142"/>
              <a:ext cx="2667886" cy="936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0A2226-7D11-0963-CE40-1169E6A74742}"/>
                </a:ext>
              </a:extLst>
            </p:cNvPr>
            <p:cNvSpPr/>
            <p:nvPr/>
          </p:nvSpPr>
          <p:spPr>
            <a:xfrm>
              <a:off x="6064888" y="4372142"/>
              <a:ext cx="2667886" cy="936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0A213E5-6746-34FD-A017-B8F2FFA52999}"/>
                    </a:ext>
                  </a:extLst>
                </p:cNvPr>
                <p:cNvSpPr txBox="1"/>
                <p:nvPr/>
              </p:nvSpPr>
              <p:spPr>
                <a:xfrm>
                  <a:off x="9090971" y="4280481"/>
                  <a:ext cx="2964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 smtClean="0">
                                <a:latin typeface="Cambria Math" panose="02040503050406030204" pitchFamily="18" charset="0"/>
                              </a:rPr>
                              <m:t>𝐄</m:t>
                            </m:r>
                          </m:e>
                          <m:sub>
                            <m:r>
                              <a:rPr lang="es-ES" b="1" i="0" smtClean="0">
                                <a:latin typeface="Cambria Math" panose="02040503050406030204" pitchFamily="18" charset="0"/>
                              </a:rPr>
                              <m:t>𝐨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794A49E-8E11-9CBB-275F-31FDE6E597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0971" y="4280481"/>
                  <a:ext cx="29649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8367" r="-4082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70F0F67-E2E4-4A5B-1BA8-B770E3F3F034}"/>
                    </a:ext>
                  </a:extLst>
                </p:cNvPr>
                <p:cNvSpPr txBox="1"/>
                <p:nvPr/>
              </p:nvSpPr>
              <p:spPr>
                <a:xfrm>
                  <a:off x="2223243" y="4280481"/>
                  <a:ext cx="2548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 smtClean="0">
                                <a:latin typeface="Cambria Math" panose="02040503050406030204" pitchFamily="18" charset="0"/>
                              </a:rPr>
                              <m:t>𝐄</m:t>
                            </m:r>
                          </m:e>
                          <m:sub>
                            <m:r>
                              <a:rPr lang="es-ES" b="1" i="0" smtClean="0">
                                <a:latin typeface="Cambria Math" panose="02040503050406030204" pitchFamily="18" charset="0"/>
                              </a:rPr>
                              <m:t>𝐢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4435AB2-5ACC-0916-8843-FA44991FAA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3243" y="4280481"/>
                  <a:ext cx="25481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3810" r="-9524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C614132-1C76-5353-B1BF-972032393FAF}"/>
                    </a:ext>
                  </a:extLst>
                </p:cNvPr>
                <p:cNvSpPr txBox="1"/>
                <p:nvPr/>
              </p:nvSpPr>
              <p:spPr>
                <a:xfrm>
                  <a:off x="3451491" y="3371885"/>
                  <a:ext cx="3204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D5808AD-E34D-ABD9-7F08-88D17F11F9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1491" y="3371885"/>
                  <a:ext cx="3204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4528" r="-1887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047568D-F686-3D1C-920A-48B280440856}"/>
                    </a:ext>
                  </a:extLst>
                </p:cNvPr>
                <p:cNvSpPr txBox="1"/>
                <p:nvPr/>
              </p:nvSpPr>
              <p:spPr>
                <a:xfrm>
                  <a:off x="3429000" y="4036619"/>
                  <a:ext cx="3250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5C9404A-B10B-D5C6-AC4F-154418934D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4036619"/>
                  <a:ext cx="325025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6415" r="-5660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4438CA2-C056-B51F-5509-600CA232F2C5}"/>
                    </a:ext>
                  </a:extLst>
                </p:cNvPr>
                <p:cNvSpPr txBox="1"/>
                <p:nvPr/>
              </p:nvSpPr>
              <p:spPr>
                <a:xfrm>
                  <a:off x="3451491" y="4606469"/>
                  <a:ext cx="3007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E485F56-6954-9A31-2310-EC59059088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1491" y="4606469"/>
                  <a:ext cx="300787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6000" r="-2000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FED328F-D308-B522-8097-1AD00496371D}"/>
                    </a:ext>
                  </a:extLst>
                </p:cNvPr>
                <p:cNvSpPr txBox="1"/>
                <p:nvPr/>
              </p:nvSpPr>
              <p:spPr>
                <a:xfrm>
                  <a:off x="7924800" y="3381541"/>
                  <a:ext cx="3322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4E2308E-731E-8375-70FA-DC02A98DD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800" y="3381541"/>
                  <a:ext cx="332270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1818" r="-5455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C1453D9-AA83-DB51-1A9A-A216D8A9EDB0}"/>
                    </a:ext>
                  </a:extLst>
                </p:cNvPr>
                <p:cNvSpPr txBox="1"/>
                <p:nvPr/>
              </p:nvSpPr>
              <p:spPr>
                <a:xfrm>
                  <a:off x="7902309" y="4046275"/>
                  <a:ext cx="3069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30CA5C4-717D-6BAA-A150-C84B301122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2309" y="4046275"/>
                  <a:ext cx="306942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5490" r="-1961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5CC59C3-9170-C91D-DC58-A57E87CF4A11}"/>
                    </a:ext>
                  </a:extLst>
                </p:cNvPr>
                <p:cNvSpPr txBox="1"/>
                <p:nvPr/>
              </p:nvSpPr>
              <p:spPr>
                <a:xfrm>
                  <a:off x="7924800" y="4616125"/>
                  <a:ext cx="315984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3FD870D-9B09-5241-B6E1-E22D282BD3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800" y="4616125"/>
                  <a:ext cx="315984" cy="299249"/>
                </a:xfrm>
                <a:prstGeom prst="rect">
                  <a:avLst/>
                </a:prstGeom>
                <a:blipFill>
                  <a:blip r:embed="rId12"/>
                  <a:stretch>
                    <a:fillRect l="-23077" r="-13462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5729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3BE08-2651-8BCC-9FEB-62499C80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point-coupling transfer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EF2F9-D738-E965-C879-DD7B1C48F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872599"/>
            <a:ext cx="3469107" cy="237386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7613530-8C86-C111-B914-F2BF301286BA}"/>
              </a:ext>
            </a:extLst>
          </p:cNvPr>
          <p:cNvSpPr/>
          <p:nvPr/>
        </p:nvSpPr>
        <p:spPr>
          <a:xfrm>
            <a:off x="4495800" y="1853966"/>
            <a:ext cx="762000" cy="411133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630E35-08AC-9866-AC77-5CEC0FAFC543}"/>
                  </a:ext>
                </a:extLst>
              </p:cNvPr>
              <p:cNvSpPr txBox="1"/>
              <p:nvPr/>
            </p:nvSpPr>
            <p:spPr>
              <a:xfrm>
                <a:off x="5486400" y="1542211"/>
                <a:ext cx="4692118" cy="1315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630E35-08AC-9866-AC77-5CEC0FAFC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542211"/>
                <a:ext cx="4692118" cy="13150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35B5072-10E1-CCAE-E477-A2E41CC27A30}"/>
              </a:ext>
            </a:extLst>
          </p:cNvPr>
          <p:cNvSpPr txBox="1"/>
          <p:nvPr/>
        </p:nvSpPr>
        <p:spPr>
          <a:xfrm>
            <a:off x="5486400" y="872599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Scattering Matrix: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2E9C54-D253-34F6-A5A0-F1D4E69D529A}"/>
              </a:ext>
            </a:extLst>
          </p:cNvPr>
          <p:cNvSpPr txBox="1"/>
          <p:nvPr/>
        </p:nvSpPr>
        <p:spPr>
          <a:xfrm>
            <a:off x="381000" y="34290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 to T transformation: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6200C3-5EC5-F21A-091B-C94021E13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844" y="4091999"/>
            <a:ext cx="2710762" cy="15868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734C786-2DFA-FC4C-250A-7343799774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4968" y="4266233"/>
            <a:ext cx="1724266" cy="6192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4ECBC22-ACCF-1847-A5FE-453EB841AE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5389" y="5075243"/>
            <a:ext cx="2143424" cy="4096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66D7C09-1742-2DE5-7220-395A2C3D16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088" y="4081198"/>
            <a:ext cx="2953162" cy="73352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99D1537-9554-0613-71B6-1041AAB0C9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141" y="4885444"/>
            <a:ext cx="1829055" cy="828791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AE88A11C-72E5-AB23-C797-8A9D49DFD590}"/>
              </a:ext>
            </a:extLst>
          </p:cNvPr>
          <p:cNvSpPr/>
          <p:nvPr/>
        </p:nvSpPr>
        <p:spPr>
          <a:xfrm>
            <a:off x="3452370" y="4679877"/>
            <a:ext cx="762000" cy="411133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70B1721-6500-98B2-F1D9-7BF417DEDD56}"/>
              </a:ext>
            </a:extLst>
          </p:cNvPr>
          <p:cNvSpPr/>
          <p:nvPr/>
        </p:nvSpPr>
        <p:spPr>
          <a:xfrm>
            <a:off x="7196991" y="4700409"/>
            <a:ext cx="762000" cy="411133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09D466-EDA3-86C4-8F08-8A999DA8E7B8}"/>
              </a:ext>
            </a:extLst>
          </p:cNvPr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Nada, Capolino, Theory of coupled resonator optical waveguides exhibiting high-order exceptional points of degeneracy, Phys. Rev. B, 2017</a:t>
            </a:r>
          </a:p>
        </p:txBody>
      </p:sp>
    </p:spTree>
    <p:extLst>
      <p:ext uri="{BB962C8B-B14F-4D97-AF65-F5344CB8AC3E}">
        <p14:creationId xmlns:p14="http://schemas.microsoft.com/office/powerpoint/2010/main" val="3348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/>
      <p:bldP spid="27" grpId="0" animBg="1"/>
      <p:bldP spid="28" grpId="0" animBg="1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C20CD-E5B7-676B-4C6D-6CC9D2C1C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to T transformations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73CE91-90E1-E1F6-736D-530F998CD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63879"/>
            <a:ext cx="3677163" cy="26673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525B7E-6213-DB5C-37E1-835C3A47C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38200"/>
            <a:ext cx="2710762" cy="15868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E5C66A-E168-B1BE-04C0-763A7F866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3124" y="1012434"/>
            <a:ext cx="1724266" cy="619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511FEC-C5DA-FB2C-A042-021C006B94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3545" y="1821444"/>
            <a:ext cx="2143424" cy="409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30AE1A-5BCD-A750-8085-5801BB2F6C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44" y="827399"/>
            <a:ext cx="2953162" cy="733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6AA9CF-E7C8-311C-AD48-25D2D571A0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8297" y="1631645"/>
            <a:ext cx="1829055" cy="82879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61E3D8C-E0DB-D23A-8397-301F9C80DC03}"/>
              </a:ext>
            </a:extLst>
          </p:cNvPr>
          <p:cNvSpPr/>
          <p:nvPr/>
        </p:nvSpPr>
        <p:spPr>
          <a:xfrm>
            <a:off x="3670526" y="1426078"/>
            <a:ext cx="762000" cy="411133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4195BC5-2386-C844-9E06-C77A61F17BEF}"/>
              </a:ext>
            </a:extLst>
          </p:cNvPr>
          <p:cNvSpPr/>
          <p:nvPr/>
        </p:nvSpPr>
        <p:spPr>
          <a:xfrm>
            <a:off x="7415147" y="1446610"/>
            <a:ext cx="762000" cy="411133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478DCC-7AE8-3426-A514-20E3DDBEF3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2200" y="3353703"/>
            <a:ext cx="3686689" cy="2057687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6ACDC242-7BFF-8102-787C-8197F6D24198}"/>
              </a:ext>
            </a:extLst>
          </p:cNvPr>
          <p:cNvSpPr/>
          <p:nvPr/>
        </p:nvSpPr>
        <p:spPr>
          <a:xfrm>
            <a:off x="4657981" y="4227344"/>
            <a:ext cx="762000" cy="411133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8BC6AFB-076C-21E0-1D06-BAEEC3BE9D2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249"/>
          <a:stretch/>
        </p:blipFill>
        <p:spPr>
          <a:xfrm>
            <a:off x="6400800" y="5675747"/>
            <a:ext cx="1143170" cy="3524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AA1C5C4-D51C-BC39-7403-069F4458FE3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21456" r="1961"/>
          <a:stretch/>
        </p:blipFill>
        <p:spPr>
          <a:xfrm>
            <a:off x="7579420" y="5750786"/>
            <a:ext cx="1195453" cy="25439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765B771-B437-63A1-C536-26CA7B7AAC26}"/>
              </a:ext>
            </a:extLst>
          </p:cNvPr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Nada, Capolino, Theory of coupled resonator optical waveguides exhibiting high-order exceptional points of degeneracy, Phys. Rev. B, 2017</a:t>
            </a:r>
          </a:p>
        </p:txBody>
      </p:sp>
    </p:spTree>
    <p:extLst>
      <p:ext uri="{BB962C8B-B14F-4D97-AF65-F5344CB8AC3E}">
        <p14:creationId xmlns:p14="http://schemas.microsoft.com/office/powerpoint/2010/main" val="152799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1380D3D1-BEE4-A1D1-715C-8FBE98CCB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645" y="3089227"/>
            <a:ext cx="5805355" cy="30343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E268E9-7E6A-872F-813F-C65F17DDF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step: Change in notation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034F13-32EC-D73B-5B9E-EBA8AE486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38200"/>
            <a:ext cx="2710762" cy="1586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1712A1-F96C-1CA1-702A-732E451A1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3124" y="1012434"/>
            <a:ext cx="1724266" cy="6192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E7BD55-6C93-F0B0-3D2C-6646CBACD7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3545" y="1821444"/>
            <a:ext cx="2143424" cy="409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751792-493C-7C3C-07E0-F98F91DD96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44" y="827399"/>
            <a:ext cx="2953162" cy="733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220E6B-3A5C-EA39-64D0-102D10C67F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8297" y="1631645"/>
            <a:ext cx="1829055" cy="82879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5FD6DFA-86DB-79FB-0C7B-8CFAACF2B2C3}"/>
              </a:ext>
            </a:extLst>
          </p:cNvPr>
          <p:cNvSpPr/>
          <p:nvPr/>
        </p:nvSpPr>
        <p:spPr>
          <a:xfrm>
            <a:off x="3670526" y="1426078"/>
            <a:ext cx="762000" cy="411133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84CC51B-DFAB-2BC7-C5B3-B032337D0ECA}"/>
              </a:ext>
            </a:extLst>
          </p:cNvPr>
          <p:cNvSpPr/>
          <p:nvPr/>
        </p:nvSpPr>
        <p:spPr>
          <a:xfrm>
            <a:off x="7415147" y="1446610"/>
            <a:ext cx="762000" cy="411133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BD42F6-C020-18DA-A591-5E0049355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631" y="2898205"/>
            <a:ext cx="1724266" cy="6192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4EA245-800E-CE2D-704B-585FA6028B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052" y="3707215"/>
            <a:ext cx="2143424" cy="409632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CEB891-0B8B-ADE5-0FDA-77FF7EBAB307}"/>
              </a:ext>
            </a:extLst>
          </p:cNvPr>
          <p:cNvSpPr/>
          <p:nvPr/>
        </p:nvSpPr>
        <p:spPr>
          <a:xfrm>
            <a:off x="3670526" y="3398573"/>
            <a:ext cx="762000" cy="411133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0CF3D05-2196-3245-C43C-5DAF0D0567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0734" y="3096609"/>
            <a:ext cx="4001058" cy="4953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7C18833-1E2B-49BA-9B27-DB54559C8B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9130" y="3721333"/>
            <a:ext cx="1724266" cy="4001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AE1EBD-DF80-3480-4A48-E56282AF6DC8}"/>
              </a:ext>
            </a:extLst>
          </p:cNvPr>
          <p:cNvSpPr txBox="1"/>
          <p:nvPr/>
        </p:nvSpPr>
        <p:spPr>
          <a:xfrm>
            <a:off x="381000" y="4555466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changed the notation to follow Scheuer’s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Adds permutations of rows and columns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F46D02-01F6-8748-1D93-3511813DF848}"/>
              </a:ext>
            </a:extLst>
          </p:cNvPr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 Scheuer, Weiss, The Serpentine Optical Waveguide: engineering the dispersion relations and the stopped light points, Optics Express, 2011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853F42A-1295-9D9F-00E8-D7CEA4FCBB85}"/>
              </a:ext>
            </a:extLst>
          </p:cNvPr>
          <p:cNvSpPr/>
          <p:nvPr/>
        </p:nvSpPr>
        <p:spPr>
          <a:xfrm>
            <a:off x="5562600" y="4658134"/>
            <a:ext cx="762000" cy="170360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5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8" grpId="0" build="p"/>
      <p:bldP spid="19" grpId="0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4467279-7BFD-30EB-1006-741A088A2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734" y="4250211"/>
            <a:ext cx="6182588" cy="22386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B9DE6F-96E4-FB13-2694-39F2CFB2A5A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</m:sSub>
                    <m:r>
                      <a:rPr lang="es-ES" b="1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𝟐𝟐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B9DE6F-96E4-FB13-2694-39F2CFB2A5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175" t="-16418" b="-4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C76C805-468F-5F12-3EDF-BE919A1D9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838200"/>
            <a:ext cx="2710762" cy="15868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64D4EC-8D79-4251-805F-04EA4FE81D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3124" y="1012434"/>
            <a:ext cx="1724266" cy="6192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C2565B-CA00-CB9B-DDF7-D586723A3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3545" y="1821444"/>
            <a:ext cx="2143424" cy="4096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003CE9-BEEC-5266-F86E-7FF4B955AA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244" y="827399"/>
            <a:ext cx="2953162" cy="733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1B2309-7A18-FFC4-97A3-37DC7AA026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8297" y="1631645"/>
            <a:ext cx="1829055" cy="82879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42C52D2-530D-4F28-6EAE-4B45592A24B0}"/>
              </a:ext>
            </a:extLst>
          </p:cNvPr>
          <p:cNvSpPr/>
          <p:nvPr/>
        </p:nvSpPr>
        <p:spPr>
          <a:xfrm>
            <a:off x="3670526" y="1426078"/>
            <a:ext cx="762000" cy="411133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AE20F97-C831-92C2-8DF6-C4AD3B964C06}"/>
              </a:ext>
            </a:extLst>
          </p:cNvPr>
          <p:cNvSpPr/>
          <p:nvPr/>
        </p:nvSpPr>
        <p:spPr>
          <a:xfrm>
            <a:off x="7415147" y="1446610"/>
            <a:ext cx="762000" cy="411133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0D4878-23B4-1A99-E8C6-97298F31E019}"/>
                  </a:ext>
                </a:extLst>
              </p:cNvPr>
              <p:cNvSpPr txBox="1"/>
              <p:nvPr/>
            </p:nvSpPr>
            <p:spPr>
              <a:xfrm>
                <a:off x="228600" y="2971800"/>
                <a:ext cx="4692118" cy="1315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0D4878-23B4-1A99-E8C6-97298F31E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971800"/>
                <a:ext cx="4692118" cy="131504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B9BF5E1E-C7FC-B68A-0527-37C86308C007}"/>
              </a:ext>
            </a:extLst>
          </p:cNvPr>
          <p:cNvSpPr/>
          <p:nvPr/>
        </p:nvSpPr>
        <p:spPr>
          <a:xfrm>
            <a:off x="2711301" y="3058633"/>
            <a:ext cx="762000" cy="5470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CED3A71-5137-A3B8-2D95-D0D010F4F6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600" y="4495800"/>
            <a:ext cx="2627538" cy="1993098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4363247F-380C-2B5E-F0C1-75E18B404302}"/>
              </a:ext>
            </a:extLst>
          </p:cNvPr>
          <p:cNvSpPr/>
          <p:nvPr/>
        </p:nvSpPr>
        <p:spPr>
          <a:xfrm>
            <a:off x="5165381" y="3429000"/>
            <a:ext cx="762000" cy="411133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0E96B69-59E1-EB57-CC14-27E44683DB00}"/>
                  </a:ext>
                </a:extLst>
              </p:cNvPr>
              <p:cNvSpPr txBox="1"/>
              <p:nvPr/>
            </p:nvSpPr>
            <p:spPr>
              <a:xfrm>
                <a:off x="3092301" y="4884839"/>
                <a:ext cx="2591672" cy="10731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num>
                                  <m:den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num>
                                  <m:den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0E96B69-59E1-EB57-CC14-27E44683D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301" y="4884839"/>
                <a:ext cx="2591672" cy="10731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A595C1-7078-0456-6CED-3BDCC474AB7C}"/>
                  </a:ext>
                </a:extLst>
              </p:cNvPr>
              <p:cNvSpPr txBox="1"/>
              <p:nvPr/>
            </p:nvSpPr>
            <p:spPr>
              <a:xfrm>
                <a:off x="6248672" y="3058633"/>
                <a:ext cx="3734484" cy="10731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num>
                                  <m:den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num>
                                  <m:den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A595C1-7078-0456-6CED-3BDCC474A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672" y="3058633"/>
                <a:ext cx="3734484" cy="107317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D3E9D393-6AE7-D3BE-4155-43F6AF577230}"/>
              </a:ext>
            </a:extLst>
          </p:cNvPr>
          <p:cNvSpPr/>
          <p:nvPr/>
        </p:nvSpPr>
        <p:spPr>
          <a:xfrm>
            <a:off x="9838865" y="4832453"/>
            <a:ext cx="457288" cy="5470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EA3023-1A7C-8535-EDD3-C384DE821AC5}"/>
              </a:ext>
            </a:extLst>
          </p:cNvPr>
          <p:cNvSpPr/>
          <p:nvPr/>
        </p:nvSpPr>
        <p:spPr>
          <a:xfrm>
            <a:off x="8545793" y="5845566"/>
            <a:ext cx="492571" cy="5470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906673-A7B6-9625-0B3B-D1A2DCD8E9A2}"/>
              </a:ext>
            </a:extLst>
          </p:cNvPr>
          <p:cNvSpPr/>
          <p:nvPr/>
        </p:nvSpPr>
        <p:spPr>
          <a:xfrm>
            <a:off x="6198064" y="4870663"/>
            <a:ext cx="888536" cy="4620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8FBEF1-37DE-83A5-4800-EAF72F117852}"/>
              </a:ext>
            </a:extLst>
          </p:cNvPr>
          <p:cNvSpPr/>
          <p:nvPr/>
        </p:nvSpPr>
        <p:spPr>
          <a:xfrm>
            <a:off x="6198064" y="5788780"/>
            <a:ext cx="888536" cy="4620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9EF88E-B022-9A3F-B831-88BB9566EF63}"/>
              </a:ext>
            </a:extLst>
          </p:cNvPr>
          <p:cNvSpPr/>
          <p:nvPr/>
        </p:nvSpPr>
        <p:spPr>
          <a:xfrm>
            <a:off x="10858868" y="4896882"/>
            <a:ext cx="888536" cy="4620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5CC824-615F-FD07-046C-8645F3577ACD}"/>
              </a:ext>
            </a:extLst>
          </p:cNvPr>
          <p:cNvSpPr/>
          <p:nvPr/>
        </p:nvSpPr>
        <p:spPr>
          <a:xfrm>
            <a:off x="10864184" y="5774572"/>
            <a:ext cx="888536" cy="4620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9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 animBg="1"/>
      <p:bldP spid="14" grpId="0" animBg="1"/>
      <p:bldP spid="15" grpId="0"/>
      <p:bldP spid="16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2FAB-3AB5-3504-DB83-9CD7FA407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an error; it does not change the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F2385B-4E58-41E1-5349-FC0B7B124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872599"/>
            <a:ext cx="3469107" cy="237386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38633CF-52B9-6387-45BA-EEA0AB13D511}"/>
              </a:ext>
            </a:extLst>
          </p:cNvPr>
          <p:cNvSpPr/>
          <p:nvPr/>
        </p:nvSpPr>
        <p:spPr>
          <a:xfrm>
            <a:off x="4237797" y="1853966"/>
            <a:ext cx="762000" cy="411133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6E1812-91A4-7C15-E75C-14615F445081}"/>
                  </a:ext>
                </a:extLst>
              </p:cNvPr>
              <p:cNvSpPr txBox="1"/>
              <p:nvPr/>
            </p:nvSpPr>
            <p:spPr>
              <a:xfrm>
                <a:off x="5486400" y="1542211"/>
                <a:ext cx="4692118" cy="1315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6E1812-91A4-7C15-E75C-14615F445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542211"/>
                <a:ext cx="4692118" cy="13150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1AD4487-AA24-9B90-5CDB-6181FF12C39A}"/>
              </a:ext>
            </a:extLst>
          </p:cNvPr>
          <p:cNvSpPr txBox="1"/>
          <p:nvPr/>
        </p:nvSpPr>
        <p:spPr>
          <a:xfrm>
            <a:off x="896353" y="3638115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in the paper I wrote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4BFE1F-CED9-20E4-58FF-E4D117DE8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3065540"/>
            <a:ext cx="4675330" cy="143026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407755A9-3B90-7310-F42E-DFD394ADD23C}"/>
              </a:ext>
            </a:extLst>
          </p:cNvPr>
          <p:cNvSpPr/>
          <p:nvPr/>
        </p:nvSpPr>
        <p:spPr>
          <a:xfrm>
            <a:off x="4237797" y="3596314"/>
            <a:ext cx="762000" cy="411133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AC6109-2741-DD57-AFAF-E7A0D1FE7CD9}"/>
              </a:ext>
            </a:extLst>
          </p:cNvPr>
          <p:cNvSpPr/>
          <p:nvPr/>
        </p:nvSpPr>
        <p:spPr>
          <a:xfrm>
            <a:off x="1734553" y="1991586"/>
            <a:ext cx="322847" cy="2735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A6C9BF-4487-256A-E561-E4AC71D1DF07}"/>
                  </a:ext>
                </a:extLst>
              </p:cNvPr>
              <p:cNvSpPr txBox="1"/>
              <p:nvPr/>
            </p:nvSpPr>
            <p:spPr>
              <a:xfrm>
                <a:off x="10643856" y="2016395"/>
                <a:ext cx="317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A6C9BF-4487-256A-E561-E4AC71D1D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3856" y="2016395"/>
                <a:ext cx="317908" cy="276999"/>
              </a:xfrm>
              <a:prstGeom prst="rect">
                <a:avLst/>
              </a:prstGeom>
              <a:blipFill>
                <a:blip r:embed="rId5"/>
                <a:stretch>
                  <a:fillRect l="-15385" r="-769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D1C16F-BF38-A085-6659-06870F6A52F3}"/>
                  </a:ext>
                </a:extLst>
              </p:cNvPr>
              <p:cNvSpPr txBox="1"/>
              <p:nvPr/>
            </p:nvSpPr>
            <p:spPr>
              <a:xfrm>
                <a:off x="10643856" y="3685401"/>
                <a:ext cx="317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D1C16F-BF38-A085-6659-06870F6A5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3856" y="3685401"/>
                <a:ext cx="317908" cy="276999"/>
              </a:xfrm>
              <a:prstGeom prst="rect">
                <a:avLst/>
              </a:prstGeom>
              <a:blipFill>
                <a:blip r:embed="rId6"/>
                <a:stretch>
                  <a:fillRect l="-1538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01DB49-18AA-96D7-3A56-6237270697F0}"/>
                  </a:ext>
                </a:extLst>
              </p:cNvPr>
              <p:cNvSpPr txBox="1"/>
              <p:nvPr/>
            </p:nvSpPr>
            <p:spPr>
              <a:xfrm>
                <a:off x="396949" y="4876800"/>
                <a:ext cx="35849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the paper,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dirty="0"/>
                  <a:t> (with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difference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01DB49-18AA-96D7-3A56-623727069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49" y="4876800"/>
                <a:ext cx="3584944" cy="923330"/>
              </a:xfrm>
              <a:prstGeom prst="rect">
                <a:avLst/>
              </a:prstGeom>
              <a:blipFill>
                <a:blip r:embed="rId7"/>
                <a:stretch>
                  <a:fillRect l="-1020" t="-3311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02415F1B-1773-6F42-6206-E45960A4E4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8200" y="4695164"/>
            <a:ext cx="2710762" cy="15868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47A646F-A501-6701-BA3C-0629A9BC02DD}"/>
                  </a:ext>
                </a:extLst>
              </p:cNvPr>
              <p:cNvSpPr txBox="1"/>
              <p:nvPr/>
            </p:nvSpPr>
            <p:spPr>
              <a:xfrm>
                <a:off x="4645378" y="4689848"/>
                <a:ext cx="271076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Because: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s-E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s-E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s-E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47A646F-A501-6701-BA3C-0629A9BC0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378" y="4689848"/>
                <a:ext cx="2710762" cy="1477328"/>
              </a:xfrm>
              <a:prstGeom prst="rect">
                <a:avLst/>
              </a:prstGeom>
              <a:blipFill>
                <a:blip r:embed="rId9"/>
                <a:stretch>
                  <a:fillRect l="-1798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1942442-18E3-957C-9AC5-88FB2CBCF8A9}"/>
                  </a:ext>
                </a:extLst>
              </p:cNvPr>
              <p:cNvSpPr txBox="1"/>
              <p:nvPr/>
            </p:nvSpPr>
            <p:spPr>
              <a:xfrm>
                <a:off x="396949" y="6336268"/>
                <a:ext cx="10787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It does not change the results. We should change (A5), the 4x4 Scattering Matrix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1942442-18E3-957C-9AC5-88FB2CBCF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49" y="6336268"/>
                <a:ext cx="10787962" cy="369332"/>
              </a:xfrm>
              <a:prstGeom prst="rect">
                <a:avLst/>
              </a:prstGeom>
              <a:blipFill>
                <a:blip r:embed="rId10"/>
                <a:stretch>
                  <a:fillRect l="-33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21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1" grpId="0" animBg="1"/>
      <p:bldP spid="14" grpId="0"/>
      <p:bldP spid="15" grpId="0"/>
      <p:bldP spid="16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4E57F-9E5E-BA5C-AE44-4D3FBC85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C811BD-AA45-488B-DA39-48697029ACF7}"/>
                  </a:ext>
                </a:extLst>
              </p:cNvPr>
              <p:cNvSpPr txBox="1"/>
              <p:nvPr/>
            </p:nvSpPr>
            <p:spPr>
              <a:xfrm>
                <a:off x="228600" y="838200"/>
                <a:ext cx="11353800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Error 1: A wrong sign in Equation (A5)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Error 2:  The manuscript does not explain the permutations.</a:t>
                </a:r>
                <a:br>
                  <a:rPr lang="en-US" dirty="0"/>
                </a:br>
                <a:r>
                  <a:rPr lang="en-US" dirty="0"/>
                  <a:t>Must have been deleted during revisions. I should have noticed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Error 3: A typo after Eq.(3), it mentions </a:t>
                </a:r>
                <a14:m>
                  <m:oMath xmlns:m="http://schemas.openxmlformats.org/officeDocument/2006/math">
                    <m:r>
                      <a:rPr lang="es-ES" b="1" i="0" smtClean="0">
                        <a:latin typeface="Cambria Math" panose="02040503050406030204" pitchFamily="18" charset="0"/>
                      </a:rPr>
                      <m:t>𝛄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instead of </a:t>
                </a:r>
                <a14:m>
                  <m:oMath xmlns:m="http://schemas.openxmlformats.org/officeDocument/2006/math">
                    <m:r>
                      <a:rPr lang="es-ES" b="1" i="0" smtClean="0">
                        <a:latin typeface="Cambria Math" panose="02040503050406030204" pitchFamily="18" charset="0"/>
                      </a:rPr>
                      <m:t>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errors do not affect the results of the paper (the SIP is correct)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They are careless mistakes. I should not have made them. I was not as careful as I should have been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Notify the journal of the errors by emailing the editorial office: </a:t>
                </a:r>
                <a:r>
                  <a:rPr lang="en-US" b="1" u="sng" dirty="0">
                    <a:solidFill>
                      <a:srgbClr val="005274"/>
                    </a:solidFill>
                    <a:latin typeface="Open Sans" panose="020B0606030504020204" pitchFamily="34" charset="0"/>
                    <a:hlinkClick r:id="rId2"/>
                  </a:rPr>
                  <a:t>advphotonicsres@wiley.com</a:t>
                </a:r>
                <a:endParaRPr lang="en-US" b="1" u="sng" dirty="0">
                  <a:solidFill>
                    <a:srgbClr val="005274"/>
                  </a:solidFill>
                  <a:latin typeface="Open Sans" panose="020B06060305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C811BD-AA45-488B-DA39-48697029A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838200"/>
                <a:ext cx="11353800" cy="3693319"/>
              </a:xfrm>
              <a:prstGeom prst="rect">
                <a:avLst/>
              </a:prstGeom>
              <a:blipFill>
                <a:blip r:embed="rId3"/>
                <a:stretch>
                  <a:fillRect l="-376" t="-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54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60A266-9384-A2E4-A3C8-A358141F8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80" y="609600"/>
            <a:ext cx="3367075" cy="26209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112FAB-2119-2B02-43A2-E990E8FEB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342" y="609600"/>
            <a:ext cx="3367075" cy="26209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1E5285-913F-A525-AA9D-EF42A64F9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Finite-length structure as unit cell: Terminations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D29E405-DCDB-3C25-D663-5EB3A7A53695}"/>
              </a:ext>
            </a:extLst>
          </p:cNvPr>
          <p:cNvSpPr/>
          <p:nvPr/>
        </p:nvSpPr>
        <p:spPr>
          <a:xfrm>
            <a:off x="3774655" y="2514600"/>
            <a:ext cx="343000" cy="152400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BAC24B1-C028-BFA8-F1B3-E74E60F2CBC7}"/>
              </a:ext>
            </a:extLst>
          </p:cNvPr>
          <p:cNvSpPr/>
          <p:nvPr/>
        </p:nvSpPr>
        <p:spPr>
          <a:xfrm>
            <a:off x="3774655" y="2171700"/>
            <a:ext cx="343000" cy="152400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92B2893-C491-7939-C7BC-97571C157F69}"/>
              </a:ext>
            </a:extLst>
          </p:cNvPr>
          <p:cNvSpPr/>
          <p:nvPr/>
        </p:nvSpPr>
        <p:spPr>
          <a:xfrm>
            <a:off x="3801575" y="1314450"/>
            <a:ext cx="343000" cy="152400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9193024-48D4-AD54-3DB0-2FC0A1AA964E}"/>
              </a:ext>
            </a:extLst>
          </p:cNvPr>
          <p:cNvSpPr/>
          <p:nvPr/>
        </p:nvSpPr>
        <p:spPr>
          <a:xfrm>
            <a:off x="3801575" y="933450"/>
            <a:ext cx="343000" cy="152400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155660-0B37-5593-F804-CD590A61B152}"/>
                  </a:ext>
                </a:extLst>
              </p:cNvPr>
              <p:cNvSpPr txBox="1"/>
              <p:nvPr/>
            </p:nvSpPr>
            <p:spPr>
              <a:xfrm>
                <a:off x="7696201" y="850720"/>
                <a:ext cx="4088220" cy="292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By treating the 7 unit cells + auxiliary cell as the unit cell of its own periodic structure, we consider that </a:t>
                </a:r>
                <a:endParaRPr lang="es-ES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p>
                      </m:sSub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p>
                      </m:sSubSup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±</m:t>
                          </m:r>
                        </m:sup>
                      </m:sSubSup>
                      <m:r>
                        <a:rPr lang="es-ES" i="1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±</m:t>
                          </m:r>
                        </m:sup>
                      </m:sSubSup>
                    </m:oMath>
                  </m:oMathPara>
                </a14:m>
                <a:endParaRPr lang="es-E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Which is effectively opening the gap and connecting the waveguide sections, instead of having a coupling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155660-0B37-5593-F804-CD590A61B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1" y="850720"/>
                <a:ext cx="4088220" cy="2924775"/>
              </a:xfrm>
              <a:prstGeom prst="rect">
                <a:avLst/>
              </a:prstGeom>
              <a:blipFill>
                <a:blip r:embed="rId4"/>
                <a:stretch>
                  <a:fillRect l="-1045" t="-1253" b="-2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F784C20-23AC-9C09-7ACE-BD55293E14D0}"/>
              </a:ext>
            </a:extLst>
          </p:cNvPr>
          <p:cNvGrpSpPr/>
          <p:nvPr/>
        </p:nvGrpSpPr>
        <p:grpSpPr>
          <a:xfrm>
            <a:off x="609600" y="3297349"/>
            <a:ext cx="3671881" cy="2653730"/>
            <a:chOff x="609600" y="3297349"/>
            <a:chExt cx="3671881" cy="2653730"/>
          </a:xfrm>
        </p:grpSpPr>
        <p:pic>
          <p:nvPicPr>
            <p:cNvPr id="20" name="Imagen 396">
              <a:extLst>
                <a:ext uri="{FF2B5EF4-FFF2-40B4-BE49-F238E27FC236}">
                  <a16:creationId xmlns:a16="http://schemas.microsoft.com/office/drawing/2014/main" id="{DFE8A469-BB5D-B917-9F2C-E4555E8A5A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4617" t="17833" r="32837" b="58539"/>
            <a:stretch/>
          </p:blipFill>
          <p:spPr>
            <a:xfrm>
              <a:off x="1698932" y="3706588"/>
              <a:ext cx="1661448" cy="181891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397">
                  <a:extLst>
                    <a:ext uri="{FF2B5EF4-FFF2-40B4-BE49-F238E27FC236}">
                      <a16:creationId xmlns:a16="http://schemas.microsoft.com/office/drawing/2014/main" id="{D334D08B-68DF-C868-B78D-EDE1D9979EA7}"/>
                    </a:ext>
                  </a:extLst>
                </p:cNvPr>
                <p:cNvSpPr txBox="1"/>
                <p:nvPr/>
              </p:nvSpPr>
              <p:spPr>
                <a:xfrm>
                  <a:off x="3707979" y="4546557"/>
                  <a:ext cx="4091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CuadroTexto 397">
                  <a:extLst>
                    <a:ext uri="{FF2B5EF4-FFF2-40B4-BE49-F238E27FC236}">
                      <a16:creationId xmlns:a16="http://schemas.microsoft.com/office/drawing/2014/main" id="{D334D08B-68DF-C868-B78D-EDE1D9979E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7979" y="4546557"/>
                  <a:ext cx="409100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398">
                  <a:extLst>
                    <a:ext uri="{FF2B5EF4-FFF2-40B4-BE49-F238E27FC236}">
                      <a16:creationId xmlns:a16="http://schemas.microsoft.com/office/drawing/2014/main" id="{636B988C-C666-16B6-2D7B-8AAED714A754}"/>
                    </a:ext>
                  </a:extLst>
                </p:cNvPr>
                <p:cNvSpPr txBox="1"/>
                <p:nvPr/>
              </p:nvSpPr>
              <p:spPr>
                <a:xfrm>
                  <a:off x="749198" y="3986916"/>
                  <a:ext cx="596101" cy="4698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solidFill>
                        <a:schemeClr val="accent1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s-ES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s-E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s-E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s-E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E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CuadroTexto 398">
                  <a:extLst>
                    <a:ext uri="{FF2B5EF4-FFF2-40B4-BE49-F238E27FC236}">
                      <a16:creationId xmlns:a16="http://schemas.microsoft.com/office/drawing/2014/main" id="{636B988C-C666-16B6-2D7B-8AAED714A7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198" y="3986916"/>
                  <a:ext cx="596101" cy="469809"/>
                </a:xfrm>
                <a:prstGeom prst="rect">
                  <a:avLst/>
                </a:prstGeom>
                <a:blipFill>
                  <a:blip r:embed="rId7"/>
                  <a:stretch>
                    <a:fillRect l="-3061" r="-102041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Conector recto de flecha 399">
              <a:extLst>
                <a:ext uri="{FF2B5EF4-FFF2-40B4-BE49-F238E27FC236}">
                  <a16:creationId xmlns:a16="http://schemas.microsoft.com/office/drawing/2014/main" id="{E1B7BE17-ADC2-D70C-B8EB-CFCF53EF4D7B}"/>
                </a:ext>
              </a:extLst>
            </p:cNvPr>
            <p:cNvCxnSpPr>
              <a:cxnSpLocks/>
            </p:cNvCxnSpPr>
            <p:nvPr/>
          </p:nvCxnSpPr>
          <p:spPr>
            <a:xfrm>
              <a:off x="2426054" y="3808659"/>
              <a:ext cx="0" cy="54864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400">
              <a:extLst>
                <a:ext uri="{FF2B5EF4-FFF2-40B4-BE49-F238E27FC236}">
                  <a16:creationId xmlns:a16="http://schemas.microsoft.com/office/drawing/2014/main" id="{3E82386F-0E8B-4250-7185-E44254BE6A27}"/>
                </a:ext>
              </a:extLst>
            </p:cNvPr>
            <p:cNvCxnSpPr>
              <a:cxnSpLocks/>
            </p:cNvCxnSpPr>
            <p:nvPr/>
          </p:nvCxnSpPr>
          <p:spPr>
            <a:xfrm>
              <a:off x="2426054" y="4889145"/>
              <a:ext cx="0" cy="54864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401">
              <a:extLst>
                <a:ext uri="{FF2B5EF4-FFF2-40B4-BE49-F238E27FC236}">
                  <a16:creationId xmlns:a16="http://schemas.microsoft.com/office/drawing/2014/main" id="{57A46FFF-1D00-AB08-08CB-263C89EFD7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1939" y="4616450"/>
              <a:ext cx="0" cy="640080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402">
              <a:extLst>
                <a:ext uri="{FF2B5EF4-FFF2-40B4-BE49-F238E27FC236}">
                  <a16:creationId xmlns:a16="http://schemas.microsoft.com/office/drawing/2014/main" id="{6223EA84-1F56-A708-119B-6CEF86A6FA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9870" y="3823531"/>
              <a:ext cx="0" cy="64008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403">
                  <a:extLst>
                    <a:ext uri="{FF2B5EF4-FFF2-40B4-BE49-F238E27FC236}">
                      <a16:creationId xmlns:a16="http://schemas.microsoft.com/office/drawing/2014/main" id="{DA4247C3-25EB-1A01-C495-B75B8954C636}"/>
                    </a:ext>
                  </a:extLst>
                </p:cNvPr>
                <p:cNvSpPr txBox="1"/>
                <p:nvPr/>
              </p:nvSpPr>
              <p:spPr>
                <a:xfrm>
                  <a:off x="700293" y="4762948"/>
                  <a:ext cx="6450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s-E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s-E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s-E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s-E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ES" sz="2400" i="1" dirty="0">
                    <a:solidFill>
                      <a:srgbClr val="00B05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0" name="CuadroTexto 403">
                  <a:extLst>
                    <a:ext uri="{FF2B5EF4-FFF2-40B4-BE49-F238E27FC236}">
                      <a16:creationId xmlns:a16="http://schemas.microsoft.com/office/drawing/2014/main" id="{DA4247C3-25EB-1A01-C495-B75B8954C6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293" y="4762948"/>
                  <a:ext cx="645006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2830" r="-86792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404">
                  <a:extLst>
                    <a:ext uri="{FF2B5EF4-FFF2-40B4-BE49-F238E27FC236}">
                      <a16:creationId xmlns:a16="http://schemas.microsoft.com/office/drawing/2014/main" id="{27803C00-F32F-C725-4EFD-BC6D78D3D2CD}"/>
                    </a:ext>
                  </a:extLst>
                </p:cNvPr>
                <p:cNvSpPr txBox="1"/>
                <p:nvPr/>
              </p:nvSpPr>
              <p:spPr>
                <a:xfrm>
                  <a:off x="1429925" y="5478834"/>
                  <a:ext cx="596101" cy="4698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s-E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s-E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s-E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s-E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ES" sz="2400" b="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uadroTexto 404">
                  <a:extLst>
                    <a:ext uri="{FF2B5EF4-FFF2-40B4-BE49-F238E27FC236}">
                      <a16:creationId xmlns:a16="http://schemas.microsoft.com/office/drawing/2014/main" id="{27803C00-F32F-C725-4EFD-BC6D78D3D2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9925" y="5478834"/>
                  <a:ext cx="596101" cy="469809"/>
                </a:xfrm>
                <a:prstGeom prst="rect">
                  <a:avLst/>
                </a:prstGeom>
                <a:blipFill>
                  <a:blip r:embed="rId9"/>
                  <a:stretch>
                    <a:fillRect l="-3093" r="-104124" b="-1558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uadroTexto 405">
                  <a:extLst>
                    <a:ext uri="{FF2B5EF4-FFF2-40B4-BE49-F238E27FC236}">
                      <a16:creationId xmlns:a16="http://schemas.microsoft.com/office/drawing/2014/main" id="{40CF3AE4-9D3B-9C19-9946-53D1FEFB1F8E}"/>
                    </a:ext>
                  </a:extLst>
                </p:cNvPr>
                <p:cNvSpPr txBox="1"/>
                <p:nvPr/>
              </p:nvSpPr>
              <p:spPr>
                <a:xfrm>
                  <a:off x="2628761" y="5478834"/>
                  <a:ext cx="596101" cy="4722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s-E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s-E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ES" sz="2400" b="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uadroTexto 405">
                  <a:extLst>
                    <a:ext uri="{FF2B5EF4-FFF2-40B4-BE49-F238E27FC236}">
                      <a16:creationId xmlns:a16="http://schemas.microsoft.com/office/drawing/2014/main" id="{40CF3AE4-9D3B-9C19-9946-53D1FEFB1F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761" y="5478834"/>
                  <a:ext cx="596101" cy="472245"/>
                </a:xfrm>
                <a:prstGeom prst="rect">
                  <a:avLst/>
                </a:prstGeom>
                <a:blipFill>
                  <a:blip r:embed="rId10"/>
                  <a:stretch>
                    <a:fillRect l="-2041" r="-103061" b="-155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406">
                  <a:extLst>
                    <a:ext uri="{FF2B5EF4-FFF2-40B4-BE49-F238E27FC236}">
                      <a16:creationId xmlns:a16="http://schemas.microsoft.com/office/drawing/2014/main" id="{1557CD18-2D52-57B3-ADE7-AF9706AA2794}"/>
                    </a:ext>
                  </a:extLst>
                </p:cNvPr>
                <p:cNvSpPr txBox="1"/>
                <p:nvPr/>
              </p:nvSpPr>
              <p:spPr>
                <a:xfrm>
                  <a:off x="1429925" y="3297349"/>
                  <a:ext cx="5961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s-E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s-E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ES" sz="2400" b="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uadroTexto 406">
                  <a:extLst>
                    <a:ext uri="{FF2B5EF4-FFF2-40B4-BE49-F238E27FC236}">
                      <a16:creationId xmlns:a16="http://schemas.microsoft.com/office/drawing/2014/main" id="{1557CD18-2D52-57B3-ADE7-AF9706AA27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9925" y="3297349"/>
                  <a:ext cx="596101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3093" r="-104124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407">
                  <a:extLst>
                    <a:ext uri="{FF2B5EF4-FFF2-40B4-BE49-F238E27FC236}">
                      <a16:creationId xmlns:a16="http://schemas.microsoft.com/office/drawing/2014/main" id="{521F927F-A694-9DEB-7D3D-74A00B43A277}"/>
                    </a:ext>
                  </a:extLst>
                </p:cNvPr>
                <p:cNvSpPr txBox="1"/>
                <p:nvPr/>
              </p:nvSpPr>
              <p:spPr>
                <a:xfrm>
                  <a:off x="2628761" y="3297349"/>
                  <a:ext cx="5961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s-E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s-E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ES" sz="2400" b="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CuadroTexto 407">
                  <a:extLst>
                    <a:ext uri="{FF2B5EF4-FFF2-40B4-BE49-F238E27FC236}">
                      <a16:creationId xmlns:a16="http://schemas.microsoft.com/office/drawing/2014/main" id="{521F927F-A694-9DEB-7D3D-74A00B43A2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761" y="3297349"/>
                  <a:ext cx="596101" cy="461665"/>
                </a:xfrm>
                <a:prstGeom prst="rect">
                  <a:avLst/>
                </a:prstGeom>
                <a:blipFill>
                  <a:blip r:embed="rId12"/>
                  <a:stretch>
                    <a:fillRect l="-2041" r="-103061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riángulo isósceles 408">
              <a:extLst>
                <a:ext uri="{FF2B5EF4-FFF2-40B4-BE49-F238E27FC236}">
                  <a16:creationId xmlns:a16="http://schemas.microsoft.com/office/drawing/2014/main" id="{30B1D424-B32F-F7E7-7A5F-722E71306311}"/>
                </a:ext>
              </a:extLst>
            </p:cNvPr>
            <p:cNvSpPr/>
            <p:nvPr/>
          </p:nvSpPr>
          <p:spPr>
            <a:xfrm rot="5555320">
              <a:off x="3804205" y="4423657"/>
              <a:ext cx="97406" cy="23297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Conector recto de flecha 411">
              <a:extLst>
                <a:ext uri="{FF2B5EF4-FFF2-40B4-BE49-F238E27FC236}">
                  <a16:creationId xmlns:a16="http://schemas.microsoft.com/office/drawing/2014/main" id="{61F1F4AB-AA46-C09F-BB88-86F799335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7981" y="3808659"/>
              <a:ext cx="0" cy="54864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412">
              <a:extLst>
                <a:ext uri="{FF2B5EF4-FFF2-40B4-BE49-F238E27FC236}">
                  <a16:creationId xmlns:a16="http://schemas.microsoft.com/office/drawing/2014/main" id="{84BE88FA-4E65-DBA7-BFEB-58BC420260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57981" y="4889144"/>
              <a:ext cx="0" cy="548640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413">
                  <a:extLst>
                    <a:ext uri="{FF2B5EF4-FFF2-40B4-BE49-F238E27FC236}">
                      <a16:creationId xmlns:a16="http://schemas.microsoft.com/office/drawing/2014/main" id="{2AF997EA-5179-4F93-2651-CD23EA16C5B4}"/>
                    </a:ext>
                  </a:extLst>
                </p:cNvPr>
                <p:cNvSpPr txBox="1"/>
                <p:nvPr/>
              </p:nvSpPr>
              <p:spPr>
                <a:xfrm>
                  <a:off x="3119390" y="4818903"/>
                  <a:ext cx="11620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s-E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s-E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ES" sz="2400" b="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CuadroTexto 413">
                  <a:extLst>
                    <a:ext uri="{FF2B5EF4-FFF2-40B4-BE49-F238E27FC236}">
                      <a16:creationId xmlns:a16="http://schemas.microsoft.com/office/drawing/2014/main" id="{2AF997EA-5179-4F93-2651-CD23EA16C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9390" y="4818903"/>
                  <a:ext cx="1162091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1053" r="-4737"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uadroTexto 414">
                  <a:extLst>
                    <a:ext uri="{FF2B5EF4-FFF2-40B4-BE49-F238E27FC236}">
                      <a16:creationId xmlns:a16="http://schemas.microsoft.com/office/drawing/2014/main" id="{6935EB82-D1AE-FDE7-16FB-A0EA04893550}"/>
                    </a:ext>
                  </a:extLst>
                </p:cNvPr>
                <p:cNvSpPr txBox="1"/>
                <p:nvPr/>
              </p:nvSpPr>
              <p:spPr>
                <a:xfrm>
                  <a:off x="3119390" y="3944609"/>
                  <a:ext cx="1128422" cy="4722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s-E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s-E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ES" sz="2400" b="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CuadroTexto 414">
                  <a:extLst>
                    <a:ext uri="{FF2B5EF4-FFF2-40B4-BE49-F238E27FC236}">
                      <a16:creationId xmlns:a16="http://schemas.microsoft.com/office/drawing/2014/main" id="{6935EB82-D1AE-FDE7-16FB-A0EA048935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9390" y="3944609"/>
                  <a:ext cx="1128422" cy="472245"/>
                </a:xfrm>
                <a:prstGeom prst="rect">
                  <a:avLst/>
                </a:prstGeom>
                <a:blipFill>
                  <a:blip r:embed="rId14"/>
                  <a:stretch>
                    <a:fillRect l="-1622" r="-7027" b="-141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ector recto de flecha 415">
              <a:extLst>
                <a:ext uri="{FF2B5EF4-FFF2-40B4-BE49-F238E27FC236}">
                  <a16:creationId xmlns:a16="http://schemas.microsoft.com/office/drawing/2014/main" id="{D369B8F1-89FA-7079-6859-68860FE8CC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9870" y="4623111"/>
              <a:ext cx="0" cy="64008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de flecha 416">
              <a:extLst>
                <a:ext uri="{FF2B5EF4-FFF2-40B4-BE49-F238E27FC236}">
                  <a16:creationId xmlns:a16="http://schemas.microsoft.com/office/drawing/2014/main" id="{75CCC795-C0C2-AEF2-7A24-BCBF9CC9DC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1939" y="3818916"/>
              <a:ext cx="0" cy="64008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ángulo 424">
              <a:extLst>
                <a:ext uri="{FF2B5EF4-FFF2-40B4-BE49-F238E27FC236}">
                  <a16:creationId xmlns:a16="http://schemas.microsoft.com/office/drawing/2014/main" id="{D0764E71-DC52-1E9F-2F93-4AE4E6BC76B0}"/>
                </a:ext>
              </a:extLst>
            </p:cNvPr>
            <p:cNvSpPr/>
            <p:nvPr/>
          </p:nvSpPr>
          <p:spPr>
            <a:xfrm>
              <a:off x="609600" y="3721802"/>
              <a:ext cx="3671881" cy="17897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ector recto 425">
              <a:extLst>
                <a:ext uri="{FF2B5EF4-FFF2-40B4-BE49-F238E27FC236}">
                  <a16:creationId xmlns:a16="http://schemas.microsoft.com/office/drawing/2014/main" id="{46B0B01A-816F-CF3C-9DB3-549E7023D26B}"/>
                </a:ext>
              </a:extLst>
            </p:cNvPr>
            <p:cNvCxnSpPr>
              <a:cxnSpLocks/>
            </p:cNvCxnSpPr>
            <p:nvPr/>
          </p:nvCxnSpPr>
          <p:spPr>
            <a:xfrm>
              <a:off x="887854" y="4538034"/>
              <a:ext cx="29164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101E310E-E97A-17CC-B323-42DEFC1342D6}"/>
              </a:ext>
            </a:extLst>
          </p:cNvPr>
          <p:cNvSpPr/>
          <p:nvPr/>
        </p:nvSpPr>
        <p:spPr>
          <a:xfrm>
            <a:off x="4703362" y="4708754"/>
            <a:ext cx="343000" cy="152400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C9EB1B36-49FE-012C-202A-4308043D0B8A}"/>
              </a:ext>
            </a:extLst>
          </p:cNvPr>
          <p:cNvSpPr/>
          <p:nvPr/>
        </p:nvSpPr>
        <p:spPr>
          <a:xfrm>
            <a:off x="4703362" y="4365854"/>
            <a:ext cx="343000" cy="152400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E40C90E-A16B-093E-239F-FCFBF0B7080E}"/>
              </a:ext>
            </a:extLst>
          </p:cNvPr>
          <p:cNvGrpSpPr/>
          <p:nvPr/>
        </p:nvGrpSpPr>
        <p:grpSpPr>
          <a:xfrm>
            <a:off x="5523549" y="3818916"/>
            <a:ext cx="4969519" cy="2050652"/>
            <a:chOff x="5523549" y="3818916"/>
            <a:chExt cx="4969519" cy="2050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397">
                  <a:extLst>
                    <a:ext uri="{FF2B5EF4-FFF2-40B4-BE49-F238E27FC236}">
                      <a16:creationId xmlns:a16="http://schemas.microsoft.com/office/drawing/2014/main" id="{EA1A5D38-F2A1-D170-8E00-65B7D6883524}"/>
                    </a:ext>
                  </a:extLst>
                </p:cNvPr>
                <p:cNvSpPr txBox="1"/>
                <p:nvPr/>
              </p:nvSpPr>
              <p:spPr>
                <a:xfrm>
                  <a:off x="9386954" y="4701799"/>
                  <a:ext cx="4091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6" name="CuadroTexto 397">
                  <a:extLst>
                    <a:ext uri="{FF2B5EF4-FFF2-40B4-BE49-F238E27FC236}">
                      <a16:creationId xmlns:a16="http://schemas.microsoft.com/office/drawing/2014/main" id="{EA1A5D38-F2A1-D170-8E00-65B7D68835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6954" y="4701799"/>
                  <a:ext cx="409100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CuadroTexto 398">
                  <a:extLst>
                    <a:ext uri="{FF2B5EF4-FFF2-40B4-BE49-F238E27FC236}">
                      <a16:creationId xmlns:a16="http://schemas.microsoft.com/office/drawing/2014/main" id="{E257F62E-DF32-1EA2-9E93-7FC0DB2D8938}"/>
                    </a:ext>
                  </a:extLst>
                </p:cNvPr>
                <p:cNvSpPr txBox="1"/>
                <p:nvPr/>
              </p:nvSpPr>
              <p:spPr>
                <a:xfrm>
                  <a:off x="5807818" y="4365854"/>
                  <a:ext cx="596101" cy="4698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solidFill>
                        <a:schemeClr val="accent1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s-ES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s-E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s-E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s-E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E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CuadroTexto 398">
                  <a:extLst>
                    <a:ext uri="{FF2B5EF4-FFF2-40B4-BE49-F238E27FC236}">
                      <a16:creationId xmlns:a16="http://schemas.microsoft.com/office/drawing/2014/main" id="{E257F62E-DF32-1EA2-9E93-7FC0DB2D89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7818" y="4365854"/>
                  <a:ext cx="596101" cy="469809"/>
                </a:xfrm>
                <a:prstGeom prst="rect">
                  <a:avLst/>
                </a:prstGeom>
                <a:blipFill>
                  <a:blip r:embed="rId16"/>
                  <a:stretch>
                    <a:fillRect l="-3061" r="-102041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Conector recto de flecha 399">
              <a:extLst>
                <a:ext uri="{FF2B5EF4-FFF2-40B4-BE49-F238E27FC236}">
                  <a16:creationId xmlns:a16="http://schemas.microsoft.com/office/drawing/2014/main" id="{47F75ED1-C570-4531-7B48-469A886EEED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458004" y="4128535"/>
              <a:ext cx="0" cy="54864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de flecha 400">
              <a:extLst>
                <a:ext uri="{FF2B5EF4-FFF2-40B4-BE49-F238E27FC236}">
                  <a16:creationId xmlns:a16="http://schemas.microsoft.com/office/drawing/2014/main" id="{0B71C552-C71E-9499-7C97-D6D52B0D56B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421881" y="5372485"/>
              <a:ext cx="0" cy="54864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de flecha 401">
              <a:extLst>
                <a:ext uri="{FF2B5EF4-FFF2-40B4-BE49-F238E27FC236}">
                  <a16:creationId xmlns:a16="http://schemas.microsoft.com/office/drawing/2014/main" id="{B31C235E-FB0F-C3FF-C6BA-DE04F4C0611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548761" y="5301215"/>
              <a:ext cx="0" cy="640080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de flecha 402">
              <a:extLst>
                <a:ext uri="{FF2B5EF4-FFF2-40B4-BE49-F238E27FC236}">
                  <a16:creationId xmlns:a16="http://schemas.microsoft.com/office/drawing/2014/main" id="{FE486F86-B69D-E063-B62D-5549FB7961BB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421881" y="3916961"/>
              <a:ext cx="0" cy="64008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uadroTexto 403">
                  <a:extLst>
                    <a:ext uri="{FF2B5EF4-FFF2-40B4-BE49-F238E27FC236}">
                      <a16:creationId xmlns:a16="http://schemas.microsoft.com/office/drawing/2014/main" id="{B54ABCB3-6DC2-6541-1438-93806C1B2820}"/>
                    </a:ext>
                  </a:extLst>
                </p:cNvPr>
                <p:cNvSpPr txBox="1"/>
                <p:nvPr/>
              </p:nvSpPr>
              <p:spPr>
                <a:xfrm>
                  <a:off x="5787233" y="4862352"/>
                  <a:ext cx="6450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s-E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s-E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s-E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s-E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ES" sz="2400" i="1" dirty="0">
                    <a:solidFill>
                      <a:srgbClr val="00B05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2" name="CuadroTexto 403">
                  <a:extLst>
                    <a:ext uri="{FF2B5EF4-FFF2-40B4-BE49-F238E27FC236}">
                      <a16:creationId xmlns:a16="http://schemas.microsoft.com/office/drawing/2014/main" id="{B54ABCB3-6DC2-6541-1438-93806C1B28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7233" y="4862352"/>
                  <a:ext cx="645006" cy="461665"/>
                </a:xfrm>
                <a:prstGeom prst="rect">
                  <a:avLst/>
                </a:prstGeom>
                <a:blipFill>
                  <a:blip r:embed="rId17"/>
                  <a:stretch>
                    <a:fillRect l="-1887" r="-87736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CuadroTexto 404">
                  <a:extLst>
                    <a:ext uri="{FF2B5EF4-FFF2-40B4-BE49-F238E27FC236}">
                      <a16:creationId xmlns:a16="http://schemas.microsoft.com/office/drawing/2014/main" id="{C0D518F2-97BC-1E69-529B-5470B06863F4}"/>
                    </a:ext>
                  </a:extLst>
                </p:cNvPr>
                <p:cNvSpPr txBox="1"/>
                <p:nvPr/>
              </p:nvSpPr>
              <p:spPr>
                <a:xfrm>
                  <a:off x="5763799" y="5273912"/>
                  <a:ext cx="596101" cy="4698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s-E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s-E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s-E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s-E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ES" sz="2400" b="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CuadroTexto 404">
                  <a:extLst>
                    <a:ext uri="{FF2B5EF4-FFF2-40B4-BE49-F238E27FC236}">
                      <a16:creationId xmlns:a16="http://schemas.microsoft.com/office/drawing/2014/main" id="{C0D518F2-97BC-1E69-529B-5470B06863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3799" y="5273912"/>
                  <a:ext cx="596101" cy="469809"/>
                </a:xfrm>
                <a:prstGeom prst="rect">
                  <a:avLst/>
                </a:prstGeom>
                <a:blipFill>
                  <a:blip r:embed="rId18"/>
                  <a:stretch>
                    <a:fillRect l="-3093" r="-104124" b="-1558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CuadroTexto 405">
                  <a:extLst>
                    <a:ext uri="{FF2B5EF4-FFF2-40B4-BE49-F238E27FC236}">
                      <a16:creationId xmlns:a16="http://schemas.microsoft.com/office/drawing/2014/main" id="{84C661E2-DCE7-7523-D205-9D2B2CD2831F}"/>
                    </a:ext>
                  </a:extLst>
                </p:cNvPr>
                <p:cNvSpPr txBox="1"/>
                <p:nvPr/>
              </p:nvSpPr>
              <p:spPr>
                <a:xfrm>
                  <a:off x="9159265" y="5355605"/>
                  <a:ext cx="596101" cy="4722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s-E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s-E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ES" sz="2400" b="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CuadroTexto 405">
                  <a:extLst>
                    <a:ext uri="{FF2B5EF4-FFF2-40B4-BE49-F238E27FC236}">
                      <a16:creationId xmlns:a16="http://schemas.microsoft.com/office/drawing/2014/main" id="{84C661E2-DCE7-7523-D205-9D2B2CD283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9265" y="5355605"/>
                  <a:ext cx="596101" cy="472245"/>
                </a:xfrm>
                <a:prstGeom prst="rect">
                  <a:avLst/>
                </a:prstGeom>
                <a:blipFill>
                  <a:blip r:embed="rId19"/>
                  <a:stretch>
                    <a:fillRect l="-3093" r="-104124" b="-155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CuadroTexto 406">
                  <a:extLst>
                    <a:ext uri="{FF2B5EF4-FFF2-40B4-BE49-F238E27FC236}">
                      <a16:creationId xmlns:a16="http://schemas.microsoft.com/office/drawing/2014/main" id="{FD259921-10C6-AA52-9E2C-E24E53D380DD}"/>
                    </a:ext>
                  </a:extLst>
                </p:cNvPr>
                <p:cNvSpPr txBox="1"/>
                <p:nvPr/>
              </p:nvSpPr>
              <p:spPr>
                <a:xfrm>
                  <a:off x="5849086" y="4006169"/>
                  <a:ext cx="5961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s-E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s-E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ES" sz="2400" b="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CuadroTexto 406">
                  <a:extLst>
                    <a:ext uri="{FF2B5EF4-FFF2-40B4-BE49-F238E27FC236}">
                      <a16:creationId xmlns:a16="http://schemas.microsoft.com/office/drawing/2014/main" id="{FD259921-10C6-AA52-9E2C-E24E53D380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9086" y="4006169"/>
                  <a:ext cx="596101" cy="461665"/>
                </a:xfrm>
                <a:prstGeom prst="rect">
                  <a:avLst/>
                </a:prstGeom>
                <a:blipFill>
                  <a:blip r:embed="rId20"/>
                  <a:stretch>
                    <a:fillRect l="-2041" r="-103061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CuadroTexto 407">
                  <a:extLst>
                    <a:ext uri="{FF2B5EF4-FFF2-40B4-BE49-F238E27FC236}">
                      <a16:creationId xmlns:a16="http://schemas.microsoft.com/office/drawing/2014/main" id="{E0F91E87-E463-3869-FE0A-3B588FD2FD72}"/>
                    </a:ext>
                  </a:extLst>
                </p:cNvPr>
                <p:cNvSpPr txBox="1"/>
                <p:nvPr/>
              </p:nvSpPr>
              <p:spPr>
                <a:xfrm>
                  <a:off x="9234142" y="3921484"/>
                  <a:ext cx="5961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s-E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s-E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ES" sz="2400" b="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CuadroTexto 407">
                  <a:extLst>
                    <a:ext uri="{FF2B5EF4-FFF2-40B4-BE49-F238E27FC236}">
                      <a16:creationId xmlns:a16="http://schemas.microsoft.com/office/drawing/2014/main" id="{E0F91E87-E463-3869-FE0A-3B588FD2FD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4142" y="3921484"/>
                  <a:ext cx="596101" cy="461665"/>
                </a:xfrm>
                <a:prstGeom prst="rect">
                  <a:avLst/>
                </a:prstGeom>
                <a:blipFill>
                  <a:blip r:embed="rId21"/>
                  <a:stretch>
                    <a:fillRect l="-3061" r="-102041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Triángulo isósceles 408">
              <a:extLst>
                <a:ext uri="{FF2B5EF4-FFF2-40B4-BE49-F238E27FC236}">
                  <a16:creationId xmlns:a16="http://schemas.microsoft.com/office/drawing/2014/main" id="{B9066C5C-0470-4EB7-935C-D755659D9363}"/>
                </a:ext>
              </a:extLst>
            </p:cNvPr>
            <p:cNvSpPr/>
            <p:nvPr/>
          </p:nvSpPr>
          <p:spPr>
            <a:xfrm rot="5555320">
              <a:off x="9276251" y="4781721"/>
              <a:ext cx="97406" cy="23297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Conector recto de flecha 411">
              <a:extLst>
                <a:ext uri="{FF2B5EF4-FFF2-40B4-BE49-F238E27FC236}">
                  <a16:creationId xmlns:a16="http://schemas.microsoft.com/office/drawing/2014/main" id="{BEA7A326-B587-C757-1576-BE796A22FC3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480907" y="3899425"/>
              <a:ext cx="0" cy="54864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de flecha 412">
              <a:extLst>
                <a:ext uri="{FF2B5EF4-FFF2-40B4-BE49-F238E27FC236}">
                  <a16:creationId xmlns:a16="http://schemas.microsoft.com/office/drawing/2014/main" id="{B1D96BFC-37DB-6AAB-3854-B96C45E4059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501988" y="5081285"/>
              <a:ext cx="0" cy="548640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CuadroTexto 413">
                  <a:extLst>
                    <a:ext uri="{FF2B5EF4-FFF2-40B4-BE49-F238E27FC236}">
                      <a16:creationId xmlns:a16="http://schemas.microsoft.com/office/drawing/2014/main" id="{D297039B-555E-132B-F87A-756EB2DB7B8C}"/>
                    </a:ext>
                  </a:extLst>
                </p:cNvPr>
                <p:cNvSpPr txBox="1"/>
                <p:nvPr/>
              </p:nvSpPr>
              <p:spPr>
                <a:xfrm>
                  <a:off x="9159265" y="4991577"/>
                  <a:ext cx="11620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s-E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s-E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ES" sz="2400" b="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CuadroTexto 413">
                  <a:extLst>
                    <a:ext uri="{FF2B5EF4-FFF2-40B4-BE49-F238E27FC236}">
                      <a16:creationId xmlns:a16="http://schemas.microsoft.com/office/drawing/2014/main" id="{D297039B-555E-132B-F87A-756EB2DB7B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9265" y="4991577"/>
                  <a:ext cx="1162091" cy="461665"/>
                </a:xfrm>
                <a:prstGeom prst="rect">
                  <a:avLst/>
                </a:prstGeom>
                <a:blipFill>
                  <a:blip r:embed="rId22"/>
                  <a:stretch>
                    <a:fillRect l="-1053" r="-4737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CuadroTexto 414">
                  <a:extLst>
                    <a:ext uri="{FF2B5EF4-FFF2-40B4-BE49-F238E27FC236}">
                      <a16:creationId xmlns:a16="http://schemas.microsoft.com/office/drawing/2014/main" id="{EAC07D8D-1806-18E1-D2DD-0B91AC720794}"/>
                    </a:ext>
                  </a:extLst>
                </p:cNvPr>
                <p:cNvSpPr txBox="1"/>
                <p:nvPr/>
              </p:nvSpPr>
              <p:spPr>
                <a:xfrm>
                  <a:off x="9235663" y="4313103"/>
                  <a:ext cx="1128422" cy="4722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s-E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s-E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ES" sz="2400" b="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CuadroTexto 414">
                  <a:extLst>
                    <a:ext uri="{FF2B5EF4-FFF2-40B4-BE49-F238E27FC236}">
                      <a16:creationId xmlns:a16="http://schemas.microsoft.com/office/drawing/2014/main" id="{EAC07D8D-1806-18E1-D2DD-0B91AC7207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5663" y="4313103"/>
                  <a:ext cx="1128422" cy="472245"/>
                </a:xfrm>
                <a:prstGeom prst="rect">
                  <a:avLst/>
                </a:prstGeom>
                <a:blipFill>
                  <a:blip r:embed="rId23"/>
                  <a:stretch>
                    <a:fillRect l="-1081" r="-7568" b="-155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Conector recto de flecha 415">
              <a:extLst>
                <a:ext uri="{FF2B5EF4-FFF2-40B4-BE49-F238E27FC236}">
                  <a16:creationId xmlns:a16="http://schemas.microsoft.com/office/drawing/2014/main" id="{29222B93-2463-E27C-BB33-6BE510E4BB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412284" y="5117744"/>
              <a:ext cx="0" cy="64008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de flecha 416">
              <a:extLst>
                <a:ext uri="{FF2B5EF4-FFF2-40B4-BE49-F238E27FC236}">
                  <a16:creationId xmlns:a16="http://schemas.microsoft.com/office/drawing/2014/main" id="{A6804AA1-D700-F123-38F9-5F81B33D75A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501988" y="4063109"/>
              <a:ext cx="0" cy="64008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ángulo 424">
              <a:extLst>
                <a:ext uri="{FF2B5EF4-FFF2-40B4-BE49-F238E27FC236}">
                  <a16:creationId xmlns:a16="http://schemas.microsoft.com/office/drawing/2014/main" id="{5E721512-11E2-C304-EA19-510A8C49880C}"/>
                </a:ext>
              </a:extLst>
            </p:cNvPr>
            <p:cNvSpPr/>
            <p:nvPr/>
          </p:nvSpPr>
          <p:spPr>
            <a:xfrm>
              <a:off x="5523549" y="3818916"/>
              <a:ext cx="4969519" cy="20506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Conector recto 425">
              <a:extLst>
                <a:ext uri="{FF2B5EF4-FFF2-40B4-BE49-F238E27FC236}">
                  <a16:creationId xmlns:a16="http://schemas.microsoft.com/office/drawing/2014/main" id="{D6D9242A-81A6-977C-3085-A2AA8279F39A}"/>
                </a:ext>
              </a:extLst>
            </p:cNvPr>
            <p:cNvCxnSpPr>
              <a:cxnSpLocks/>
            </p:cNvCxnSpPr>
            <p:nvPr/>
          </p:nvCxnSpPr>
          <p:spPr>
            <a:xfrm>
              <a:off x="6359900" y="4896098"/>
              <a:ext cx="29164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C4FADE4-6EC5-C9BF-0ABC-BC6998ADE624}"/>
                </a:ext>
              </a:extLst>
            </p:cNvPr>
            <p:cNvSpPr/>
            <p:nvPr/>
          </p:nvSpPr>
          <p:spPr>
            <a:xfrm>
              <a:off x="7086600" y="4538034"/>
              <a:ext cx="824482" cy="192208"/>
            </a:xfrm>
            <a:prstGeom prst="rect">
              <a:avLst/>
            </a:prstGeom>
            <a:solidFill>
              <a:srgbClr val="6582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B37B2B4-D1FD-55DE-8BB8-322F5D014685}"/>
                </a:ext>
              </a:extLst>
            </p:cNvPr>
            <p:cNvSpPr/>
            <p:nvPr/>
          </p:nvSpPr>
          <p:spPr>
            <a:xfrm>
              <a:off x="7899730" y="4541883"/>
              <a:ext cx="824482" cy="192208"/>
            </a:xfrm>
            <a:prstGeom prst="rect">
              <a:avLst/>
            </a:prstGeom>
            <a:solidFill>
              <a:srgbClr val="6582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CFD056D-6364-4186-A7EC-67E2CFF57722}"/>
                </a:ext>
              </a:extLst>
            </p:cNvPr>
            <p:cNvSpPr/>
            <p:nvPr/>
          </p:nvSpPr>
          <p:spPr>
            <a:xfrm>
              <a:off x="7935380" y="5010576"/>
              <a:ext cx="824482" cy="192208"/>
            </a:xfrm>
            <a:prstGeom prst="rect">
              <a:avLst/>
            </a:prstGeom>
            <a:solidFill>
              <a:srgbClr val="D389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4334686-C351-C024-4505-6C46C0EFC559}"/>
                </a:ext>
              </a:extLst>
            </p:cNvPr>
            <p:cNvSpPr/>
            <p:nvPr/>
          </p:nvSpPr>
          <p:spPr>
            <a:xfrm>
              <a:off x="7104795" y="5006001"/>
              <a:ext cx="824482" cy="192208"/>
            </a:xfrm>
            <a:prstGeom prst="rect">
              <a:avLst/>
            </a:prstGeom>
            <a:solidFill>
              <a:srgbClr val="84A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77C44474-AE3A-03B2-77F6-0F5B688FDAE3}"/>
              </a:ext>
            </a:extLst>
          </p:cNvPr>
          <p:cNvSpPr txBox="1"/>
          <p:nvPr/>
        </p:nvSpPr>
        <p:spPr>
          <a:xfrm>
            <a:off x="7183684" y="5955505"/>
            <a:ext cx="1735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Inifinitessimal</a:t>
            </a:r>
            <a:r>
              <a:rPr lang="en-US" dirty="0"/>
              <a:t> length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2BFC0BF-A0B7-CFB4-275F-44260AFACD82}"/>
              </a:ext>
            </a:extLst>
          </p:cNvPr>
          <p:cNvCxnSpPr>
            <a:cxnSpLocks/>
          </p:cNvCxnSpPr>
          <p:nvPr/>
        </p:nvCxnSpPr>
        <p:spPr>
          <a:xfrm>
            <a:off x="7101841" y="5972889"/>
            <a:ext cx="16533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86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build="p"/>
      <p:bldP spid="96" grpId="0" animBg="1"/>
      <p:bldP spid="97" grpId="0" animBg="1"/>
      <p:bldP spid="10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F9F8-A534-D7C3-83C0-29A3735B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254" y="81138"/>
            <a:ext cx="9067800" cy="411133"/>
          </a:xfrm>
        </p:spPr>
        <p:txBody>
          <a:bodyPr/>
          <a:lstStyle/>
          <a:p>
            <a:r>
              <a:rPr lang="en-US" dirty="0"/>
              <a:t>8 unit cells as a periodic structure: No auxiliary cell, no gap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FBCABB-E6E8-0F0C-8A60-75307B9966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535"/>
          <a:stretch/>
        </p:blipFill>
        <p:spPr>
          <a:xfrm>
            <a:off x="1447800" y="3722051"/>
            <a:ext cx="9067800" cy="22971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CAD34F-F389-F3D7-4104-6740BE996B43}"/>
              </a:ext>
            </a:extLst>
          </p:cNvPr>
          <p:cNvSpPr txBox="1"/>
          <p:nvPr/>
        </p:nvSpPr>
        <p:spPr>
          <a:xfrm>
            <a:off x="8904766" y="834047"/>
            <a:ext cx="99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coupling now!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FAE785D-ECF9-7BB0-1542-4C26F1F07388}"/>
              </a:ext>
            </a:extLst>
          </p:cNvPr>
          <p:cNvGrpSpPr/>
          <p:nvPr/>
        </p:nvGrpSpPr>
        <p:grpSpPr>
          <a:xfrm>
            <a:off x="4495800" y="686476"/>
            <a:ext cx="3886200" cy="3025012"/>
            <a:chOff x="4495800" y="686476"/>
            <a:chExt cx="3886200" cy="30250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D6BFDA6-2E7D-87A0-4936-9B9978EB8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5800" y="686476"/>
              <a:ext cx="3886200" cy="302501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D9633D2-0ECC-645E-B180-B2C752773C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704"/>
            <a:stretch/>
          </p:blipFill>
          <p:spPr>
            <a:xfrm>
              <a:off x="6705600" y="762000"/>
              <a:ext cx="609800" cy="324027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86571D2-C08C-0F74-51E7-139DB5B3A54A}"/>
                </a:ext>
              </a:extLst>
            </p:cNvPr>
            <p:cNvSpPr/>
            <p:nvPr/>
          </p:nvSpPr>
          <p:spPr>
            <a:xfrm>
              <a:off x="6948622" y="774051"/>
              <a:ext cx="279018" cy="1439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A483801-7A4F-D461-EACF-9B3D53361C2E}"/>
              </a:ext>
            </a:extLst>
          </p:cNvPr>
          <p:cNvGrpSpPr/>
          <p:nvPr/>
        </p:nvGrpSpPr>
        <p:grpSpPr>
          <a:xfrm>
            <a:off x="220254" y="607455"/>
            <a:ext cx="3884561" cy="3019579"/>
            <a:chOff x="220254" y="607455"/>
            <a:chExt cx="3884561" cy="301957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4BFC2E9-C3BB-992B-5062-C6ECBD3BA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0254" y="607455"/>
              <a:ext cx="3884561" cy="3019579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CDC101B-4DAE-BE30-BB27-96F2AF767564}"/>
                </a:ext>
              </a:extLst>
            </p:cNvPr>
            <p:cNvSpPr/>
            <p:nvPr/>
          </p:nvSpPr>
          <p:spPr>
            <a:xfrm>
              <a:off x="947451" y="914399"/>
              <a:ext cx="97315" cy="22558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01C7342-4E53-D86E-D830-4D090CFCBB67}"/>
              </a:ext>
            </a:extLst>
          </p:cNvPr>
          <p:cNvSpPr/>
          <p:nvPr/>
        </p:nvSpPr>
        <p:spPr>
          <a:xfrm>
            <a:off x="6758122" y="708832"/>
            <a:ext cx="381000" cy="4111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A005C2C-120F-18A3-6E4B-E58C2107A68C}"/>
              </a:ext>
            </a:extLst>
          </p:cNvPr>
          <p:cNvSpPr/>
          <p:nvPr/>
        </p:nvSpPr>
        <p:spPr>
          <a:xfrm rot="7982394">
            <a:off x="8166492" y="1800845"/>
            <a:ext cx="738508" cy="320166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46A037-B715-F92D-B1B2-88154741810A}"/>
              </a:ext>
            </a:extLst>
          </p:cNvPr>
          <p:cNvSpPr txBox="1"/>
          <p:nvPr/>
        </p:nvSpPr>
        <p:spPr>
          <a:xfrm>
            <a:off x="4610100" y="61491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auxiliary matrix, no gap</a:t>
            </a:r>
          </a:p>
        </p:txBody>
      </p:sp>
    </p:spTree>
    <p:extLst>
      <p:ext uri="{BB962C8B-B14F-4D97-AF65-F5344CB8AC3E}">
        <p14:creationId xmlns:p14="http://schemas.microsoft.com/office/powerpoint/2010/main" val="70243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  <p:bldP spid="11" grpId="0" animBg="1"/>
      <p:bldP spid="16" grpId="0"/>
    </p:bldLst>
  </p:timing>
</p:sld>
</file>

<file path=ppt/theme/theme1.xml><?xml version="1.0" encoding="utf-8"?>
<a:theme xmlns:a="http://schemas.openxmlformats.org/drawingml/2006/main" name="Capolino_Title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Title_Theme" id="{B2EBE72B-470E-4CF7-9249-DF1F0954883A}" vid="{C25F7877-D91D-4CB7-A24B-4A4B04882CCA}"/>
    </a:ext>
  </a:extLst>
</a:theme>
</file>

<file path=ppt/theme/theme2.xml><?xml version="1.0" encoding="utf-8"?>
<a:theme xmlns:a="http://schemas.openxmlformats.org/drawingml/2006/main" name="1_Capolino_Title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Title_Theme" id="{B2EBE72B-470E-4CF7-9249-DF1F0954883A}" vid="{C25F7877-D91D-4CB7-A24B-4A4B04882CCA}"/>
    </a:ext>
  </a:extLst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apolino_Slides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Slides_Theme" id="{DF69EB0F-8E60-4595-B82A-3AFEB0899D7B}" vid="{05F6E665-52FE-4FED-AB83-07159CA151C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65862</TotalTime>
  <Words>616</Words>
  <Application>Microsoft Office PowerPoint</Application>
  <PresentationFormat>Widescreen</PresentationFormat>
  <Paragraphs>105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Calibri</vt:lpstr>
      <vt:lpstr>Cambria Math</vt:lpstr>
      <vt:lpstr>Open Sans</vt:lpstr>
      <vt:lpstr>Arial</vt:lpstr>
      <vt:lpstr>Times New Roman</vt:lpstr>
      <vt:lpstr>Capolino_Title_Theme</vt:lpstr>
      <vt:lpstr>1_Capolino_Title_Theme</vt:lpstr>
      <vt:lpstr>Diseño personalizado</vt:lpstr>
      <vt:lpstr>Capolino_Slides_Theme</vt:lpstr>
      <vt:lpstr>PowerPoint Presentation</vt:lpstr>
      <vt:lpstr>Check point-coupling transfer matrix</vt:lpstr>
      <vt:lpstr>S to T transformations</vt:lpstr>
      <vt:lpstr>Extra step: Change in notation</vt:lpstr>
      <vt:lpstr>Example: S_12→T_22</vt:lpstr>
      <vt:lpstr>There is an error; it does not change the results</vt:lpstr>
      <vt:lpstr>Next steps</vt:lpstr>
      <vt:lpstr>Finite-length structure as unit cell: Terminations</vt:lpstr>
      <vt:lpstr>8 unit cells as a periodic structure: No auxiliary cell, no gap</vt:lpstr>
      <vt:lpstr>PowerPoint Presentation</vt:lpstr>
      <vt:lpstr>PowerPoint Presentation</vt:lpstr>
      <vt:lpstr>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Ring Resonator</dc:title>
  <dc:creator>Filippo</dc:creator>
  <cp:lastModifiedBy>Albert Herrero Parareda</cp:lastModifiedBy>
  <cp:revision>1006</cp:revision>
  <dcterms:created xsi:type="dcterms:W3CDTF">2015-11-16T15:02:53Z</dcterms:created>
  <dcterms:modified xsi:type="dcterms:W3CDTF">2022-12-24T03:37:28Z</dcterms:modified>
</cp:coreProperties>
</file>