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3"/>
  </p:notesMasterIdLst>
  <p:handoutMasterIdLst>
    <p:handoutMasterId r:id="rId14"/>
  </p:handoutMasterIdLst>
  <p:sldIdLst>
    <p:sldId id="351" r:id="rId5"/>
    <p:sldId id="393" r:id="rId6"/>
    <p:sldId id="366" r:id="rId7"/>
    <p:sldId id="394" r:id="rId8"/>
    <p:sldId id="395" r:id="rId9"/>
    <p:sldId id="348" r:id="rId10"/>
    <p:sldId id="349" r:id="rId11"/>
    <p:sldId id="350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CBCFE"/>
    <a:srgbClr val="0C0288"/>
    <a:srgbClr val="0E039F"/>
    <a:srgbClr val="000066"/>
    <a:srgbClr val="0F45B1"/>
    <a:srgbClr val="0214BE"/>
    <a:srgbClr val="FF8B8B"/>
    <a:srgbClr val="B17000"/>
    <a:srgbClr val="D59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5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Degenerate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Distributed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Feedback</a:t>
            </a:r>
            <a:r>
              <a:rPr lang="es-ES" sz="3000" b="1" dirty="0">
                <a:solidFill>
                  <a:srgbClr val="DE0000"/>
                </a:solidFill>
              </a:rPr>
              <a:t> Bragg (DDFB) laser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3A35-BE57-45B1-AB39-DE0C82D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D0E4A7-561E-4CD1-99D4-9733BAF83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914400"/>
                <a:ext cx="11587163" cy="541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800" b="1" dirty="0"/>
                  <a:t>Previous week:</a:t>
                </a:r>
              </a:p>
              <a:p>
                <a:r>
                  <a:rPr lang="es-ES" sz="1800" dirty="0" err="1"/>
                  <a:t>Nothing</a:t>
                </a:r>
                <a:r>
                  <a:rPr lang="es-ES" sz="1800" dirty="0"/>
                  <a:t>, </a:t>
                </a:r>
                <a:r>
                  <a:rPr lang="es-ES" sz="1800" dirty="0" err="1"/>
                  <a:t>we</a:t>
                </a:r>
                <a:r>
                  <a:rPr lang="es-ES" sz="1800" dirty="0"/>
                  <a:t> are </a:t>
                </a:r>
                <a:r>
                  <a:rPr lang="es-ES" sz="1800" dirty="0" err="1"/>
                  <a:t>just</a:t>
                </a:r>
                <a:r>
                  <a:rPr lang="es-ES" sz="1800" dirty="0"/>
                  <a:t> </a:t>
                </a:r>
                <a:r>
                  <a:rPr lang="es-ES" sz="1800" dirty="0" err="1"/>
                  <a:t>getting</a:t>
                </a:r>
                <a:r>
                  <a:rPr lang="es-ES" sz="1800" dirty="0"/>
                  <a:t> </a:t>
                </a:r>
                <a:r>
                  <a:rPr lang="es-ES" sz="1800" dirty="0" err="1"/>
                  <a:t>started</a:t>
                </a:r>
                <a:endParaRPr lang="es-ES" sz="1800" dirty="0"/>
              </a:p>
              <a:p>
                <a:endParaRPr lang="en-US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s-ES" sz="1800" dirty="0" err="1"/>
                  <a:t>Find</a:t>
                </a:r>
                <a:r>
                  <a:rPr lang="es-ES" sz="1800" dirty="0"/>
                  <a:t> DBE </a:t>
                </a:r>
                <a:r>
                  <a:rPr lang="es-ES" sz="1800" dirty="0" err="1"/>
                  <a:t>with</a:t>
                </a:r>
                <a:r>
                  <a:rPr lang="es-ES" sz="1800" dirty="0"/>
                  <a:t> new </a:t>
                </a:r>
                <a:r>
                  <a:rPr lang="es-ES" sz="1800" dirty="0" err="1"/>
                  <a:t>cladding</a:t>
                </a:r>
                <a:endParaRPr lang="es-ES" sz="1800" dirty="0"/>
              </a:p>
              <a:p>
                <a:r>
                  <a:rPr lang="es-ES" sz="1800" dirty="0"/>
                  <a:t>Figure </a:t>
                </a:r>
                <a:r>
                  <a:rPr lang="es-ES" sz="1800" dirty="0" err="1"/>
                  <a:t>out</a:t>
                </a:r>
                <a:r>
                  <a:rPr lang="es-ES" sz="1800" dirty="0"/>
                  <a:t> </a:t>
                </a:r>
                <a:r>
                  <a:rPr lang="es-ES" sz="1800" dirty="0" err="1"/>
                  <a:t>boundary</a:t>
                </a:r>
                <a:r>
                  <a:rPr lang="es-ES" sz="1800" dirty="0"/>
                  <a:t> </a:t>
                </a:r>
                <a:r>
                  <a:rPr lang="es-ES" sz="1800" dirty="0" err="1"/>
                  <a:t>conditions</a:t>
                </a:r>
                <a:r>
                  <a:rPr lang="es-ES" sz="1800" dirty="0"/>
                  <a:t> </a:t>
                </a:r>
                <a:r>
                  <a:rPr lang="es-ES" sz="1800" dirty="0" err="1"/>
                  <a:t>of</a:t>
                </a:r>
                <a:r>
                  <a:rPr lang="es-ES" sz="1800" dirty="0"/>
                  <a:t> finite-</a:t>
                </a:r>
                <a:r>
                  <a:rPr lang="es-ES" sz="1800" dirty="0" err="1"/>
                  <a:t>length</a:t>
                </a:r>
                <a:r>
                  <a:rPr lang="es-ES" sz="1800" dirty="0"/>
                  <a:t> </a:t>
                </a:r>
                <a:r>
                  <a:rPr lang="es-ES" sz="1800" dirty="0" err="1"/>
                  <a:t>structure</a:t>
                </a:r>
                <a:endParaRPr lang="es-ES" sz="1800" dirty="0"/>
              </a:p>
              <a:p>
                <a:r>
                  <a:rPr lang="es-ES" sz="1800" dirty="0" err="1"/>
                  <a:t>Find</a:t>
                </a:r>
                <a:r>
                  <a:rPr lang="es-ES" sz="1800" dirty="0"/>
                  <a:t> </a:t>
                </a:r>
                <a:r>
                  <a:rPr lang="es-ES" sz="1800" dirty="0" err="1"/>
                  <a:t>gainless</a:t>
                </a:r>
                <a:r>
                  <a:rPr lang="es-ES" sz="1800" dirty="0"/>
                  <a:t> </a:t>
                </a:r>
                <a:r>
                  <a:rPr lang="es-ES" sz="1800" dirty="0" err="1"/>
                  <a:t>resonances</a:t>
                </a:r>
                <a:r>
                  <a:rPr lang="es-ES" sz="1800" dirty="0"/>
                  <a:t> </a:t>
                </a:r>
                <a:r>
                  <a:rPr lang="es-ES" sz="1800" dirty="0" err="1"/>
                  <a:t>for</a:t>
                </a:r>
                <a:r>
                  <a:rPr lang="es-ES" sz="1800" dirty="0"/>
                  <a:t> </a:t>
                </a:r>
                <a:r>
                  <a:rPr lang="es-ES" sz="1800" dirty="0" err="1"/>
                  <a:t>each</a:t>
                </a:r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" sz="1800" dirty="0"/>
              </a:p>
              <a:p>
                <a:r>
                  <a:rPr lang="es-ES" sz="1800" dirty="0" err="1"/>
                  <a:t>Simulate</a:t>
                </a:r>
                <a:r>
                  <a:rPr lang="es-ES" sz="1800" dirty="0"/>
                  <a:t> </a:t>
                </a:r>
                <a:r>
                  <a:rPr lang="es-ES" sz="1800" dirty="0" err="1"/>
                  <a:t>different</a:t>
                </a:r>
                <a:r>
                  <a:rPr lang="es-ES" sz="1800" dirty="0"/>
                  <a:t> </a:t>
                </a:r>
                <a:r>
                  <a:rPr lang="es-ES" sz="1800" dirty="0" err="1"/>
                  <a:t>values</a:t>
                </a:r>
                <a:r>
                  <a:rPr lang="es-ES" sz="1800" dirty="0"/>
                  <a:t> </a:t>
                </a:r>
                <a:r>
                  <a:rPr lang="es-ES" sz="1800" dirty="0" err="1"/>
                  <a:t>of</a:t>
                </a:r>
                <a:r>
                  <a:rPr lang="es-ES" sz="1800" dirty="0"/>
                  <a:t> </a:t>
                </a:r>
                <a:r>
                  <a:rPr lang="es-ES" sz="1800" dirty="0" err="1"/>
                  <a:t>gain</a:t>
                </a:r>
                <a:r>
                  <a:rPr lang="es-ES" sz="1800" dirty="0"/>
                  <a:t> at </a:t>
                </a:r>
                <a:r>
                  <a:rPr lang="es-ES" sz="1800" dirty="0" err="1"/>
                  <a:t>the</a:t>
                </a:r>
                <a:r>
                  <a:rPr lang="es-ES" sz="1800" dirty="0"/>
                  <a:t> </a:t>
                </a:r>
                <a:r>
                  <a:rPr lang="es-ES" sz="1800" dirty="0" err="1"/>
                  <a:t>resonance</a:t>
                </a:r>
                <a:r>
                  <a:rPr lang="es-ES" sz="1800" dirty="0"/>
                  <a:t> </a:t>
                </a:r>
                <a:r>
                  <a:rPr lang="es-ES" sz="1800" dirty="0" err="1"/>
                  <a:t>for</a:t>
                </a:r>
                <a:r>
                  <a:rPr lang="es-ES" sz="1800" dirty="0"/>
                  <a:t> </a:t>
                </a:r>
                <a:r>
                  <a:rPr lang="es-ES" sz="1800" dirty="0" err="1"/>
                  <a:t>each</a:t>
                </a:r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1800" dirty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Finished so far:</a:t>
                </a:r>
              </a:p>
              <a:p>
                <a:r>
                  <a:rPr lang="es-ES" sz="1800" dirty="0" err="1"/>
                  <a:t>Found</a:t>
                </a:r>
                <a:r>
                  <a:rPr lang="es-ES" sz="1800" dirty="0"/>
                  <a:t> DBE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800" b="1" dirty="0"/>
                  <a:t>Not done yet:</a:t>
                </a:r>
              </a:p>
              <a:p>
                <a:r>
                  <a:rPr lang="en-US" sz="1800" dirty="0"/>
                  <a:t>The rest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4D0E4A7-561E-4CD1-99D4-9733BAF83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11587163" cy="5410200"/>
              </a:xfrm>
              <a:prstGeom prst="rect">
                <a:avLst/>
              </a:prstGeom>
              <a:blipFill>
                <a:blip r:embed="rId2"/>
                <a:stretch>
                  <a:fillRect l="-474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6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B729-7671-D3F2-A8DA-9A9C0972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Tarek’s results as reference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D22A38-A372-8695-EA0A-6181B8A8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4"/>
            <a:ext cx="12192000" cy="42326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59F8DC-4EB7-BC18-4455-A42746C7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97"/>
          <a:stretch/>
        </p:blipFill>
        <p:spPr>
          <a:xfrm>
            <a:off x="0" y="4895458"/>
            <a:ext cx="5347437" cy="1962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2F57A2-6588-2F7E-843E-EE093746244F}"/>
                  </a:ext>
                </a:extLst>
              </p:cNvPr>
              <p:cNvSpPr txBox="1"/>
              <p:nvPr/>
            </p:nvSpPr>
            <p:spPr>
              <a:xfrm>
                <a:off x="5714999" y="5029200"/>
                <a:ext cx="5347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=3.9 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=1.975)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=1.55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=2.0863 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=1.4440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2F57A2-6588-2F7E-843E-EE0937462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9" y="5029200"/>
                <a:ext cx="5347437" cy="646331"/>
              </a:xfrm>
              <a:prstGeom prst="rect">
                <a:avLst/>
              </a:prstGeom>
              <a:blipFill>
                <a:blip r:embed="rId4"/>
                <a:stretch>
                  <a:fillRect l="-6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34A98-F609-C06D-F36B-F7208A19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DBE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BFD453-B85C-0339-E16D-6CB98DE7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30" y="609601"/>
            <a:ext cx="8795198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70C03A7-5658-D50A-0F35-F68F5059DD1C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3048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only changed the height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88.5 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𝐷𝐵𝐸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≈214.1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And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(1.55 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need to find a DBE around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=193.54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70C03A7-5658-D50A-0F35-F68F5059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3048000" cy="2585323"/>
              </a:xfrm>
              <a:prstGeom prst="rect">
                <a:avLst/>
              </a:prstGeom>
              <a:blipFill>
                <a:blip r:embed="rId3"/>
                <a:stretch>
                  <a:fillRect l="-1400" t="-1415" r="-2400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BD23CFB0-FFED-4A15-9563-44106EFD5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34" y="3627261"/>
            <a:ext cx="579200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8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Equivalence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between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SIP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r>
              <a:rPr lang="es-ES" sz="3000" b="1" dirty="0">
                <a:solidFill>
                  <a:srgbClr val="DE0000"/>
                </a:solidFill>
              </a:rPr>
              <a:t> and a </a:t>
            </a:r>
            <a:r>
              <a:rPr lang="es-ES" sz="3000" b="1" dirty="0" err="1">
                <a:solidFill>
                  <a:srgbClr val="DE0000"/>
                </a:solidFill>
              </a:rPr>
              <a:t>bulk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dielectric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1BEA-2CC4-EB2D-CFA5-A995745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8468"/>
            <a:ext cx="9372599" cy="411132"/>
          </a:xfrm>
        </p:spPr>
        <p:txBody>
          <a:bodyPr/>
          <a:lstStyle/>
          <a:p>
            <a:r>
              <a:rPr lang="en-US" dirty="0"/>
              <a:t>Main idea: The SIP-ASOW is equivalent to a dielectric slab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45A7644-C9E8-7322-D47D-DECA4D2F9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69930"/>
            <a:ext cx="4194949" cy="22988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82C26C-6348-651C-1AB7-8C30EE24E516}"/>
              </a:ext>
            </a:extLst>
          </p:cNvPr>
          <p:cNvSpPr/>
          <p:nvPr/>
        </p:nvSpPr>
        <p:spPr>
          <a:xfrm>
            <a:off x="1066800" y="3581400"/>
            <a:ext cx="3581401" cy="13627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6F8B27-7F3D-286E-1D76-79F0962520FD}"/>
              </a:ext>
            </a:extLst>
          </p:cNvPr>
          <p:cNvCxnSpPr>
            <a:cxnSpLocks/>
          </p:cNvCxnSpPr>
          <p:nvPr/>
        </p:nvCxnSpPr>
        <p:spPr>
          <a:xfrm>
            <a:off x="533400" y="121920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6B7E84D-D043-1549-6428-EDEEEF83DDFB}"/>
              </a:ext>
            </a:extLst>
          </p:cNvPr>
          <p:cNvCxnSpPr>
            <a:cxnSpLocks/>
          </p:cNvCxnSpPr>
          <p:nvPr/>
        </p:nvCxnSpPr>
        <p:spPr>
          <a:xfrm flipH="1">
            <a:off x="533400" y="137160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A05A5CE-9919-885E-DC86-FDFAB7B13025}"/>
              </a:ext>
            </a:extLst>
          </p:cNvPr>
          <p:cNvCxnSpPr>
            <a:cxnSpLocks/>
          </p:cNvCxnSpPr>
          <p:nvPr/>
        </p:nvCxnSpPr>
        <p:spPr>
          <a:xfrm>
            <a:off x="495301" y="411037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E524D6F-1B1E-B56C-2631-727E035254FE}"/>
              </a:ext>
            </a:extLst>
          </p:cNvPr>
          <p:cNvCxnSpPr>
            <a:cxnSpLocks/>
          </p:cNvCxnSpPr>
          <p:nvPr/>
        </p:nvCxnSpPr>
        <p:spPr>
          <a:xfrm flipH="1">
            <a:off x="495301" y="426277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6D516B-11CD-1AC4-9FE9-9DA4347DA8BA}"/>
              </a:ext>
            </a:extLst>
          </p:cNvPr>
          <p:cNvCxnSpPr>
            <a:cxnSpLocks/>
          </p:cNvCxnSpPr>
          <p:nvPr/>
        </p:nvCxnSpPr>
        <p:spPr>
          <a:xfrm>
            <a:off x="4731009" y="1264389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8BC1447-5B2B-2E71-8BD1-CABBBDE0F1A2}"/>
              </a:ext>
            </a:extLst>
          </p:cNvPr>
          <p:cNvCxnSpPr>
            <a:cxnSpLocks/>
          </p:cNvCxnSpPr>
          <p:nvPr/>
        </p:nvCxnSpPr>
        <p:spPr>
          <a:xfrm flipH="1">
            <a:off x="4731009" y="1416789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2DD0EEE-750C-1AE2-ACEC-F88134EE6406}"/>
              </a:ext>
            </a:extLst>
          </p:cNvPr>
          <p:cNvCxnSpPr>
            <a:cxnSpLocks/>
          </p:cNvCxnSpPr>
          <p:nvPr/>
        </p:nvCxnSpPr>
        <p:spPr>
          <a:xfrm>
            <a:off x="4731009" y="4017336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E276E72-E063-6A81-6F29-846EBE7C141E}"/>
              </a:ext>
            </a:extLst>
          </p:cNvPr>
          <p:cNvCxnSpPr>
            <a:cxnSpLocks/>
          </p:cNvCxnSpPr>
          <p:nvPr/>
        </p:nvCxnSpPr>
        <p:spPr>
          <a:xfrm flipH="1">
            <a:off x="4731009" y="4169736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7C504C5-B435-A058-0565-18E36F46F92E}"/>
              </a:ext>
            </a:extLst>
          </p:cNvPr>
          <p:cNvCxnSpPr>
            <a:cxnSpLocks/>
          </p:cNvCxnSpPr>
          <p:nvPr/>
        </p:nvCxnSpPr>
        <p:spPr>
          <a:xfrm>
            <a:off x="5943600" y="1069930"/>
            <a:ext cx="0" cy="5310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673CA5A-E951-1EA1-EDD5-71276D0190A6}"/>
                  </a:ext>
                </a:extLst>
              </p:cNvPr>
              <p:cNvSpPr txBox="1"/>
              <p:nvPr/>
            </p:nvSpPr>
            <p:spPr>
              <a:xfrm>
                <a:off x="7244316" y="1439003"/>
                <a:ext cx="3354444" cy="2854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𝑅𝑁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673CA5A-E951-1EA1-EDD5-71276D01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16" y="1439003"/>
                <a:ext cx="3354444" cy="2854820"/>
              </a:xfrm>
              <a:prstGeom prst="rect">
                <a:avLst/>
              </a:prstGeom>
              <a:blipFill>
                <a:blip r:embed="rId3"/>
                <a:stretch>
                  <a:fillRect t="-214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EE3E006-0C99-D138-8DFA-EA6872D3A422}"/>
                  </a:ext>
                </a:extLst>
              </p:cNvPr>
              <p:cNvSpPr txBox="1"/>
              <p:nvPr/>
            </p:nvSpPr>
            <p:spPr>
              <a:xfrm>
                <a:off x="7244316" y="4454928"/>
                <a:ext cx="3701975" cy="1913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In </a:t>
                </a:r>
                <a:r>
                  <a:rPr lang="es-ES" b="0" dirty="0" err="1"/>
                  <a:t>numbers</a:t>
                </a:r>
                <a:r>
                  <a:rPr lang="es-ES" b="0" dirty="0"/>
                  <a:t>: </a:t>
                </a: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193.54×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≈1.6×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≈1.25×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≈240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EE3E006-0C99-D138-8DFA-EA6872D3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16" y="4454928"/>
                <a:ext cx="3701975" cy="1913024"/>
              </a:xfrm>
              <a:prstGeom prst="rect">
                <a:avLst/>
              </a:prstGeom>
              <a:blipFill>
                <a:blip r:embed="rId4"/>
                <a:stretch>
                  <a:fillRect l="-3454" t="-4140" b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6158DE-B256-DD16-663A-F3F2B53115A7}"/>
                  </a:ext>
                </a:extLst>
              </p:cNvPr>
              <p:cNvSpPr txBox="1"/>
              <p:nvPr/>
            </p:nvSpPr>
            <p:spPr>
              <a:xfrm>
                <a:off x="2290672" y="4110370"/>
                <a:ext cx="98520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E6158DE-B256-DD16-663A-F3F2B531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72" y="4110370"/>
                <a:ext cx="985206" cy="299569"/>
              </a:xfrm>
              <a:prstGeom prst="rect">
                <a:avLst/>
              </a:prstGeom>
              <a:blipFill>
                <a:blip r:embed="rId5"/>
                <a:stretch>
                  <a:fillRect l="-3106" r="-559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C294806-7A81-501B-43B7-ECBA6CC514EE}"/>
                  </a:ext>
                </a:extLst>
              </p:cNvPr>
              <p:cNvSpPr txBox="1"/>
              <p:nvPr/>
            </p:nvSpPr>
            <p:spPr>
              <a:xfrm>
                <a:off x="533400" y="5441211"/>
                <a:ext cx="472440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An SIP-ASOW of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 behaves as a block of a dielectric with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=240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C294806-7A81-501B-43B7-ECBA6CC51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41211"/>
                <a:ext cx="4724400" cy="707886"/>
              </a:xfrm>
              <a:prstGeom prst="rect">
                <a:avLst/>
              </a:prstGeom>
              <a:blipFill>
                <a:blip r:embed="rId6"/>
                <a:stretch>
                  <a:fillRect l="-772" t="-4237" r="-180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2662DF67-AD83-85F4-0A24-F57F1FCE94B9}"/>
              </a:ext>
            </a:extLst>
          </p:cNvPr>
          <p:cNvSpPr txBox="1"/>
          <p:nvPr/>
        </p:nvSpPr>
        <p:spPr>
          <a:xfrm>
            <a:off x="6096000" y="762000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take a closer look:</a:t>
            </a:r>
          </a:p>
        </p:txBody>
      </p:sp>
    </p:spTree>
    <p:extLst>
      <p:ext uri="{BB962C8B-B14F-4D97-AF65-F5344CB8AC3E}">
        <p14:creationId xmlns:p14="http://schemas.microsoft.com/office/powerpoint/2010/main" val="134633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7048A-FF08-A52B-69A5-9E54890A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Validation: Let’s calculate the quality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C65F52-6F28-12E7-1DF2-8A7F33D7BC7C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7391400" cy="4965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In </a:t>
                </a:r>
                <a:r>
                  <a:rPr lang="es-ES" b="0" dirty="0" err="1"/>
                  <a:t>numbers</a:t>
                </a:r>
                <a:r>
                  <a:rPr lang="es-ES" b="0" dirty="0"/>
                  <a:t>: </a:t>
                </a: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193.54×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≈1.6×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≈1.25×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≈240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expression for the quality factor of an optical resonator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is the round-trip time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the losses per round trip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resulting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is</a:t>
                </a:r>
                <a:r>
                  <a:rPr lang="es-ES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≈9.7×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=0.97×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The</a:t>
                </a:r>
                <a:r>
                  <a:rPr lang="es-ES" dirty="0"/>
                  <a:t> original </a:t>
                </a:r>
                <a:r>
                  <a:rPr lang="es-ES" dirty="0" err="1"/>
                  <a:t>was</a:t>
                </a:r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C65F52-6F28-12E7-1DF2-8A7F33D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7391400" cy="4965014"/>
              </a:xfrm>
              <a:prstGeom prst="rect">
                <a:avLst/>
              </a:prstGeom>
              <a:blipFill>
                <a:blip r:embed="rId2"/>
                <a:stretch>
                  <a:fillRect l="-1815" t="-1597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997EF55A-306B-C934-7806-7253D22DED1C}"/>
              </a:ext>
            </a:extLst>
          </p:cNvPr>
          <p:cNvGrpSpPr/>
          <p:nvPr/>
        </p:nvGrpSpPr>
        <p:grpSpPr>
          <a:xfrm>
            <a:off x="6781800" y="933570"/>
            <a:ext cx="4587713" cy="1362740"/>
            <a:chOff x="593887" y="4946568"/>
            <a:chExt cx="4587713" cy="136274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CD811B1-4B2A-0619-6B11-61DB6E85CFF5}"/>
                </a:ext>
              </a:extLst>
            </p:cNvPr>
            <p:cNvSpPr/>
            <p:nvPr/>
          </p:nvSpPr>
          <p:spPr>
            <a:xfrm>
              <a:off x="1071682" y="4946568"/>
              <a:ext cx="3581401" cy="13627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echa: curvada hacia la izquierda 6">
              <a:extLst>
                <a:ext uri="{FF2B5EF4-FFF2-40B4-BE49-F238E27FC236}">
                  <a16:creationId xmlns:a16="http://schemas.microsoft.com/office/drawing/2014/main" id="{D0686F7A-E3AE-95B0-D1BC-4AE0345BA785}"/>
                </a:ext>
              </a:extLst>
            </p:cNvPr>
            <p:cNvSpPr/>
            <p:nvPr/>
          </p:nvSpPr>
          <p:spPr>
            <a:xfrm>
              <a:off x="2899596" y="5170738"/>
              <a:ext cx="1600200" cy="9144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lecha: curvada hacia la izquierda 8">
              <a:extLst>
                <a:ext uri="{FF2B5EF4-FFF2-40B4-BE49-F238E27FC236}">
                  <a16:creationId xmlns:a16="http://schemas.microsoft.com/office/drawing/2014/main" id="{E9691F16-ED38-CA36-7A6D-85F0F09E2F3C}"/>
                </a:ext>
              </a:extLst>
            </p:cNvPr>
            <p:cNvSpPr/>
            <p:nvPr/>
          </p:nvSpPr>
          <p:spPr>
            <a:xfrm flipH="1" flipV="1">
              <a:off x="1160286" y="5170738"/>
              <a:ext cx="1600200" cy="9144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4DB8E16E-949D-0FE9-858E-F0BBDD501A31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653083" y="5627938"/>
              <a:ext cx="3047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A3963A7A-BD8E-129A-224F-B6341A5290B2}"/>
                    </a:ext>
                  </a:extLst>
                </p:cNvPr>
                <p:cNvSpPr txBox="1"/>
                <p:nvPr/>
              </p:nvSpPr>
              <p:spPr>
                <a:xfrm>
                  <a:off x="4835608" y="515850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A3963A7A-BD8E-129A-224F-B6341A529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608" y="5158500"/>
                  <a:ext cx="3459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035" r="-526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E7A88F7-14D3-BF62-B423-0B0F5F3EE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883" y="5657997"/>
              <a:ext cx="3047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32AB3E5-26B6-2B0B-9288-20BF81E16666}"/>
                    </a:ext>
                  </a:extLst>
                </p:cNvPr>
                <p:cNvSpPr txBox="1"/>
                <p:nvPr/>
              </p:nvSpPr>
              <p:spPr>
                <a:xfrm>
                  <a:off x="593887" y="523702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32AB3E5-26B6-2B0B-9288-20BF81E16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87" y="5237020"/>
                  <a:ext cx="34599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535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913F4C-7821-41A1-0CC8-1236046D2681}"/>
                  </a:ext>
                </a:extLst>
              </p:cNvPr>
              <p:cNvSpPr txBox="1"/>
              <p:nvPr/>
            </p:nvSpPr>
            <p:spPr>
              <a:xfrm>
                <a:off x="7156145" y="2882552"/>
                <a:ext cx="431040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models are not perfectly equivalent because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in the ASOW is calculated assuming perfect matching (no reflections at either end, no transmission losses at either end)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it is an interesting perspective that dispersion-engineered structures behave as bulk dielectrics with a refractive index higher than 100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913F4C-7821-41A1-0CC8-1236046D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45" y="2882552"/>
                <a:ext cx="4310401" cy="2862322"/>
              </a:xfrm>
              <a:prstGeom prst="rect">
                <a:avLst/>
              </a:prstGeom>
              <a:blipFill>
                <a:blip r:embed="rId5"/>
                <a:stretch>
                  <a:fillRect l="-990" t="-1279" r="-1697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E70AE99-22F6-6C36-9577-9DE4B29F53E2}"/>
              </a:ext>
            </a:extLst>
          </p:cNvPr>
          <p:cNvCxnSpPr/>
          <p:nvPr/>
        </p:nvCxnSpPr>
        <p:spPr>
          <a:xfrm>
            <a:off x="6954796" y="2209800"/>
            <a:ext cx="0" cy="3352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6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679756F-70B2-DCF9-B3ED-D155433026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Let’s put it in practice: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dirty="0"/>
                  <a:t> finite-length ASOW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679756F-70B2-DCF9-B3ED-D15543302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88718D8-5FA3-0E30-CEB9-A56FB8AD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14924"/>
            <a:ext cx="3874733" cy="28612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859688-FA28-2153-0D2E-99FC429E8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937" y="1014924"/>
            <a:ext cx="3718734" cy="28612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687334-2B41-4074-8EF9-8EB5A311F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830" y="1004917"/>
            <a:ext cx="3912733" cy="2881282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E247096-DBC7-26BD-D75A-0635DCDB3BF5}"/>
              </a:ext>
            </a:extLst>
          </p:cNvPr>
          <p:cNvSpPr/>
          <p:nvPr/>
        </p:nvSpPr>
        <p:spPr>
          <a:xfrm>
            <a:off x="3767468" y="2369358"/>
            <a:ext cx="381937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35ACCA8-B8FC-ACBC-4BED-1306F10E2FEA}"/>
              </a:ext>
            </a:extLst>
          </p:cNvPr>
          <p:cNvSpPr/>
          <p:nvPr/>
        </p:nvSpPr>
        <p:spPr>
          <a:xfrm>
            <a:off x="7642201" y="2369358"/>
            <a:ext cx="381937" cy="1524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D1A908C-1154-361E-3E4F-FC8C6AF67433}"/>
              </a:ext>
            </a:extLst>
          </p:cNvPr>
          <p:cNvGrpSpPr/>
          <p:nvPr/>
        </p:nvGrpSpPr>
        <p:grpSpPr>
          <a:xfrm>
            <a:off x="141626" y="3964313"/>
            <a:ext cx="3896279" cy="2881282"/>
            <a:chOff x="141626" y="3964313"/>
            <a:chExt cx="3896279" cy="288128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7608988-9766-85EF-26B0-813DE46FE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626" y="3964313"/>
              <a:ext cx="3896279" cy="2881282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8CE7919-C722-366B-4EB7-0293059D53FA}"/>
                </a:ext>
              </a:extLst>
            </p:cNvPr>
            <p:cNvSpPr/>
            <p:nvPr/>
          </p:nvSpPr>
          <p:spPr>
            <a:xfrm>
              <a:off x="807720" y="4648200"/>
              <a:ext cx="55880" cy="175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5329B6F-950C-6CC8-EF1E-C2A8D37F18AB}"/>
                </a:ext>
              </a:extLst>
            </p:cNvPr>
            <p:cNvSpPr/>
            <p:nvPr/>
          </p:nvSpPr>
          <p:spPr>
            <a:xfrm>
              <a:off x="1600200" y="4648200"/>
              <a:ext cx="55880" cy="175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FFFE560-1DB2-DAA3-B79A-335C1F1F5B83}"/>
                </a:ext>
              </a:extLst>
            </p:cNvPr>
            <p:cNvSpPr/>
            <p:nvPr/>
          </p:nvSpPr>
          <p:spPr>
            <a:xfrm>
              <a:off x="1905000" y="4724400"/>
              <a:ext cx="5588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C12D97C-320E-009A-C91F-748319DD0B3B}"/>
                </a:ext>
              </a:extLst>
            </p:cNvPr>
            <p:cNvSpPr/>
            <p:nvPr/>
          </p:nvSpPr>
          <p:spPr>
            <a:xfrm>
              <a:off x="2181860" y="5004876"/>
              <a:ext cx="55880" cy="1395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8F0A89C-BB43-CEEE-A6B0-34EB0EAA5856}"/>
                </a:ext>
              </a:extLst>
            </p:cNvPr>
            <p:cNvSpPr/>
            <p:nvPr/>
          </p:nvSpPr>
          <p:spPr>
            <a:xfrm>
              <a:off x="2463800" y="4754880"/>
              <a:ext cx="55880" cy="164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7D7538D-E048-277E-729A-FF197C6E5D69}"/>
                </a:ext>
              </a:extLst>
            </p:cNvPr>
            <p:cNvSpPr/>
            <p:nvPr/>
          </p:nvSpPr>
          <p:spPr>
            <a:xfrm>
              <a:off x="2819400" y="4648200"/>
              <a:ext cx="5588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597D445-83F8-4F38-C4B0-5CBE56309BEB}"/>
                </a:ext>
              </a:extLst>
            </p:cNvPr>
            <p:cNvSpPr/>
            <p:nvPr/>
          </p:nvSpPr>
          <p:spPr>
            <a:xfrm>
              <a:off x="3601720" y="4648200"/>
              <a:ext cx="55880" cy="175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6A987C5-8C53-68D0-3C39-2EB429F8590C}"/>
              </a:ext>
            </a:extLst>
          </p:cNvPr>
          <p:cNvCxnSpPr>
            <a:cxnSpLocks/>
          </p:cNvCxnSpPr>
          <p:nvPr/>
        </p:nvCxnSpPr>
        <p:spPr>
          <a:xfrm>
            <a:off x="1196165" y="11430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CF34197-0DDF-783D-F558-AD7A438FB374}"/>
              </a:ext>
            </a:extLst>
          </p:cNvPr>
          <p:cNvCxnSpPr>
            <a:cxnSpLocks/>
          </p:cNvCxnSpPr>
          <p:nvPr/>
        </p:nvCxnSpPr>
        <p:spPr>
          <a:xfrm>
            <a:off x="3276600" y="11430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A514DAF-8C8E-E4E0-A5C4-FE1B9BC6BAC9}"/>
              </a:ext>
            </a:extLst>
          </p:cNvPr>
          <p:cNvCxnSpPr>
            <a:cxnSpLocks/>
          </p:cNvCxnSpPr>
          <p:nvPr/>
        </p:nvCxnSpPr>
        <p:spPr>
          <a:xfrm>
            <a:off x="2134013" y="11430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4074BA-D597-0D34-DFF8-336313177D2B}"/>
              </a:ext>
            </a:extLst>
          </p:cNvPr>
          <p:cNvSpPr txBox="1"/>
          <p:nvPr/>
        </p:nvSpPr>
        <p:spPr>
          <a:xfrm>
            <a:off x="4610797" y="4733615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perspective is intuitive but not rigorous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 good analogy to introduce EPDs to the audience</a:t>
            </a:r>
          </a:p>
        </p:txBody>
      </p:sp>
    </p:spTree>
    <p:extLst>
      <p:ext uri="{BB962C8B-B14F-4D97-AF65-F5344CB8AC3E}">
        <p14:creationId xmlns:p14="http://schemas.microsoft.com/office/powerpoint/2010/main" val="3136955473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65217</TotalTime>
  <Words>442</Words>
  <Application>Microsoft Office PowerPoint</Application>
  <PresentationFormat>Panorámica</PresentationFormat>
  <Paragraphs>77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Cambria Math</vt:lpstr>
      <vt:lpstr>Calibri</vt:lpstr>
      <vt:lpstr>Times New Roman</vt:lpstr>
      <vt:lpstr>Capolino_Title_Theme</vt:lpstr>
      <vt:lpstr>1_Capolino_Title_Theme</vt:lpstr>
      <vt:lpstr>Diseño personalizado</vt:lpstr>
      <vt:lpstr>Capolino_Slides_Theme</vt:lpstr>
      <vt:lpstr>Presentación de PowerPoint</vt:lpstr>
      <vt:lpstr>Goals</vt:lpstr>
      <vt:lpstr>Tarek’s results as reference</vt:lpstr>
      <vt:lpstr>New DBE</vt:lpstr>
      <vt:lpstr>Presentación de PowerPoint</vt:lpstr>
      <vt:lpstr>Main idea: The SIP-ASOW is equivalent to a dielectric slab</vt:lpstr>
      <vt:lpstr>Validation: Let’s calculate the quality factor</vt:lpstr>
      <vt:lpstr>Let’s put it in practice: N=10 finite-length ASOW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997</cp:revision>
  <dcterms:created xsi:type="dcterms:W3CDTF">2015-11-16T15:02:53Z</dcterms:created>
  <dcterms:modified xsi:type="dcterms:W3CDTF">2022-09-27T23:53:22Z</dcterms:modified>
</cp:coreProperties>
</file>