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0" r:id="rId1"/>
    <p:sldMasterId id="2147483687" r:id="rId2"/>
    <p:sldMasterId id="2147483691" r:id="rId3"/>
    <p:sldMasterId id="2147483695" r:id="rId4"/>
  </p:sldMasterIdLst>
  <p:notesMasterIdLst>
    <p:notesMasterId r:id="rId9"/>
  </p:notesMasterIdLst>
  <p:handoutMasterIdLst>
    <p:handoutMasterId r:id="rId10"/>
  </p:handoutMasterIdLst>
  <p:sldIdLst>
    <p:sldId id="347" r:id="rId5"/>
    <p:sldId id="348" r:id="rId6"/>
    <p:sldId id="349" r:id="rId7"/>
    <p:sldId id="350" r:id="rId8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mbria Math" panose="02040503050406030204" pitchFamily="18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ed yehia" initials="my" lastIdx="6" clrIdx="0">
    <p:extLst>
      <p:ext uri="{19B8F6BF-5375-455C-9EA6-DF929625EA0E}">
        <p15:presenceInfo xmlns:p15="http://schemas.microsoft.com/office/powerpoint/2012/main" userId="5e57daa659109ea2" providerId="Windows Live"/>
      </p:ext>
    </p:extLst>
  </p:cmAuthor>
  <p:cmAuthor id="2" name="Tarek Khedr" initials="TK" lastIdx="16" clrIdx="1">
    <p:extLst>
      <p:ext uri="{19B8F6BF-5375-455C-9EA6-DF929625EA0E}">
        <p15:presenceInfo xmlns:p15="http://schemas.microsoft.com/office/powerpoint/2012/main" userId="Tarek Khedr" providerId="None"/>
      </p:ext>
    </p:extLst>
  </p:cmAuthor>
  <p:cmAuthor id="3" name="Abdelshafy" initials="A" lastIdx="5" clrIdx="2">
    <p:extLst>
      <p:ext uri="{19B8F6BF-5375-455C-9EA6-DF929625EA0E}">
        <p15:presenceInfo xmlns:p15="http://schemas.microsoft.com/office/powerpoint/2012/main" userId="Abdelshafy" providerId="None"/>
      </p:ext>
    </p:extLst>
  </p:cmAuthor>
  <p:cmAuthor id="4" name="Albert Herrero Parareda" initials="AHP" lastIdx="1" clrIdx="3">
    <p:extLst>
      <p:ext uri="{19B8F6BF-5375-455C-9EA6-DF929625EA0E}">
        <p15:presenceInfo xmlns:p15="http://schemas.microsoft.com/office/powerpoint/2012/main" userId="Albert Herrero Parared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ACBCFE"/>
    <a:srgbClr val="0C0288"/>
    <a:srgbClr val="0E039F"/>
    <a:srgbClr val="000066"/>
    <a:srgbClr val="0F45B1"/>
    <a:srgbClr val="0214BE"/>
    <a:srgbClr val="FF8B8B"/>
    <a:srgbClr val="B17000"/>
    <a:srgbClr val="D596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3557" autoAdjust="0"/>
  </p:normalViewPr>
  <p:slideViewPr>
    <p:cSldViewPr>
      <p:cViewPr varScale="1">
        <p:scale>
          <a:sx n="60" d="100"/>
          <a:sy n="60" d="100"/>
        </p:scale>
        <p:origin x="1024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5" Type="http://schemas.openxmlformats.org/officeDocument/2006/relationships/slide" Target="slides/slide1.xml"/><Relationship Id="rId15" Type="http://schemas.openxmlformats.org/officeDocument/2006/relationships/font" Target="fonts/font5.fntdata"/><Relationship Id="rId10" Type="http://schemas.openxmlformats.org/officeDocument/2006/relationships/handoutMaster" Target="handoutMasters/handoutMaster1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A1963-63B2-40D2-ADC3-36BF43907078}" type="datetimeFigureOut">
              <a:rPr lang="en-US" smtClean="0"/>
              <a:pPr/>
              <a:t>9/12/2022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EB57D-8F99-41A6-AD43-28CFAA26ED5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27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1ED6C-C814-4E60-9FAC-E545E0A690B9}" type="datetimeFigureOut">
              <a:rPr lang="en-US" smtClean="0"/>
              <a:pPr/>
              <a:t>9/12/2022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C5FAC-7DF8-4EEA-9374-184479F7E07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6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F71BB-5027-43F6-89B2-26505A8CD87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65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FEFD2-768D-4A22-ADA4-1266F33B6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440" y="1489352"/>
            <a:ext cx="9144000" cy="5078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>
            <a:lvl1pPr algn="ctr">
              <a:defRPr lang="en-US" sz="3000" b="1" i="0" dirty="0">
                <a:solidFill>
                  <a:srgbClr val="DE000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7D00CD-C347-4957-9CCB-2F1483A04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D83A-7894-4FFE-AC40-E3B982B6C881}" type="datetime1">
              <a:rPr lang="en-US" smtClean="0"/>
              <a:pPr/>
              <a:t>9/12/2022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BC88D0-BB72-495C-8837-BB346301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F160C5-850F-47D1-BC84-15089E00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4DF-4351-4778-8C01-15D598917B00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0000D73-C976-4885-BD9F-C15F82ECE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899" y="2939791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 and </a:t>
            </a:r>
            <a:r>
              <a:rPr lang="en-US" altLang="en-US" b="0" u="sng" dirty="0">
                <a:latin typeface="Arial" panose="020B0604020202020204" pitchFamily="34" charset="0"/>
                <a:cs typeface="Arial" panose="020B0604020202020204" pitchFamily="34" charset="0"/>
              </a:rPr>
              <a:t>F. Capolino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F9DED733-D721-406E-8522-79DF759D0C13}"/>
              </a:ext>
            </a:extLst>
          </p:cNvPr>
          <p:cNvSpPr txBox="1"/>
          <p:nvPr/>
        </p:nvSpPr>
        <p:spPr>
          <a:xfrm>
            <a:off x="2854959" y="3918209"/>
            <a:ext cx="648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9" name="Picture 2" descr="Signature, flush left">
            <a:extLst>
              <a:ext uri="{FF2B5EF4-FFF2-40B4-BE49-F238E27FC236}">
                <a16:creationId xmlns:a16="http://schemas.microsoft.com/office/drawing/2014/main" id="{F3C3F282-6114-43DA-BB7D-6243C92E4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7" y="4744723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Signature, flush left">
            <a:extLst>
              <a:ext uri="{FF2B5EF4-FFF2-40B4-BE49-F238E27FC236}">
                <a16:creationId xmlns:a16="http://schemas.microsoft.com/office/drawing/2014/main" id="{21F0F81C-D886-4CA2-9CA9-0577CBE90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58060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5245F5F-6C48-47CB-9427-9B3521CE22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7138" name="Picture 2" descr="Signature, flush lef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98467"/>
            <a:ext cx="8305600" cy="411133"/>
          </a:xfrm>
        </p:spPr>
        <p:txBody>
          <a:bodyPr>
            <a:normAutofit/>
          </a:bodyPr>
          <a:lstStyle>
            <a:lvl1pPr algn="l">
              <a:defRPr lang="en-US" sz="2400" b="1" kern="1200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pic>
        <p:nvPicPr>
          <p:cNvPr id="8" name="Picture 2" descr="Signature, flush left">
            <a:extLst>
              <a:ext uri="{FF2B5EF4-FFF2-40B4-BE49-F238E27FC236}">
                <a16:creationId xmlns:a16="http://schemas.microsoft.com/office/drawing/2014/main" id="{B2A552D6-4BCC-4185-9E35-B2BC8819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51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80B97A-AA96-41C3-9086-73FB1BDD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AD89-7CDF-4A0F-A4BD-86C03DB08FEF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0C1682-E63F-4DC1-B3D0-DFADC2DD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9CAFC5-E272-4C63-91AD-D2D09F56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858-6BFA-41FB-8F51-3247C14C1429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B2BCA60-84B8-4BFE-80C3-9399EEB22058}"/>
              </a:ext>
            </a:extLst>
          </p:cNvPr>
          <p:cNvSpPr/>
          <p:nvPr/>
        </p:nvSpPr>
        <p:spPr>
          <a:xfrm>
            <a:off x="0" y="5562599"/>
            <a:ext cx="12192000" cy="691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EB3881B-7078-41E2-9595-28E51572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7685"/>
            <a:ext cx="7208520" cy="478116"/>
          </a:xfrm>
          <a:prstGeom prst="rect">
            <a:avLst/>
          </a:prstGeom>
        </p:spPr>
        <p:txBody>
          <a:bodyPr/>
          <a:lstStyle>
            <a:lvl1pPr>
              <a:defRPr lang="en-US" sz="2200" b="1" kern="12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91C78CB9-0B76-4FFC-8951-29F068F980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9875" y="873125"/>
            <a:ext cx="11587163" cy="4248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77F533D0-E95C-4012-9F77-2C50CD5458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5694680"/>
            <a:ext cx="12192000" cy="422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178030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5245F5F-6C48-47CB-9427-9B3521CE22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7138" name="Picture 2" descr="Signature, flush lef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98467"/>
            <a:ext cx="8305600" cy="411133"/>
          </a:xfrm>
        </p:spPr>
        <p:txBody>
          <a:bodyPr>
            <a:normAutofit/>
          </a:bodyPr>
          <a:lstStyle>
            <a:lvl1pPr algn="l">
              <a:defRPr lang="en-US" sz="2400" b="1" kern="1200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0806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FEFD2-768D-4A22-ADA4-1266F33B6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440" y="1489352"/>
            <a:ext cx="9144000" cy="5078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>
            <a:lvl1pPr algn="ctr">
              <a:defRPr lang="en-US" sz="3000" b="1" i="0" dirty="0">
                <a:solidFill>
                  <a:srgbClr val="DE000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7D00CD-C347-4957-9CCB-2F1483A04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D83A-7894-4FFE-AC40-E3B982B6C881}" type="datetime1">
              <a:rPr lang="en-US" smtClean="0"/>
              <a:pPr/>
              <a:t>9/12/2022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BC88D0-BB72-495C-8837-BB346301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F160C5-850F-47D1-BC84-15089E00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4DF-4351-4778-8C01-15D598917B00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0000D73-C976-4885-BD9F-C15F82ECE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899" y="2939791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 and </a:t>
            </a:r>
            <a:r>
              <a:rPr lang="en-US" altLang="en-US" b="0" u="sng" dirty="0">
                <a:latin typeface="Arial" panose="020B0604020202020204" pitchFamily="34" charset="0"/>
                <a:cs typeface="Arial" panose="020B0604020202020204" pitchFamily="34" charset="0"/>
              </a:rPr>
              <a:t>F. Capolino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F9DED733-D721-406E-8522-79DF759D0C13}"/>
              </a:ext>
            </a:extLst>
          </p:cNvPr>
          <p:cNvSpPr txBox="1"/>
          <p:nvPr/>
        </p:nvSpPr>
        <p:spPr>
          <a:xfrm>
            <a:off x="2854959" y="3918209"/>
            <a:ext cx="648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9" name="Picture 2" descr="Signature, flush left">
            <a:extLst>
              <a:ext uri="{FF2B5EF4-FFF2-40B4-BE49-F238E27FC236}">
                <a16:creationId xmlns:a16="http://schemas.microsoft.com/office/drawing/2014/main" id="{F3C3F282-6114-43DA-BB7D-6243C92E4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7" y="4744723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Signature, flush left">
            <a:extLst>
              <a:ext uri="{FF2B5EF4-FFF2-40B4-BE49-F238E27FC236}">
                <a16:creationId xmlns:a16="http://schemas.microsoft.com/office/drawing/2014/main" id="{21F0F81C-D886-4CA2-9CA9-0577CBE90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92874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80B97A-AA96-41C3-9086-73FB1BDD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AD89-7CDF-4A0F-A4BD-86C03DB08FEF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0C1682-E63F-4DC1-B3D0-DFADC2DD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9CAFC5-E272-4C63-91AD-D2D09F56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858-6BFA-41FB-8F51-3247C14C1429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B2BCA60-84B8-4BFE-80C3-9399EEB22058}"/>
              </a:ext>
            </a:extLst>
          </p:cNvPr>
          <p:cNvSpPr/>
          <p:nvPr/>
        </p:nvSpPr>
        <p:spPr>
          <a:xfrm>
            <a:off x="0" y="5562599"/>
            <a:ext cx="12192000" cy="691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EB3881B-7078-41E2-9595-28E51572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7685"/>
            <a:ext cx="7208520" cy="478116"/>
          </a:xfrm>
          <a:prstGeom prst="rect">
            <a:avLst/>
          </a:prstGeom>
        </p:spPr>
        <p:txBody>
          <a:bodyPr/>
          <a:lstStyle>
            <a:lvl1pPr>
              <a:defRPr lang="en-US" sz="2200" b="1" kern="12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91C78CB9-0B76-4FFC-8951-29F068F980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9875" y="873125"/>
            <a:ext cx="11587163" cy="4248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77F533D0-E95C-4012-9F77-2C50CD5458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5694680"/>
            <a:ext cx="12192000" cy="422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7802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5245F5F-6C48-47CB-9427-9B3521CE22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7138" name="Picture 2" descr="Signature, flush lef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98467"/>
            <a:ext cx="8305600" cy="411133"/>
          </a:xfrm>
        </p:spPr>
        <p:txBody>
          <a:bodyPr>
            <a:normAutofit/>
          </a:bodyPr>
          <a:lstStyle>
            <a:lvl1pPr algn="l">
              <a:defRPr lang="en-US" sz="2400" b="1" kern="1200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4099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FEFD2-768D-4A22-ADA4-1266F33B6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440" y="1489352"/>
            <a:ext cx="9144000" cy="5078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>
            <a:lvl1pPr algn="ctr">
              <a:defRPr lang="en-US" sz="3000" b="1" i="0" dirty="0">
                <a:solidFill>
                  <a:srgbClr val="DE000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7D00CD-C347-4957-9CCB-2F1483A04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D83A-7894-4FFE-AC40-E3B982B6C881}" type="datetime1">
              <a:rPr lang="en-US" smtClean="0"/>
              <a:pPr/>
              <a:t>9/12/2022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BC88D0-BB72-495C-8837-BB346301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F160C5-850F-47D1-BC84-15089E00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4DF-4351-4778-8C01-15D598917B00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0000D73-C976-4885-BD9F-C15F82ECE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899" y="2939791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 and </a:t>
            </a:r>
            <a:r>
              <a:rPr lang="en-US" altLang="en-US" b="0" u="sng" dirty="0">
                <a:latin typeface="Arial" panose="020B0604020202020204" pitchFamily="34" charset="0"/>
                <a:cs typeface="Arial" panose="020B0604020202020204" pitchFamily="34" charset="0"/>
              </a:rPr>
              <a:t>F. Capolino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F9DED733-D721-406E-8522-79DF759D0C13}"/>
              </a:ext>
            </a:extLst>
          </p:cNvPr>
          <p:cNvSpPr txBox="1"/>
          <p:nvPr/>
        </p:nvSpPr>
        <p:spPr>
          <a:xfrm>
            <a:off x="2854959" y="3918209"/>
            <a:ext cx="648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9" name="Picture 2" descr="Signature, flush left">
            <a:extLst>
              <a:ext uri="{FF2B5EF4-FFF2-40B4-BE49-F238E27FC236}">
                <a16:creationId xmlns:a16="http://schemas.microsoft.com/office/drawing/2014/main" id="{F3C3F282-6114-43DA-BB7D-6243C92E4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7" y="4744723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Signature, flush left">
            <a:extLst>
              <a:ext uri="{FF2B5EF4-FFF2-40B4-BE49-F238E27FC236}">
                <a16:creationId xmlns:a16="http://schemas.microsoft.com/office/drawing/2014/main" id="{21F0F81C-D886-4CA2-9CA9-0577CBE90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01971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80B97A-AA96-41C3-9086-73FB1BDD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AD89-7CDF-4A0F-A4BD-86C03DB08FEF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0C1682-E63F-4DC1-B3D0-DFADC2DD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9CAFC5-E272-4C63-91AD-D2D09F56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858-6BFA-41FB-8F51-3247C14C1429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B2BCA60-84B8-4BFE-80C3-9399EEB22058}"/>
              </a:ext>
            </a:extLst>
          </p:cNvPr>
          <p:cNvSpPr/>
          <p:nvPr/>
        </p:nvSpPr>
        <p:spPr>
          <a:xfrm>
            <a:off x="0" y="5562599"/>
            <a:ext cx="12192000" cy="691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EB3881B-7078-41E2-9595-28E51572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7685"/>
            <a:ext cx="7208520" cy="478116"/>
          </a:xfrm>
          <a:prstGeom prst="rect">
            <a:avLst/>
          </a:prstGeom>
        </p:spPr>
        <p:txBody>
          <a:bodyPr/>
          <a:lstStyle>
            <a:lvl1pPr>
              <a:defRPr lang="en-US" sz="2200" b="1" kern="12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91C78CB9-0B76-4FFC-8951-29F068F980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9875" y="873125"/>
            <a:ext cx="11587163" cy="4248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77F533D0-E95C-4012-9F77-2C50CD5458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5694680"/>
            <a:ext cx="12192000" cy="422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708354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5245F5F-6C48-47CB-9427-9B3521CE22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7138" name="Picture 2" descr="Signature, flush lef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98467"/>
            <a:ext cx="8305600" cy="411133"/>
          </a:xfrm>
        </p:spPr>
        <p:txBody>
          <a:bodyPr>
            <a:normAutofit/>
          </a:bodyPr>
          <a:lstStyle>
            <a:lvl1pPr algn="l">
              <a:defRPr lang="en-US" sz="2400" b="1" kern="1200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108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A52CCB-531B-46C7-8E5E-F628FB90F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D83A-7894-4FFE-AC40-E3B982B6C881}" type="datetime1">
              <a:rPr lang="en-US" smtClean="0"/>
              <a:pPr/>
              <a:t>9/12/2022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BFF034-7067-48AE-A67B-375ED36D2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99F0EC-0125-40BF-A4F2-179FD1B21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34DF-4351-4778-8C01-15D598917B00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1" name="Picture 2" descr="Signature, flush left">
            <a:extLst>
              <a:ext uri="{FF2B5EF4-FFF2-40B4-BE49-F238E27FC236}">
                <a16:creationId xmlns:a16="http://schemas.microsoft.com/office/drawing/2014/main" id="{9E3AB81A-A0A8-4AD8-8F2E-FDBDE1239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452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A52CCB-531B-46C7-8E5E-F628FB90F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D83A-7894-4FFE-AC40-E3B982B6C881}" type="datetime1">
              <a:rPr lang="en-US" smtClean="0"/>
              <a:pPr/>
              <a:t>9/12/2022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BFF034-7067-48AE-A67B-375ED36D2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99F0EC-0125-40BF-A4F2-179FD1B21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34DF-4351-4778-8C01-15D598917B00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1" name="Picture 2" descr="Signature, flush left">
            <a:extLst>
              <a:ext uri="{FF2B5EF4-FFF2-40B4-BE49-F238E27FC236}">
                <a16:creationId xmlns:a16="http://schemas.microsoft.com/office/drawing/2014/main" id="{9E3AB81A-A0A8-4AD8-8F2E-FDBDE1239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51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A52CCB-531B-46C7-8E5E-F628FB90F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D83A-7894-4FFE-AC40-E3B982B6C881}" type="datetime1">
              <a:rPr lang="en-US" smtClean="0"/>
              <a:pPr/>
              <a:t>9/12/2022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BFF034-7067-48AE-A67B-375ED36D2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99F0EC-0125-40BF-A4F2-179FD1B21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34DF-4351-4778-8C01-15D598917B00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1" name="Picture 2" descr="Signature, flush left">
            <a:extLst>
              <a:ext uri="{FF2B5EF4-FFF2-40B4-BE49-F238E27FC236}">
                <a16:creationId xmlns:a16="http://schemas.microsoft.com/office/drawing/2014/main" id="{9E3AB81A-A0A8-4AD8-8F2E-FDBDE1239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28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D83A-7894-4FFE-AC40-E3B982B6C881}" type="datetime1">
              <a:rPr lang="en-US" smtClean="0"/>
              <a:pPr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34DF-4351-4778-8C01-15D598917B0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6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 Box 4"/>
          <p:cNvSpPr txBox="1">
            <a:spLocks noChangeArrowheads="1"/>
          </p:cNvSpPr>
          <p:nvPr/>
        </p:nvSpPr>
        <p:spPr bwMode="auto">
          <a:xfrm>
            <a:off x="1866900" y="3492526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Herrero-Parareda</a:t>
            </a:r>
            <a:endParaRPr lang="en-US" altLang="en-US" b="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8" name="Rectangle 6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0" name="Rectangle 8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2513756" y="1889089"/>
            <a:ext cx="7164488" cy="1015663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s-ES" sz="3000" b="1" dirty="0" err="1">
                <a:solidFill>
                  <a:srgbClr val="DE0000"/>
                </a:solidFill>
              </a:rPr>
              <a:t>Equivalence</a:t>
            </a:r>
            <a:r>
              <a:rPr lang="es-ES" sz="3000" b="1" dirty="0">
                <a:solidFill>
                  <a:srgbClr val="DE0000"/>
                </a:solidFill>
              </a:rPr>
              <a:t> </a:t>
            </a:r>
            <a:r>
              <a:rPr lang="es-ES" sz="3000" b="1" dirty="0" err="1">
                <a:solidFill>
                  <a:srgbClr val="DE0000"/>
                </a:solidFill>
              </a:rPr>
              <a:t>between</a:t>
            </a:r>
            <a:r>
              <a:rPr lang="es-ES" sz="3000" b="1" dirty="0">
                <a:solidFill>
                  <a:srgbClr val="DE0000"/>
                </a:solidFill>
              </a:rPr>
              <a:t> </a:t>
            </a:r>
            <a:r>
              <a:rPr lang="es-ES" sz="3000" b="1" dirty="0" err="1">
                <a:solidFill>
                  <a:srgbClr val="DE0000"/>
                </a:solidFill>
              </a:rPr>
              <a:t>an</a:t>
            </a:r>
            <a:r>
              <a:rPr lang="es-ES" sz="3000" b="1" dirty="0">
                <a:solidFill>
                  <a:srgbClr val="DE0000"/>
                </a:solidFill>
              </a:rPr>
              <a:t> SIP </a:t>
            </a:r>
            <a:r>
              <a:rPr lang="es-ES" sz="3000" b="1" dirty="0" err="1">
                <a:solidFill>
                  <a:srgbClr val="DE0000"/>
                </a:solidFill>
              </a:rPr>
              <a:t>waveguide</a:t>
            </a:r>
            <a:r>
              <a:rPr lang="es-ES" sz="3000" b="1" dirty="0">
                <a:solidFill>
                  <a:srgbClr val="DE0000"/>
                </a:solidFill>
              </a:rPr>
              <a:t> and a </a:t>
            </a:r>
            <a:r>
              <a:rPr lang="es-ES" sz="3000" b="1" dirty="0" err="1">
                <a:solidFill>
                  <a:srgbClr val="DE0000"/>
                </a:solidFill>
              </a:rPr>
              <a:t>bulk</a:t>
            </a:r>
            <a:r>
              <a:rPr lang="es-ES" sz="3000" b="1" dirty="0">
                <a:solidFill>
                  <a:srgbClr val="DE0000"/>
                </a:solidFill>
              </a:rPr>
              <a:t> </a:t>
            </a:r>
            <a:r>
              <a:rPr lang="es-ES" sz="3000" b="1" dirty="0" err="1">
                <a:solidFill>
                  <a:srgbClr val="DE0000"/>
                </a:solidFill>
              </a:rPr>
              <a:t>dielectric</a:t>
            </a:r>
            <a:endParaRPr lang="en-US" sz="3000" b="1" dirty="0">
              <a:solidFill>
                <a:srgbClr val="DE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95500" y="4199664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14" name="Picture 2" descr="Signature, flush lef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8" y="4832480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3C550-24CD-4C03-AD5C-DA4DCE0D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15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43"/>
    </mc:Choice>
    <mc:Fallback xmlns="">
      <p:transition spd="slow" advTm="2074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61BEA-2CC4-EB2D-CFA5-A995745C9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198468"/>
            <a:ext cx="9372599" cy="411132"/>
          </a:xfrm>
        </p:spPr>
        <p:txBody>
          <a:bodyPr/>
          <a:lstStyle/>
          <a:p>
            <a:r>
              <a:rPr lang="en-US" dirty="0"/>
              <a:t>Main idea: The SIP-ASOW is equivalent to a dielectric slab</a:t>
            </a: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A45A7644-C9E8-7322-D47D-DECA4D2F97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069930"/>
            <a:ext cx="4194949" cy="2298803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F082C26C-6348-651C-1AB7-8C30EE24E516}"/>
              </a:ext>
            </a:extLst>
          </p:cNvPr>
          <p:cNvSpPr/>
          <p:nvPr/>
        </p:nvSpPr>
        <p:spPr>
          <a:xfrm>
            <a:off x="1066800" y="3581400"/>
            <a:ext cx="3581401" cy="13627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046F8B27-7F3D-286E-1D76-79F0962520FD}"/>
              </a:ext>
            </a:extLst>
          </p:cNvPr>
          <p:cNvCxnSpPr>
            <a:cxnSpLocks/>
          </p:cNvCxnSpPr>
          <p:nvPr/>
        </p:nvCxnSpPr>
        <p:spPr>
          <a:xfrm>
            <a:off x="533400" y="1219200"/>
            <a:ext cx="3809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56B7E84D-D043-1549-6428-EDEEEF83DDFB}"/>
              </a:ext>
            </a:extLst>
          </p:cNvPr>
          <p:cNvCxnSpPr>
            <a:cxnSpLocks/>
          </p:cNvCxnSpPr>
          <p:nvPr/>
        </p:nvCxnSpPr>
        <p:spPr>
          <a:xfrm flipH="1">
            <a:off x="533400" y="1371600"/>
            <a:ext cx="3809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EA05A5CE-9919-885E-DC86-FDFAB7B13025}"/>
              </a:ext>
            </a:extLst>
          </p:cNvPr>
          <p:cNvCxnSpPr>
            <a:cxnSpLocks/>
          </p:cNvCxnSpPr>
          <p:nvPr/>
        </p:nvCxnSpPr>
        <p:spPr>
          <a:xfrm>
            <a:off x="495301" y="4110370"/>
            <a:ext cx="3809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FE524D6F-1B1E-B56C-2631-727E035254FE}"/>
              </a:ext>
            </a:extLst>
          </p:cNvPr>
          <p:cNvCxnSpPr>
            <a:cxnSpLocks/>
          </p:cNvCxnSpPr>
          <p:nvPr/>
        </p:nvCxnSpPr>
        <p:spPr>
          <a:xfrm flipH="1">
            <a:off x="495301" y="4262770"/>
            <a:ext cx="3809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A46D516B-11CD-1AC4-9FE9-9DA4347DA8BA}"/>
              </a:ext>
            </a:extLst>
          </p:cNvPr>
          <p:cNvCxnSpPr>
            <a:cxnSpLocks/>
          </p:cNvCxnSpPr>
          <p:nvPr/>
        </p:nvCxnSpPr>
        <p:spPr>
          <a:xfrm>
            <a:off x="4731009" y="1264389"/>
            <a:ext cx="3809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68BC1447-5B2B-2E71-8BD1-CABBBDE0F1A2}"/>
              </a:ext>
            </a:extLst>
          </p:cNvPr>
          <p:cNvCxnSpPr>
            <a:cxnSpLocks/>
          </p:cNvCxnSpPr>
          <p:nvPr/>
        </p:nvCxnSpPr>
        <p:spPr>
          <a:xfrm flipH="1">
            <a:off x="4731009" y="1416789"/>
            <a:ext cx="3809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72DD0EEE-750C-1AE2-ACEC-F88134EE6406}"/>
              </a:ext>
            </a:extLst>
          </p:cNvPr>
          <p:cNvCxnSpPr>
            <a:cxnSpLocks/>
          </p:cNvCxnSpPr>
          <p:nvPr/>
        </p:nvCxnSpPr>
        <p:spPr>
          <a:xfrm>
            <a:off x="4731009" y="4017336"/>
            <a:ext cx="3809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7E276E72-E063-6A81-6F29-846EBE7C141E}"/>
              </a:ext>
            </a:extLst>
          </p:cNvPr>
          <p:cNvCxnSpPr>
            <a:cxnSpLocks/>
          </p:cNvCxnSpPr>
          <p:nvPr/>
        </p:nvCxnSpPr>
        <p:spPr>
          <a:xfrm flipH="1">
            <a:off x="4731009" y="4169736"/>
            <a:ext cx="3809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F7C504C5-B435-A058-0565-18E36F46F92E}"/>
              </a:ext>
            </a:extLst>
          </p:cNvPr>
          <p:cNvCxnSpPr>
            <a:cxnSpLocks/>
          </p:cNvCxnSpPr>
          <p:nvPr/>
        </p:nvCxnSpPr>
        <p:spPr>
          <a:xfrm>
            <a:off x="5943600" y="1069930"/>
            <a:ext cx="0" cy="53104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8673CA5A-E951-1EA1-EDD5-71276D0190A6}"/>
                  </a:ext>
                </a:extLst>
              </p:cNvPr>
              <p:cNvSpPr txBox="1"/>
              <p:nvPr/>
            </p:nvSpPr>
            <p:spPr>
              <a:xfrm>
                <a:off x="7244316" y="1439003"/>
                <a:ext cx="3354444" cy="28548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s-E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𝑟𝑒𝑠</m:t>
                              </m:r>
                            </m:sub>
                          </m:sSub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𝑟𝑒𝑠</m:t>
                              </m:r>
                            </m:sub>
                          </m:sSub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s-ES" b="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𝑅𝑁</m:t>
                          </m:r>
                        </m:num>
                        <m:den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s-ES" b="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E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8673CA5A-E951-1EA1-EDD5-71276D019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4316" y="1439003"/>
                <a:ext cx="3354444" cy="2854820"/>
              </a:xfrm>
              <a:prstGeom prst="rect">
                <a:avLst/>
              </a:prstGeom>
              <a:blipFill>
                <a:blip r:embed="rId3"/>
                <a:stretch>
                  <a:fillRect t="-214" b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4EE3E006-0C99-D138-8DFA-EA6872D3A422}"/>
                  </a:ext>
                </a:extLst>
              </p:cNvPr>
              <p:cNvSpPr txBox="1"/>
              <p:nvPr/>
            </p:nvSpPr>
            <p:spPr>
              <a:xfrm>
                <a:off x="7244316" y="4454928"/>
                <a:ext cx="3701975" cy="1913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b="0" dirty="0"/>
                  <a:t>In </a:t>
                </a:r>
                <a:r>
                  <a:rPr lang="es-ES" b="0" dirty="0" err="1"/>
                  <a:t>numbers</a:t>
                </a:r>
                <a:r>
                  <a:rPr lang="es-ES" b="0" dirty="0"/>
                  <a:t>: </a:t>
                </a:r>
                <a:r>
                  <a:rPr lang="es-ES" b="0" dirty="0" err="1"/>
                  <a:t>for</a:t>
                </a:r>
                <a:r>
                  <a:rPr lang="es-ES" b="0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s-E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br>
                  <a:rPr lang="es-ES" b="0" dirty="0"/>
                </a:br>
                <a:endParaRPr lang="es-E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193.54×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rad</m:t>
                      </m:r>
                    </m:oMath>
                  </m:oMathPara>
                </a14:m>
                <a:endParaRPr lang="es-E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𝑟𝑒𝑠</m:t>
                              </m:r>
                            </m:sub>
                          </m:sSub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≈1.6×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−10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s-E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≈1.25×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den>
                      </m:f>
                    </m:oMath>
                  </m:oMathPara>
                </a14:m>
                <a:endParaRPr lang="es-E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≈240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4EE3E006-0C99-D138-8DFA-EA6872D3A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4316" y="4454928"/>
                <a:ext cx="3701975" cy="1913024"/>
              </a:xfrm>
              <a:prstGeom prst="rect">
                <a:avLst/>
              </a:prstGeom>
              <a:blipFill>
                <a:blip r:embed="rId4"/>
                <a:stretch>
                  <a:fillRect l="-3454" t="-4140" b="-2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3E6158DE-B256-DD16-663A-F3F2B53115A7}"/>
                  </a:ext>
                </a:extLst>
              </p:cNvPr>
              <p:cNvSpPr txBox="1"/>
              <p:nvPr/>
            </p:nvSpPr>
            <p:spPr>
              <a:xfrm>
                <a:off x="2290672" y="4110370"/>
                <a:ext cx="985206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=240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3E6158DE-B256-DD16-663A-F3F2B5311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672" y="4110370"/>
                <a:ext cx="985206" cy="299569"/>
              </a:xfrm>
              <a:prstGeom prst="rect">
                <a:avLst/>
              </a:prstGeom>
              <a:blipFill>
                <a:blip r:embed="rId5"/>
                <a:stretch>
                  <a:fillRect l="-3106" r="-5590" b="-24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FC294806-7A81-501B-43B7-ECBA6CC514EE}"/>
                  </a:ext>
                </a:extLst>
              </p:cNvPr>
              <p:cNvSpPr txBox="1"/>
              <p:nvPr/>
            </p:nvSpPr>
            <p:spPr>
              <a:xfrm>
                <a:off x="540488" y="5672470"/>
                <a:ext cx="4724400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An SIP-ASOW of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sz="2000" dirty="0"/>
                  <a:t> behaves as a block of a dielectric with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=240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FC294806-7A81-501B-43B7-ECBA6CC51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88" y="5672470"/>
                <a:ext cx="4724400" cy="707886"/>
              </a:xfrm>
              <a:prstGeom prst="rect">
                <a:avLst/>
              </a:prstGeom>
              <a:blipFill>
                <a:blip r:embed="rId6"/>
                <a:stretch>
                  <a:fillRect l="-772" t="-4237" r="-1802" b="-135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uadroTexto 28">
            <a:extLst>
              <a:ext uri="{FF2B5EF4-FFF2-40B4-BE49-F238E27FC236}">
                <a16:creationId xmlns:a16="http://schemas.microsoft.com/office/drawing/2014/main" id="{2662DF67-AD83-85F4-0A24-F57F1FCE94B9}"/>
              </a:ext>
            </a:extLst>
          </p:cNvPr>
          <p:cNvSpPr txBox="1"/>
          <p:nvPr/>
        </p:nvSpPr>
        <p:spPr>
          <a:xfrm>
            <a:off x="6096000" y="762000"/>
            <a:ext cx="4038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take a closer look:</a:t>
            </a:r>
          </a:p>
        </p:txBody>
      </p:sp>
    </p:spTree>
    <p:extLst>
      <p:ext uri="{BB962C8B-B14F-4D97-AF65-F5344CB8AC3E}">
        <p14:creationId xmlns:p14="http://schemas.microsoft.com/office/powerpoint/2010/main" val="1346337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37048A-FF08-A52B-69A5-9E54890AD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Validation: Let’s calculate the quality factor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85C65F52-6F28-12E7-1DF2-8A7F33D7BC7C}"/>
                  </a:ext>
                </a:extLst>
              </p:cNvPr>
              <p:cNvSpPr txBox="1"/>
              <p:nvPr/>
            </p:nvSpPr>
            <p:spPr>
              <a:xfrm>
                <a:off x="381000" y="838200"/>
                <a:ext cx="7391400" cy="52420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b="0" dirty="0"/>
                  <a:t>In </a:t>
                </a:r>
                <a:r>
                  <a:rPr lang="es-ES" b="0" dirty="0" err="1"/>
                  <a:t>numbers</a:t>
                </a:r>
                <a:r>
                  <a:rPr lang="es-ES" b="0" dirty="0"/>
                  <a:t>: </a:t>
                </a:r>
                <a:r>
                  <a:rPr lang="es-ES" b="0" dirty="0" err="1"/>
                  <a:t>for</a:t>
                </a:r>
                <a:r>
                  <a:rPr lang="es-ES" b="0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s-E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br>
                  <a:rPr lang="es-ES" b="0" dirty="0"/>
                </a:br>
                <a:endParaRPr lang="es-E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193.54×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rad</m:t>
                      </m:r>
                    </m:oMath>
                  </m:oMathPara>
                </a14:m>
                <a:endParaRPr lang="es-E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𝑟𝑒𝑠</m:t>
                              </m:r>
                            </m:sub>
                          </m:sSub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≈1.6×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−10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s-E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≈1.25×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den>
                      </m:f>
                    </m:oMath>
                  </m:oMathPara>
                </a14:m>
                <a:endParaRPr lang="es-E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≈240</m:t>
                      </m:r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expression for the quality factor of an optical resonator 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𝑡𝑟</m:t>
                              </m:r>
                            </m:sub>
                          </m:sSub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r>
                  <a:rPr lang="en-US" dirty="0"/>
                  <a:t> is the round-trip time and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the losses per round trip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𝑟𝑒𝑠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E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=2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≈4</m:t>
                      </m:r>
                    </m:oMath>
                  </m:oMathPara>
                </a14:m>
                <a:endParaRPr lang="es-E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b="0" dirty="0" err="1"/>
                  <a:t>The</a:t>
                </a:r>
                <a:r>
                  <a:rPr lang="es-ES" b="0" dirty="0"/>
                  <a:t> </a:t>
                </a:r>
                <a:r>
                  <a:rPr lang="es-ES" b="0" dirty="0" err="1"/>
                  <a:t>resulting</a:t>
                </a:r>
                <a:r>
                  <a:rPr lang="es-ES" b="0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s-ES" b="0" dirty="0"/>
                  <a:t> </a:t>
                </a:r>
                <a:r>
                  <a:rPr lang="es-ES" b="0" dirty="0" err="1"/>
                  <a:t>is</a:t>
                </a:r>
                <a:r>
                  <a:rPr lang="es-ES" b="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≈9.7×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=0.97×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s-E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dirty="0" err="1"/>
                  <a:t>Which</a:t>
                </a:r>
                <a:r>
                  <a:rPr lang="es-ES" dirty="0"/>
                  <a:t> </a:t>
                </a:r>
                <a:r>
                  <a:rPr lang="es-ES" dirty="0" err="1"/>
                  <a:t>is</a:t>
                </a:r>
                <a:r>
                  <a:rPr lang="es-ES" dirty="0"/>
                  <a:t> </a:t>
                </a:r>
                <a:r>
                  <a:rPr lang="es-ES" dirty="0" err="1"/>
                  <a:t>very</a:t>
                </a:r>
                <a:r>
                  <a:rPr lang="es-ES" dirty="0"/>
                  <a:t> </a:t>
                </a:r>
                <a:r>
                  <a:rPr lang="es-ES" dirty="0" err="1"/>
                  <a:t>close</a:t>
                </a:r>
                <a:r>
                  <a:rPr lang="es-ES" dirty="0"/>
                  <a:t> </a:t>
                </a:r>
                <a:r>
                  <a:rPr lang="es-ES" dirty="0" err="1"/>
                  <a:t>to</a:t>
                </a:r>
                <a:r>
                  <a:rPr lang="es-ES" dirty="0"/>
                  <a:t> </a:t>
                </a:r>
                <a:r>
                  <a:rPr lang="es-ES" dirty="0" err="1"/>
                  <a:t>the</a:t>
                </a:r>
                <a:r>
                  <a:rPr lang="es-ES" dirty="0"/>
                  <a:t> original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s-E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b="0" dirty="0" err="1"/>
                  <a:t>For</a:t>
                </a:r>
                <a:r>
                  <a:rPr lang="es-ES" b="0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s-ES" b="0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85C65F52-6F28-12E7-1DF2-8A7F33D7B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838200"/>
                <a:ext cx="7391400" cy="5242012"/>
              </a:xfrm>
              <a:prstGeom prst="rect">
                <a:avLst/>
              </a:prstGeom>
              <a:blipFill>
                <a:blip r:embed="rId2"/>
                <a:stretch>
                  <a:fillRect l="-1815" t="-1513" b="-1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upo 14">
            <a:extLst>
              <a:ext uri="{FF2B5EF4-FFF2-40B4-BE49-F238E27FC236}">
                <a16:creationId xmlns:a16="http://schemas.microsoft.com/office/drawing/2014/main" id="{997EF55A-306B-C934-7806-7253D22DED1C}"/>
              </a:ext>
            </a:extLst>
          </p:cNvPr>
          <p:cNvGrpSpPr/>
          <p:nvPr/>
        </p:nvGrpSpPr>
        <p:grpSpPr>
          <a:xfrm>
            <a:off x="6781800" y="933570"/>
            <a:ext cx="4587713" cy="1362740"/>
            <a:chOff x="593887" y="4946568"/>
            <a:chExt cx="4587713" cy="1362740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0CD811B1-4B2A-0619-6B11-61DB6E85CFF5}"/>
                </a:ext>
              </a:extLst>
            </p:cNvPr>
            <p:cNvSpPr/>
            <p:nvPr/>
          </p:nvSpPr>
          <p:spPr>
            <a:xfrm>
              <a:off x="1071682" y="4946568"/>
              <a:ext cx="3581401" cy="13627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echa: curvada hacia la izquierda 6">
              <a:extLst>
                <a:ext uri="{FF2B5EF4-FFF2-40B4-BE49-F238E27FC236}">
                  <a16:creationId xmlns:a16="http://schemas.microsoft.com/office/drawing/2014/main" id="{D0686F7A-E3AE-95B0-D1BC-4AE0345BA785}"/>
                </a:ext>
              </a:extLst>
            </p:cNvPr>
            <p:cNvSpPr/>
            <p:nvPr/>
          </p:nvSpPr>
          <p:spPr>
            <a:xfrm>
              <a:off x="2899596" y="5170738"/>
              <a:ext cx="1600200" cy="914400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Flecha: curvada hacia la izquierda 8">
              <a:extLst>
                <a:ext uri="{FF2B5EF4-FFF2-40B4-BE49-F238E27FC236}">
                  <a16:creationId xmlns:a16="http://schemas.microsoft.com/office/drawing/2014/main" id="{E9691F16-ED38-CA36-7A6D-85F0F09E2F3C}"/>
                </a:ext>
              </a:extLst>
            </p:cNvPr>
            <p:cNvSpPr/>
            <p:nvPr/>
          </p:nvSpPr>
          <p:spPr>
            <a:xfrm flipH="1" flipV="1">
              <a:off x="1160286" y="5170738"/>
              <a:ext cx="1600200" cy="914400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4DB8E16E-949D-0FE9-858E-F0BBDD501A31}"/>
                </a:ext>
              </a:extLst>
            </p:cNvPr>
            <p:cNvCxnSpPr>
              <a:stCxn id="6" idx="3"/>
            </p:cNvCxnSpPr>
            <p:nvPr/>
          </p:nvCxnSpPr>
          <p:spPr>
            <a:xfrm>
              <a:off x="4653083" y="5627938"/>
              <a:ext cx="30479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A3963A7A-BD8E-129A-224F-B6341A5290B2}"/>
                    </a:ext>
                  </a:extLst>
                </p:cNvPr>
                <p:cNvSpPr txBox="1"/>
                <p:nvPr/>
              </p:nvSpPr>
              <p:spPr>
                <a:xfrm>
                  <a:off x="4835608" y="5158500"/>
                  <a:ext cx="3459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A3963A7A-BD8E-129A-224F-B6341A5290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5608" y="5158500"/>
                  <a:ext cx="34599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4035" r="-5263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4E7A88F7-14D3-BF62-B423-0B0F5F3EE0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883" y="5657997"/>
              <a:ext cx="30479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F32AB3E5-26B6-2B0B-9288-20BF81E16666}"/>
                    </a:ext>
                  </a:extLst>
                </p:cNvPr>
                <p:cNvSpPr txBox="1"/>
                <p:nvPr/>
              </p:nvSpPr>
              <p:spPr>
                <a:xfrm>
                  <a:off x="593887" y="5237020"/>
                  <a:ext cx="3459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F32AB3E5-26B6-2B0B-9288-20BF81E166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887" y="5237020"/>
                  <a:ext cx="345992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6071" r="-5357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09761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79756F-70B2-DCF9-B3ED-D15543302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put it in practice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88718D8-5FA3-0E30-CEB9-A56FB8ADF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24930"/>
            <a:ext cx="3874733" cy="286126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E859688-FA28-2153-0D2E-99FC429E8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937" y="1024930"/>
            <a:ext cx="3718734" cy="286126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8687334-2B41-4074-8EF9-8EB5A311F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3830" y="1004917"/>
            <a:ext cx="3912733" cy="288128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7608988-9766-85EF-26B0-813DE46FED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626" y="3964313"/>
            <a:ext cx="3896279" cy="288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955473"/>
      </p:ext>
    </p:extLst>
  </p:cSld>
  <p:clrMapOvr>
    <a:masterClrMapping/>
  </p:clrMapOvr>
</p:sld>
</file>

<file path=ppt/theme/theme1.xml><?xml version="1.0" encoding="utf-8"?>
<a:theme xmlns:a="http://schemas.openxmlformats.org/drawingml/2006/main" name="Capolino_Title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olino_Title_Theme" id="{B2EBE72B-470E-4CF7-9249-DF1F0954883A}" vid="{C25F7877-D91D-4CB7-A24B-4A4B04882CCA}"/>
    </a:ext>
  </a:extLst>
</a:theme>
</file>

<file path=ppt/theme/theme2.xml><?xml version="1.0" encoding="utf-8"?>
<a:theme xmlns:a="http://schemas.openxmlformats.org/drawingml/2006/main" name="1_Capolino_Title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olino_Title_Theme" id="{B2EBE72B-470E-4CF7-9249-DF1F0954883A}" vid="{C25F7877-D91D-4CB7-A24B-4A4B04882CCA}"/>
    </a:ext>
  </a:extLst>
</a:theme>
</file>

<file path=ppt/theme/theme3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apolino_Slides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olino_Slides_Theme" id="{DF69EB0F-8E60-4595-B82A-3AFEB0899D7B}" vid="{05F6E665-52FE-4FED-AB83-07159CA151CE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64992</TotalTime>
  <Words>236</Words>
  <Application>Microsoft Office PowerPoint</Application>
  <PresentationFormat>Panorámica</PresentationFormat>
  <Paragraphs>42</Paragraphs>
  <Slides>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4</vt:i4>
      </vt:variant>
    </vt:vector>
  </HeadingPairs>
  <TitlesOfParts>
    <vt:vector size="12" baseType="lpstr">
      <vt:lpstr>Arial</vt:lpstr>
      <vt:lpstr>Cambria Math</vt:lpstr>
      <vt:lpstr>Calibri</vt:lpstr>
      <vt:lpstr>Times New Roman</vt:lpstr>
      <vt:lpstr>Capolino_Title_Theme</vt:lpstr>
      <vt:lpstr>1_Capolino_Title_Theme</vt:lpstr>
      <vt:lpstr>Diseño personalizado</vt:lpstr>
      <vt:lpstr>Capolino_Slides_Theme</vt:lpstr>
      <vt:lpstr>Presentación de PowerPoint</vt:lpstr>
      <vt:lpstr>Main idea: The SIP-ASOW is equivalent to a dielectric slab</vt:lpstr>
      <vt:lpstr>Validation: Let’s calculate the quality factor</vt:lpstr>
      <vt:lpstr>Let’s put it in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Ring Resonator</dc:title>
  <dc:creator>Filippo</dc:creator>
  <cp:lastModifiedBy>Albert Herrero Parareda</cp:lastModifiedBy>
  <cp:revision>993</cp:revision>
  <dcterms:created xsi:type="dcterms:W3CDTF">2015-11-16T15:02:53Z</dcterms:created>
  <dcterms:modified xsi:type="dcterms:W3CDTF">2022-09-12T23:33:42Z</dcterms:modified>
</cp:coreProperties>
</file>