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47" r:id="rId2"/>
    <p:sldId id="387" r:id="rId3"/>
    <p:sldId id="356" r:id="rId4"/>
    <p:sldId id="349" r:id="rId5"/>
    <p:sldId id="353" r:id="rId6"/>
    <p:sldId id="357" r:id="rId7"/>
    <p:sldId id="358" r:id="rId8"/>
    <p:sldId id="361" r:id="rId9"/>
    <p:sldId id="362" r:id="rId10"/>
    <p:sldId id="359" r:id="rId11"/>
    <p:sldId id="363" r:id="rId12"/>
    <p:sldId id="364" r:id="rId13"/>
    <p:sldId id="365" r:id="rId14"/>
    <p:sldId id="366" r:id="rId15"/>
    <p:sldId id="367" r:id="rId16"/>
    <p:sldId id="369" r:id="rId17"/>
    <p:sldId id="370" r:id="rId18"/>
    <p:sldId id="372" r:id="rId19"/>
    <p:sldId id="373" r:id="rId20"/>
    <p:sldId id="374" r:id="rId21"/>
    <p:sldId id="382" r:id="rId22"/>
    <p:sldId id="383" r:id="rId23"/>
    <p:sldId id="384" r:id="rId24"/>
    <p:sldId id="385" r:id="rId25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  <a:srgbClr val="00B100"/>
    <a:srgbClr val="62D162"/>
    <a:srgbClr val="ACBCFE"/>
    <a:srgbClr val="0C0288"/>
    <a:srgbClr val="0E039F"/>
    <a:srgbClr val="000066"/>
    <a:srgbClr val="0F45B1"/>
    <a:srgbClr val="0214BE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8" autoAdjust="0"/>
    <p:restoredTop sz="93557" autoAdjust="0"/>
  </p:normalViewPr>
  <p:slideViewPr>
    <p:cSldViewPr>
      <p:cViewPr varScale="1">
        <p:scale>
          <a:sx n="60" d="100"/>
          <a:sy n="60" d="100"/>
        </p:scale>
        <p:origin x="1020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4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616276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Corrugated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waveguide</a:t>
            </a:r>
            <a:r>
              <a:rPr lang="es-ES" sz="3000" b="1" dirty="0">
                <a:solidFill>
                  <a:srgbClr val="DE0000"/>
                </a:solidFill>
              </a:rPr>
              <a:t> – SIP </a:t>
            </a:r>
            <a:r>
              <a:rPr lang="es-ES" sz="3000" b="1" dirty="0" err="1">
                <a:solidFill>
                  <a:srgbClr val="DE0000"/>
                </a:solidFill>
              </a:rPr>
              <a:t>results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A296-2872-BCA1-5778-C06C3275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focus on Mode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51C31-87D0-F738-5FED-C3E0C604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3567"/>
            <a:ext cx="12192000" cy="4061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1B1D17-EDC1-38AF-96AB-C5300B7D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85800"/>
            <a:ext cx="3162741" cy="2210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C6FB86-7D6E-A6FC-E3E8-DDB2008AC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335167"/>
            <a:ext cx="2411541" cy="236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E9CC97-FA63-580E-A8CC-BAFA95EFD305}"/>
              </a:ext>
            </a:extLst>
          </p:cNvPr>
          <p:cNvSpPr txBox="1"/>
          <p:nvPr/>
        </p:nvSpPr>
        <p:spPr>
          <a:xfrm>
            <a:off x="6705600" y="1058635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Changing the value of </a:t>
            </a:r>
            <a:r>
              <a:rPr lang="en-US" sz="2400" b="1" dirty="0" err="1">
                <a:solidFill>
                  <a:srgbClr val="0070C0"/>
                </a:solidFill>
              </a:rPr>
              <a:t>teethThickness</a:t>
            </a:r>
            <a:r>
              <a:rPr lang="en-US" sz="2400" b="1" dirty="0">
                <a:solidFill>
                  <a:srgbClr val="0070C0"/>
                </a:solidFill>
              </a:rPr>
              <a:t> does not significantly perturb the dispersion diagram</a:t>
            </a:r>
          </a:p>
        </p:txBody>
      </p:sp>
    </p:spTree>
    <p:extLst>
      <p:ext uri="{BB962C8B-B14F-4D97-AF65-F5344CB8AC3E}">
        <p14:creationId xmlns:p14="http://schemas.microsoft.com/office/powerpoint/2010/main" val="51183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0208-467C-7EEB-9128-9A25BBC4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so far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E4784-B2E7-6A67-0FF5-4FA71D2FCB56}"/>
              </a:ext>
            </a:extLst>
          </p:cNvPr>
          <p:cNvSpPr txBox="1"/>
          <p:nvPr/>
        </p:nvSpPr>
        <p:spPr>
          <a:xfrm>
            <a:off x="495300" y="2743200"/>
            <a:ext cx="1120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dirty="0">
                <a:solidFill>
                  <a:srgbClr val="0070C0"/>
                </a:solidFill>
              </a:rPr>
              <a:t>Changing the </a:t>
            </a:r>
            <a:r>
              <a:rPr lang="en-US" sz="2400" b="1" dirty="0" err="1">
                <a:solidFill>
                  <a:srgbClr val="0070C0"/>
                </a:solidFill>
              </a:rPr>
              <a:t>teethWidth</a:t>
            </a:r>
            <a:r>
              <a:rPr lang="en-US" sz="2400" b="1" dirty="0">
                <a:solidFill>
                  <a:srgbClr val="0070C0"/>
                </a:solidFill>
              </a:rPr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teethThickness</a:t>
            </a:r>
            <a:r>
              <a:rPr lang="en-US" sz="2400" b="1" dirty="0">
                <a:solidFill>
                  <a:srgbClr val="0070C0"/>
                </a:solidFill>
              </a:rPr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teethShift</a:t>
            </a:r>
            <a:r>
              <a:rPr lang="en-US" sz="2400" b="1" dirty="0">
                <a:solidFill>
                  <a:srgbClr val="0070C0"/>
                </a:solidFill>
              </a:rPr>
              <a:t> alone does not change the dispersion diagram too much</a:t>
            </a:r>
          </a:p>
        </p:txBody>
      </p:sp>
    </p:spTree>
    <p:extLst>
      <p:ext uri="{BB962C8B-B14F-4D97-AF65-F5344CB8AC3E}">
        <p14:creationId xmlns:p14="http://schemas.microsoft.com/office/powerpoint/2010/main" val="249134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58F0-2CF6-3473-5C1C-B1CD3ABE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density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3E022-68E3-B179-F075-BD803B41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175" y="3517856"/>
            <a:ext cx="8077787" cy="2971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A78619-8745-2134-D041-4572AE673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068" y="533400"/>
            <a:ext cx="8137894" cy="297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C8E4F9-0908-C298-5F02-B671B2292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23" y="3732028"/>
            <a:ext cx="3946576" cy="19956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759085-34C2-F8C5-FFD6-51B86C5DF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35" y="1139782"/>
            <a:ext cx="3889688" cy="1909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C207F3-E318-6FE2-EAB2-AEE5D2C6D793}"/>
              </a:ext>
            </a:extLst>
          </p:cNvPr>
          <p:cNvSpPr txBox="1"/>
          <p:nvPr/>
        </p:nvSpPr>
        <p:spPr>
          <a:xfrm>
            <a:off x="152400" y="684354"/>
            <a:ext cx="387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density: 8 cells per wavelength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5AA84-062A-6690-BECA-B5D049A67294}"/>
              </a:ext>
            </a:extLst>
          </p:cNvPr>
          <p:cNvSpPr txBox="1"/>
          <p:nvPr/>
        </p:nvSpPr>
        <p:spPr>
          <a:xfrm>
            <a:off x="129363" y="3276600"/>
            <a:ext cx="387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density: 10 cells per wavelength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39382-258A-60E7-73E5-08E71DAD11FF}"/>
              </a:ext>
            </a:extLst>
          </p:cNvPr>
          <p:cNvSpPr txBox="1"/>
          <p:nvPr/>
        </p:nvSpPr>
        <p:spPr>
          <a:xfrm>
            <a:off x="214423" y="5808549"/>
            <a:ext cx="3876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There is no noticeable difference</a:t>
            </a:r>
          </a:p>
        </p:txBody>
      </p:sp>
    </p:spTree>
    <p:extLst>
      <p:ext uri="{BB962C8B-B14F-4D97-AF65-F5344CB8AC3E}">
        <p14:creationId xmlns:p14="http://schemas.microsoft.com/office/powerpoint/2010/main" val="394604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F063-4DF9-2C33-107D-07ED135A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teethWidth</a:t>
            </a:r>
            <a:r>
              <a:rPr lang="en-US" dirty="0"/>
              <a:t> variation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CB11D-935B-1AEC-FAEF-AD79399A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7513"/>
            <a:ext cx="12192000" cy="4019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0C26DC-7950-C0E8-A7D8-E754B62CF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42880"/>
            <a:ext cx="3219899" cy="2200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7C102-34A1-06B5-FC09-43CEF2AE9916}"/>
              </a:ext>
            </a:extLst>
          </p:cNvPr>
          <p:cNvSpPr txBox="1"/>
          <p:nvPr/>
        </p:nvSpPr>
        <p:spPr>
          <a:xfrm>
            <a:off x="3657600" y="609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Varying </a:t>
            </a:r>
            <a:r>
              <a:rPr lang="en-US" dirty="0" err="1"/>
              <a:t>teethWidth</a:t>
            </a:r>
            <a:r>
              <a:rPr lang="en-US" dirty="0"/>
              <a:t> does not change it at all</a:t>
            </a:r>
          </a:p>
        </p:txBody>
      </p:sp>
    </p:spTree>
    <p:extLst>
      <p:ext uri="{BB962C8B-B14F-4D97-AF65-F5344CB8AC3E}">
        <p14:creationId xmlns:p14="http://schemas.microsoft.com/office/powerpoint/2010/main" val="60934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489EA04-36AA-ED76-AD07-FA336512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11" y="2834551"/>
            <a:ext cx="12192000" cy="4066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B88B5-E323-D754-31DA-4D97FB3E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variation (includes </a:t>
            </a:r>
            <a:r>
              <a:rPr lang="en-US" dirty="0" err="1"/>
              <a:t>teethShift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5DF7F-A09F-C534-EA2B-C8CC4620F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67" y="645042"/>
            <a:ext cx="3200847" cy="2219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601D1-9BBB-A6D4-4F05-3D3AED96C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97" y="1676399"/>
            <a:ext cx="3704008" cy="11290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E44E88-8C61-94B4-4E9B-F2A615B1A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607" y="986610"/>
            <a:ext cx="3553321" cy="1810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8733F-4D0C-1085-0E3E-F0B91F114129}"/>
              </a:ext>
            </a:extLst>
          </p:cNvPr>
          <p:cNvSpPr txBox="1"/>
          <p:nvPr/>
        </p:nvSpPr>
        <p:spPr>
          <a:xfrm>
            <a:off x="3923996" y="1149108"/>
            <a:ext cx="301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3</a:t>
            </a:r>
          </a:p>
        </p:txBody>
      </p:sp>
    </p:spTree>
    <p:extLst>
      <p:ext uri="{BB962C8B-B14F-4D97-AF65-F5344CB8AC3E}">
        <p14:creationId xmlns:p14="http://schemas.microsoft.com/office/powerpoint/2010/main" val="1606996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4B5B-5F39-836F-5921-EC04D914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variation2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ABEF0-DA4E-C7B8-A47A-A19DFD53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88869"/>
            <a:ext cx="9817605" cy="2540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F83B0-F690-0C9A-553A-E33841F74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771" y="3404191"/>
            <a:ext cx="9785853" cy="2616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954B03-BC74-3E09-50DF-C855AB9C190F}"/>
              </a:ext>
            </a:extLst>
          </p:cNvPr>
          <p:cNvSpPr txBox="1"/>
          <p:nvPr/>
        </p:nvSpPr>
        <p:spPr>
          <a:xfrm>
            <a:off x="3429000" y="617220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Found an SIP!!!!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CDE269-BA27-F234-8B47-051634BC9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3" y="873968"/>
            <a:ext cx="2387723" cy="2228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374DB2-CEF3-E748-31CC-95BB30F8C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0" y="3367301"/>
            <a:ext cx="2006703" cy="11240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ACC267-D180-9697-8AD0-E81616561CCE}"/>
              </a:ext>
            </a:extLst>
          </p:cNvPr>
          <p:cNvSpPr txBox="1"/>
          <p:nvPr/>
        </p:nvSpPr>
        <p:spPr>
          <a:xfrm>
            <a:off x="228600" y="4712358"/>
            <a:ext cx="1829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 small teeth, can’t scale everything to get the SIP at 193 THz</a:t>
            </a:r>
          </a:p>
        </p:txBody>
      </p:sp>
    </p:spTree>
    <p:extLst>
      <p:ext uri="{BB962C8B-B14F-4D97-AF65-F5344CB8AC3E}">
        <p14:creationId xmlns:p14="http://schemas.microsoft.com/office/powerpoint/2010/main" val="421305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7385-8BD4-9CBD-3771-E0ADDC06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period variation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C3333-52E8-E6F0-DD8F-8A7B8C3B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09600"/>
            <a:ext cx="9741401" cy="292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AE794D-E891-9287-F9C9-13E35D338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2406774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17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3730-63F0-5442-1FA6-84B9CBE3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found an SIP! At the wrong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14983-ECF3-669C-C249-DD84A218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062" y="2046444"/>
            <a:ext cx="9100431" cy="2251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7343C0-D2A3-C9B0-4E35-40C39FEEF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493273"/>
            <a:ext cx="9183271" cy="2251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57AC5-1FE2-DFE2-A6A0-8AEDFAEE7BC4}"/>
                  </a:ext>
                </a:extLst>
              </p:cNvPr>
              <p:cNvSpPr txBox="1"/>
              <p:nvPr/>
            </p:nvSpPr>
            <p:spPr>
              <a:xfrm>
                <a:off x="228600" y="838200"/>
                <a:ext cx="410007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 tried scaling all the geometrical parameters by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 does not work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57AC5-1FE2-DFE2-A6A0-8AEDFAEE7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4100079" cy="1200329"/>
              </a:xfrm>
              <a:prstGeom prst="rect">
                <a:avLst/>
              </a:prstGeom>
              <a:blipFill>
                <a:blip r:embed="rId4"/>
                <a:stretch>
                  <a:fillRect l="-1042" t="-306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B08498E-3AA6-D611-F772-D833640FA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8" y="2428431"/>
            <a:ext cx="3202010" cy="280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80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AFA2-F851-EC6D-1899-965966BA5C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Adjusting </a:t>
                </a:r>
                <a:r>
                  <a:rPr lang="en-US" dirty="0" err="1"/>
                  <a:t>owgWidth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4AFA2-F851-EC6D-1899-965966BA5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25E0C90-2E1B-9AD4-15FD-8288F91F4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90260"/>
            <a:ext cx="3439005" cy="2438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0D28DB-24C0-0A97-639E-ECFE07E1E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69429"/>
            <a:ext cx="12192000" cy="3090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7F5D5B-2E91-C830-41FF-A24BCCDCC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186" y="1371600"/>
            <a:ext cx="1676634" cy="1228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F78244-00CC-1AEE-89D7-AE0BB4AB0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774881"/>
            <a:ext cx="3238952" cy="2629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9C0B5D-C135-F547-2760-C315D33DAE70}"/>
              </a:ext>
            </a:extLst>
          </p:cNvPr>
          <p:cNvSpPr txBox="1"/>
          <p:nvPr/>
        </p:nvSpPr>
        <p:spPr>
          <a:xfrm>
            <a:off x="9748284" y="1617791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Not a confined mode</a:t>
            </a:r>
          </a:p>
        </p:txBody>
      </p:sp>
    </p:spTree>
    <p:extLst>
      <p:ext uri="{BB962C8B-B14F-4D97-AF65-F5344CB8AC3E}">
        <p14:creationId xmlns:p14="http://schemas.microsoft.com/office/powerpoint/2010/main" val="3251985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D40D-C016-4BFD-B2D5-14D3BFE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adjusting </a:t>
            </a:r>
            <a:r>
              <a:rPr lang="en-US" dirty="0" err="1"/>
              <a:t>owgWidth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B3EE5-5D33-2FFD-B6EE-E9F54DEA0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447800"/>
            <a:ext cx="2857899" cy="1247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C9F607-28F4-45D1-F0A8-50E56979E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5" y="3775218"/>
            <a:ext cx="12192000" cy="3082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B0CC8D-53A0-49B7-0372-603E734DEBB9}"/>
              </a:ext>
            </a:extLst>
          </p:cNvPr>
          <p:cNvSpPr txBox="1"/>
          <p:nvPr/>
        </p:nvSpPr>
        <p:spPr>
          <a:xfrm>
            <a:off x="6248400" y="269574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3 with </a:t>
            </a:r>
            <a:r>
              <a:rPr lang="en-US" dirty="0" err="1"/>
              <a:t>owgWidth</a:t>
            </a:r>
            <a:r>
              <a:rPr lang="en-US" dirty="0"/>
              <a:t> = 700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8A2D3C-85C8-87F9-984F-A5AAF3823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010419"/>
            <a:ext cx="3381847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8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7854-78BC-A775-9D41-DCA37881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3E95C-2315-F23A-14DB-0BEDB3769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743200"/>
            <a:ext cx="2411541" cy="2362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47A2C2-789D-493A-C9A4-B2045F4F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68" y="838200"/>
            <a:ext cx="2896004" cy="1752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9B25F7-79E9-20E9-ABAF-54730F52F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276600"/>
            <a:ext cx="8448180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00897E-7176-4630-38E0-AABB9E530E07}"/>
              </a:ext>
            </a:extLst>
          </p:cNvPr>
          <p:cNvSpPr txBox="1"/>
          <p:nvPr/>
        </p:nvSpPr>
        <p:spPr>
          <a:xfrm>
            <a:off x="3886200" y="1299123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Optimize geometric parameters to have a stationary inflection point (SIP) in the dispersion relation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E34851-A6A0-F42D-4155-A823558CE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462" y="5581536"/>
            <a:ext cx="1886213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41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0633-7DD2-E9F2-31C9-7454F931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refine the previous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67BCD-C020-565E-24C0-5A0515B0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8" y="1143000"/>
            <a:ext cx="4874321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12E56-B4C7-6C8E-F661-388B87099C7A}"/>
              </a:ext>
            </a:extLst>
          </p:cNvPr>
          <p:cNvSpPr txBox="1"/>
          <p:nvPr/>
        </p:nvSpPr>
        <p:spPr>
          <a:xfrm>
            <a:off x="533400" y="358140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3 with </a:t>
            </a:r>
            <a:r>
              <a:rPr lang="en-US" dirty="0" err="1"/>
              <a:t>owgWidth</a:t>
            </a:r>
            <a:r>
              <a:rPr lang="en-US" dirty="0"/>
              <a:t> = 650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810D1-2E5A-E7DB-CF53-90213B776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63" y="1148316"/>
            <a:ext cx="6516009" cy="2648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AB3537-2736-63C8-56A7-0A7DB1B98FDA}"/>
              </a:ext>
            </a:extLst>
          </p:cNvPr>
          <p:cNvSpPr txBox="1"/>
          <p:nvPr/>
        </p:nvSpPr>
        <p:spPr>
          <a:xfrm>
            <a:off x="6857800" y="396602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3 with </a:t>
            </a:r>
            <a:r>
              <a:rPr lang="en-US" dirty="0" err="1"/>
              <a:t>owgWidth</a:t>
            </a:r>
            <a:r>
              <a:rPr lang="en-US" dirty="0"/>
              <a:t> = 600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A0505-0A6B-E697-7393-5FE0FC6AD8D2}"/>
              </a:ext>
            </a:extLst>
          </p:cNvPr>
          <p:cNvSpPr txBox="1"/>
          <p:nvPr/>
        </p:nvSpPr>
        <p:spPr>
          <a:xfrm>
            <a:off x="2590800" y="5105400"/>
            <a:ext cx="76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The mode is especially present at the teeth</a:t>
            </a:r>
          </a:p>
        </p:txBody>
      </p:sp>
    </p:spTree>
    <p:extLst>
      <p:ext uri="{BB962C8B-B14F-4D97-AF65-F5344CB8AC3E}">
        <p14:creationId xmlns:p14="http://schemas.microsoft.com/office/powerpoint/2010/main" val="3086160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2530-FDC4-DDAD-25BB-43031F06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fine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E1DF8-42CB-1AC1-1DEE-7176BE3E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6203"/>
            <a:ext cx="12192000" cy="2693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0FBD76-C6EC-E3F7-BF81-229633FA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400"/>
            <a:ext cx="3381847" cy="241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7A6C4C-D1FA-7973-9F28-0581622A5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685801"/>
            <a:ext cx="3667637" cy="2895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9105E9-37C9-5CA6-A97F-4FABE5A86256}"/>
              </a:ext>
            </a:extLst>
          </p:cNvPr>
          <p:cNvSpPr/>
          <p:nvPr/>
        </p:nvSpPr>
        <p:spPr>
          <a:xfrm>
            <a:off x="228600" y="1752601"/>
            <a:ext cx="3340395" cy="381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6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2E1D-374B-9A14-0F7E-396A3197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teethWidth</a:t>
            </a:r>
            <a:r>
              <a:rPr lang="en-US" dirty="0"/>
              <a:t> fine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6E3BD-FDD8-258B-DC27-277A5D2C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3781953" cy="2200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C6D5B5-8B42-AFBE-C3A0-03727952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6470"/>
            <a:ext cx="12192000" cy="2899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CFB854-60AF-4265-F873-712BE6771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665" y="609600"/>
            <a:ext cx="2706066" cy="2629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81E83E-123E-38DF-666E-E9F64FB56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44" y="3762610"/>
            <a:ext cx="12192000" cy="28986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E3EE22-612A-EBC2-AD21-2CFE5EF22706}"/>
              </a:ext>
            </a:extLst>
          </p:cNvPr>
          <p:cNvSpPr/>
          <p:nvPr/>
        </p:nvSpPr>
        <p:spPr>
          <a:xfrm>
            <a:off x="244548" y="1664225"/>
            <a:ext cx="3340395" cy="381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36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F618-B5E1-EF60-E15C-E32B3143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SIP. Period.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8ADBE-FA10-47F1-038C-022995747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591" y="643270"/>
            <a:ext cx="8229600" cy="1954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1BC92E-F3F9-51B5-AD68-8FF9FDADB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07" y="4091763"/>
            <a:ext cx="11360796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E9F0F5-61A2-AF3F-7B92-BA2BB4A3E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685800"/>
            <a:ext cx="3410426" cy="24006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A7205C-2C1D-6A1B-1A6B-BCF2C6152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2685173"/>
            <a:ext cx="3962400" cy="162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66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5D1B-7C8F-3423-23C9-62FD87E3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SIP. </a:t>
            </a:r>
            <a:r>
              <a:rPr lang="en-US" dirty="0" err="1"/>
              <a:t>teethWidth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1C77D-D8D2-498D-8D42-34C97FAF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5" y="838200"/>
            <a:ext cx="3381847" cy="2238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8306A1-C37B-9F98-7409-C64A0327D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1634"/>
            <a:ext cx="12192000" cy="293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1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099873"/>
            <a:ext cx="7164488" cy="147732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Corrugated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waveguide</a:t>
            </a:r>
            <a:r>
              <a:rPr lang="es-ES" sz="3000" b="1" dirty="0">
                <a:solidFill>
                  <a:srgbClr val="DE0000"/>
                </a:solidFill>
              </a:rPr>
              <a:t> – </a:t>
            </a:r>
            <a:r>
              <a:rPr lang="es-ES" sz="3000" b="1" dirty="0" err="1">
                <a:solidFill>
                  <a:srgbClr val="DE0000"/>
                </a:solidFill>
              </a:rPr>
              <a:t>Course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correction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on</a:t>
            </a:r>
            <a:r>
              <a:rPr lang="es-ES" sz="3000" b="1" dirty="0">
                <a:solidFill>
                  <a:srgbClr val="DE0000"/>
                </a:solidFill>
              </a:rPr>
              <a:t> Case 0: </a:t>
            </a:r>
            <a:r>
              <a:rPr lang="es-ES" sz="3000" b="1" dirty="0" err="1">
                <a:solidFill>
                  <a:srgbClr val="DE0000"/>
                </a:solidFill>
              </a:rPr>
              <a:t>Uniform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waveguide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supports</a:t>
            </a:r>
            <a:r>
              <a:rPr lang="es-ES" sz="3000" b="1" dirty="0">
                <a:solidFill>
                  <a:srgbClr val="DE0000"/>
                </a:solidFill>
              </a:rPr>
              <a:t> 2 </a:t>
            </a:r>
            <a:r>
              <a:rPr lang="es-ES" sz="3000" b="1" dirty="0" err="1">
                <a:solidFill>
                  <a:srgbClr val="DE0000"/>
                </a:solidFill>
              </a:rPr>
              <a:t>modes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AC75-DD10-BABF-A3E5-A51CE139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waveguide (</a:t>
            </a:r>
            <a:r>
              <a:rPr lang="en-US" dirty="0" err="1"/>
              <a:t>teethWidth</a:t>
            </a:r>
            <a:r>
              <a:rPr lang="en-US" dirty="0"/>
              <a:t> = 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B3FFF-7892-4EA2-CF15-F49A1C5F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7128"/>
            <a:ext cx="12192000" cy="2892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38D791-0143-A067-6B0E-336321DA9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51" y="762000"/>
            <a:ext cx="1857634" cy="22196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480C2D-4BD1-89A0-31BB-47F72AA67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765544"/>
            <a:ext cx="2619741" cy="19528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CBE52B-D065-A399-79AA-0F8DDB52A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762000"/>
            <a:ext cx="2800635" cy="8441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5749AB-B6C7-9459-3BCC-1AA416E7D7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318" y="736140"/>
            <a:ext cx="3072029" cy="8441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A55992-69A6-E36C-DBD9-B8A63A62D5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1456" y="2411802"/>
            <a:ext cx="3408170" cy="846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3A88D6-1AD4-39D9-CB8A-9594158A33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2430" y="2089265"/>
            <a:ext cx="2964640" cy="14393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C60072-428E-6670-566A-4B5143D8763D}"/>
              </a:ext>
            </a:extLst>
          </p:cNvPr>
          <p:cNvSpPr txBox="1"/>
          <p:nvPr/>
        </p:nvSpPr>
        <p:spPr>
          <a:xfrm>
            <a:off x="6248400" y="174199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047CE7-14B9-0B5D-3A0A-CF8CEACA927A}"/>
              </a:ext>
            </a:extLst>
          </p:cNvPr>
          <p:cNvSpPr txBox="1"/>
          <p:nvPr/>
        </p:nvSpPr>
        <p:spPr>
          <a:xfrm>
            <a:off x="6353317" y="328630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BF47-884C-693D-66F9-3120A3356296}"/>
              </a:ext>
            </a:extLst>
          </p:cNvPr>
          <p:cNvSpPr txBox="1"/>
          <p:nvPr/>
        </p:nvSpPr>
        <p:spPr>
          <a:xfrm>
            <a:off x="10134600" y="354086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EC3085-3E27-14F6-C573-A46B12742791}"/>
              </a:ext>
            </a:extLst>
          </p:cNvPr>
          <p:cNvSpPr txBox="1"/>
          <p:nvPr/>
        </p:nvSpPr>
        <p:spPr>
          <a:xfrm>
            <a:off x="9525000" y="168828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771DE8-E081-07DF-EAE5-5B700A37FB5D}"/>
              </a:ext>
            </a:extLst>
          </p:cNvPr>
          <p:cNvCxnSpPr/>
          <p:nvPr/>
        </p:nvCxnSpPr>
        <p:spPr>
          <a:xfrm>
            <a:off x="10242699" y="4191000"/>
            <a:ext cx="0" cy="2286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FEB803-CE1E-ABCC-CCD5-AFA58734A2E8}"/>
              </a:ext>
            </a:extLst>
          </p:cNvPr>
          <p:cNvSpPr txBox="1"/>
          <p:nvPr/>
        </p:nvSpPr>
        <p:spPr>
          <a:xfrm>
            <a:off x="10363201" y="5070136"/>
            <a:ext cx="83819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BZ edge</a:t>
            </a:r>
          </a:p>
        </p:txBody>
      </p:sp>
    </p:spTree>
    <p:extLst>
      <p:ext uri="{BB962C8B-B14F-4D97-AF65-F5344CB8AC3E}">
        <p14:creationId xmlns:p14="http://schemas.microsoft.com/office/powerpoint/2010/main" val="25850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F159-AE61-C5D2-9C03-8B884516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perturbation due to </a:t>
            </a:r>
            <a:r>
              <a:rPr lang="en-US" dirty="0" err="1"/>
              <a:t>teethWidth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3F1-776C-3A0F-3181-614E88AF0DBE}"/>
              </a:ext>
            </a:extLst>
          </p:cNvPr>
          <p:cNvSpPr txBox="1"/>
          <p:nvPr/>
        </p:nvSpPr>
        <p:spPr>
          <a:xfrm>
            <a:off x="228600" y="7620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1, 2 &amp; 3 are mostly unperturbed (same curves)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AB7F0-BABA-5F6C-E344-258D8683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156" y="609600"/>
            <a:ext cx="6914844" cy="2145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EDF507-8B03-D8A2-CD80-9E8CD70BD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456" y="2883898"/>
            <a:ext cx="6927343" cy="21452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242973-C0BD-1B02-8E7E-585E7CE64F60}"/>
              </a:ext>
            </a:extLst>
          </p:cNvPr>
          <p:cNvSpPr txBox="1"/>
          <p:nvPr/>
        </p:nvSpPr>
        <p:spPr>
          <a:xfrm>
            <a:off x="481965" y="4677194"/>
            <a:ext cx="495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4 has the most perturbation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EDB0F1-5210-E3D7-DB74-F53AD7BDD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67" y="1408331"/>
            <a:ext cx="3422271" cy="857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1F82D5-BD19-2238-8FC6-29044B7C0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67" y="2373778"/>
            <a:ext cx="4201111" cy="8573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4DF842-9349-CF2D-7A1A-8E1531163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347" y="3447134"/>
            <a:ext cx="4201112" cy="10525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B8A861-498A-F131-031F-4B4D149FF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149" y="5104240"/>
            <a:ext cx="4887007" cy="15527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41405A-BCE3-73DE-1C4F-E39B22329823}"/>
              </a:ext>
            </a:extLst>
          </p:cNvPr>
          <p:cNvSpPr txBox="1"/>
          <p:nvPr/>
        </p:nvSpPr>
        <p:spPr>
          <a:xfrm>
            <a:off x="5562600" y="510424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4 is an odd mode (like Mode 3)</a:t>
            </a:r>
          </a:p>
        </p:txBody>
      </p:sp>
    </p:spTree>
    <p:extLst>
      <p:ext uri="{BB962C8B-B14F-4D97-AF65-F5344CB8AC3E}">
        <p14:creationId xmlns:p14="http://schemas.microsoft.com/office/powerpoint/2010/main" val="70659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3EE3-352E-0ABB-9848-25B569DC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 Mode confinement in freq. domain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B4A9F-C1B2-2424-B1E7-B5A7B0F3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86" y="704964"/>
            <a:ext cx="3380998" cy="882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C0D703-8B11-5281-D0B3-61FE2CF6C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6" y="1860841"/>
            <a:ext cx="3380998" cy="953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94564E-4D15-C4BE-CFCF-EB2FB90A6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86" y="3068346"/>
            <a:ext cx="3852530" cy="963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89C392-75AF-6349-1D66-AE4535B16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86" y="4344409"/>
            <a:ext cx="3002208" cy="18280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EE6E53-9C81-2170-93AA-F98FF80DF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997" y="718704"/>
            <a:ext cx="2684006" cy="32753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2033EA-D541-4C48-44C1-E35F7977AB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9817" y="4140582"/>
            <a:ext cx="8231557" cy="2717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E31836-42BE-4557-1C5E-65188E7FDDD9}"/>
                  </a:ext>
                </a:extLst>
              </p:cNvPr>
              <p:cNvSpPr txBox="1"/>
              <p:nvPr/>
            </p:nvSpPr>
            <p:spPr>
              <a:xfrm>
                <a:off x="8001000" y="914400"/>
                <a:ext cx="38862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Mode 4 in the eigenmode solver and in the freq. domain are different.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Mode 4 in the freq. domain is the 2D mode at the port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Mode 4 in the eigenmode solver looks like Mode 4 in the eigenmode (which is well confined)</a:t>
                </a:r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𝑆𝑖𝑂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=2.0863=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1.444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E31836-42BE-4557-1C5E-65188E7F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914400"/>
                <a:ext cx="3886200" cy="2862322"/>
              </a:xfrm>
              <a:prstGeom prst="rect">
                <a:avLst/>
              </a:prstGeom>
              <a:blipFill>
                <a:blip r:embed="rId8"/>
                <a:stretch>
                  <a:fillRect l="-1099" t="-1064" r="-2355" b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2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D5E5-ADAC-8D9B-5B86-020E2E5A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teethWidth</a:t>
            </a:r>
            <a:r>
              <a:rPr lang="en-US" dirty="0"/>
              <a:t> = 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BFAEF-359B-FFA0-486C-5C85C494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38200"/>
            <a:ext cx="3543795" cy="2191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5BCB4E-AE76-DDF9-73B3-1BDFB08371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76" b="2007"/>
          <a:stretch/>
        </p:blipFill>
        <p:spPr>
          <a:xfrm>
            <a:off x="3899941" y="625710"/>
            <a:ext cx="2743823" cy="2391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43A68A-A439-703B-AE53-E8164EBFB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442" y="725752"/>
            <a:ext cx="5131557" cy="1865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A3CCE7-9977-270A-FB5B-52270A7BD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524" y="3326583"/>
            <a:ext cx="7252109" cy="25853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7396F6-5AC5-F109-EEFD-467FC23161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3391786"/>
            <a:ext cx="3858163" cy="11526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618E22-1DE7-2575-7355-B7CD54451633}"/>
              </a:ext>
            </a:extLst>
          </p:cNvPr>
          <p:cNvSpPr txBox="1"/>
          <p:nvPr/>
        </p:nvSpPr>
        <p:spPr>
          <a:xfrm>
            <a:off x="345558" y="307332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4494E4-F68A-C5E9-F24B-5B687F02C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5118019"/>
            <a:ext cx="3867690" cy="11050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7AC7EE-2F47-5231-14F3-0896D4283119}"/>
              </a:ext>
            </a:extLst>
          </p:cNvPr>
          <p:cNvSpPr txBox="1"/>
          <p:nvPr/>
        </p:nvSpPr>
        <p:spPr>
          <a:xfrm>
            <a:off x="345558" y="476818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4</a:t>
            </a:r>
          </a:p>
        </p:txBody>
      </p:sp>
    </p:spTree>
    <p:extLst>
      <p:ext uri="{BB962C8B-B14F-4D97-AF65-F5344CB8AC3E}">
        <p14:creationId xmlns:p14="http://schemas.microsoft.com/office/powerpoint/2010/main" val="97256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6ECB-FAD3-F666-16D0-C629889B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</a:t>
            </a:r>
            <a:r>
              <a:rPr lang="en-US" dirty="0" err="1"/>
              <a:t>teethShift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7F6DC-C265-5F80-2B36-4C69E4F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4050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E27EEE-8BD0-127D-65A3-DEACF655911B}"/>
              </a:ext>
            </a:extLst>
          </p:cNvPr>
          <p:cNvSpPr txBox="1"/>
          <p:nvPr/>
        </p:nvSpPr>
        <p:spPr>
          <a:xfrm>
            <a:off x="3581400" y="52578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Changing the value of </a:t>
            </a:r>
            <a:r>
              <a:rPr lang="en-US" sz="2400" b="1" dirty="0" err="1">
                <a:solidFill>
                  <a:srgbClr val="0070C0"/>
                </a:solidFill>
              </a:rPr>
              <a:t>teethShift</a:t>
            </a:r>
            <a:r>
              <a:rPr lang="en-US" sz="2400" b="1" dirty="0">
                <a:solidFill>
                  <a:srgbClr val="0070C0"/>
                </a:solidFill>
              </a:rPr>
              <a:t> does not significantly perturb the dispersion diagram</a:t>
            </a:r>
          </a:p>
        </p:txBody>
      </p:sp>
    </p:spTree>
    <p:extLst>
      <p:ext uri="{BB962C8B-B14F-4D97-AF65-F5344CB8AC3E}">
        <p14:creationId xmlns:p14="http://schemas.microsoft.com/office/powerpoint/2010/main" val="363272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60AFEE-3B5C-1AD0-0C6A-4A662F984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" y="2501302"/>
            <a:ext cx="12192000" cy="435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4F2F54-EE6C-DE23-F1DE-C690C6FB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change </a:t>
            </a:r>
            <a:r>
              <a:rPr lang="en-US" dirty="0" err="1"/>
              <a:t>teethThickness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17486-3EB5-B222-6CBB-D69920506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02" y="762000"/>
            <a:ext cx="3210373" cy="2229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AA9A95-BA9D-B4C1-05A2-2B1D1B87B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638" y="559960"/>
            <a:ext cx="3013684" cy="1975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730018-8C17-D47B-17C0-E2811FBF8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885" y="629072"/>
            <a:ext cx="2648320" cy="7811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0C40D9-A182-4F99-3554-7492E9201B29}"/>
              </a:ext>
            </a:extLst>
          </p:cNvPr>
          <p:cNvSpPr txBox="1"/>
          <p:nvPr/>
        </p:nvSpPr>
        <p:spPr>
          <a:xfrm>
            <a:off x="9601200" y="101965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0125A-BBCB-C11D-B10A-4707DA792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2938" y="1682038"/>
            <a:ext cx="1886213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7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75067</TotalTime>
  <Words>390</Words>
  <Application>Microsoft Office PowerPoint</Application>
  <PresentationFormat>Widescreen</PresentationFormat>
  <Paragraphs>67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Times New Roman</vt:lpstr>
      <vt:lpstr>Arial</vt:lpstr>
      <vt:lpstr>Calibri</vt:lpstr>
      <vt:lpstr>Cambria Math</vt:lpstr>
      <vt:lpstr>Office Theme</vt:lpstr>
      <vt:lpstr>PowerPoint Presentation</vt:lpstr>
      <vt:lpstr>Idea </vt:lpstr>
      <vt:lpstr>PowerPoint Presentation</vt:lpstr>
      <vt:lpstr>Uniform waveguide (teethWidth = 0)</vt:lpstr>
      <vt:lpstr>Mode perturbation due to teethWidth</vt:lpstr>
      <vt:lpstr>Check: Mode confinement in freq. domain</vt:lpstr>
      <vt:lpstr>teethWidth = 50</vt:lpstr>
      <vt:lpstr>Optimizing teethShift</vt:lpstr>
      <vt:lpstr>What if we change teethThickness?</vt:lpstr>
      <vt:lpstr>Let’s focus on Mode 3</vt:lpstr>
      <vt:lpstr>Conclusions so far</vt:lpstr>
      <vt:lpstr>Mesh density comparison</vt:lpstr>
      <vt:lpstr>teethWidth variation</vt:lpstr>
      <vt:lpstr>Period variation (includes teethShift)</vt:lpstr>
      <vt:lpstr>Period variation2</vt:lpstr>
      <vt:lpstr>More period variation</vt:lpstr>
      <vt:lpstr>I found an SIP! At the wrong frequency</vt:lpstr>
      <vt:lpstr>Adjusting owgWidth with f</vt:lpstr>
      <vt:lpstr>Manually adjusting owgWidth</vt:lpstr>
      <vt:lpstr>Let’s refine the previous result</vt:lpstr>
      <vt:lpstr>Period fine tuning</vt:lpstr>
      <vt:lpstr>teethWidth fine tuning</vt:lpstr>
      <vt:lpstr>SIP. Period.</vt:lpstr>
      <vt:lpstr>SIP. teethWidth.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979</cp:revision>
  <dcterms:created xsi:type="dcterms:W3CDTF">2015-11-16T15:02:53Z</dcterms:created>
  <dcterms:modified xsi:type="dcterms:W3CDTF">2023-10-12T17:03:24Z</dcterms:modified>
</cp:coreProperties>
</file>