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7" r:id="rId11"/>
    <p:sldId id="398" r:id="rId12"/>
    <p:sldId id="399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D5D"/>
    <a:srgbClr val="00B100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Stationary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inflection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point</a:t>
            </a:r>
            <a:r>
              <a:rPr lang="es-ES" sz="3000" b="1" dirty="0">
                <a:solidFill>
                  <a:srgbClr val="DE0000"/>
                </a:solidFill>
              </a:rPr>
              <a:t> in a </a:t>
            </a:r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C086-6ABD-987C-7ADE-70BC312C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points, no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67545-1205-73BB-1C17-C0196493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C086-6ABD-987C-7ADE-70BC312C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points, no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4BA9-3D07-997F-93F9-9E99945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56D-4C49-DC43-DB11-79BE8047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mode 3 &amp; 4 touch?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F2C45-E05C-98BD-F781-5EF82CBC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056"/>
            <a:ext cx="12192000" cy="3075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BD12B-4360-9744-1096-82F6B1FD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6373"/>
            <a:ext cx="12192000" cy="31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E95C-2315-F23A-14DB-0BEDB376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43200"/>
            <a:ext cx="2411541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7A2C2-789D-493A-C9A4-B2045F4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8" y="838200"/>
            <a:ext cx="2896004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B25F7-79E9-20E9-ABAF-54730F52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18" y="3733800"/>
            <a:ext cx="7211861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0897E-7176-4630-38E0-AABB9E530E07}"/>
              </a:ext>
            </a:extLst>
          </p:cNvPr>
          <p:cNvSpPr txBox="1"/>
          <p:nvPr/>
        </p:nvSpPr>
        <p:spPr>
          <a:xfrm>
            <a:off x="3886200" y="129912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Optimize geometric parameters to have a stationary inflection point (SIP) in the dispersion 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34851-A6A0-F42D-4155-A823558C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62" y="5581536"/>
            <a:ext cx="188621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A818BA-19E1-80BA-518A-7754D43B6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0"/>
          <a:stretch/>
        </p:blipFill>
        <p:spPr>
          <a:xfrm>
            <a:off x="8887832" y="2743200"/>
            <a:ext cx="2800273" cy="2890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mode in optical waveguides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05AB4-0C62-FC42-D458-1A9F7A1E6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25"/>
          <a:stretch/>
        </p:blipFill>
        <p:spPr>
          <a:xfrm>
            <a:off x="253409" y="2904030"/>
            <a:ext cx="4419600" cy="256932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4C03-F3B5-9FEB-81FC-926504BD9446}"/>
              </a:ext>
            </a:extLst>
          </p:cNvPr>
          <p:cNvGrpSpPr/>
          <p:nvPr/>
        </p:nvGrpSpPr>
        <p:grpSpPr>
          <a:xfrm>
            <a:off x="4532521" y="3045691"/>
            <a:ext cx="4495800" cy="2286000"/>
            <a:chOff x="4381400" y="838200"/>
            <a:chExt cx="4495800" cy="228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0897E-7176-4630-38E0-AABB9E530E07}"/>
                </a:ext>
              </a:extLst>
            </p:cNvPr>
            <p:cNvSpPr txBox="1"/>
            <p:nvPr/>
          </p:nvSpPr>
          <p:spPr>
            <a:xfrm>
              <a:off x="4381400" y="838200"/>
              <a:ext cx="4495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Optimize geometric parameters to have a stationary inflection point (SIP) in the dispersion relation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E4A6290-914C-2D30-D5AC-4096C27D7621}"/>
                </a:ext>
              </a:extLst>
            </p:cNvPr>
            <p:cNvSpPr/>
            <p:nvPr/>
          </p:nvSpPr>
          <p:spPr>
            <a:xfrm>
              <a:off x="5600600" y="2503861"/>
              <a:ext cx="2057400" cy="620339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05C11B-7996-D949-0D9E-6C035EB05E88}"/>
              </a:ext>
            </a:extLst>
          </p:cNvPr>
          <p:cNvSpPr txBox="1"/>
          <p:nvPr/>
        </p:nvSpPr>
        <p:spPr>
          <a:xfrm>
            <a:off x="762000" y="1423533"/>
            <a:ext cx="1018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Generally, this is achieved by coupling 3 single-mode waveguides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AEBB8-FC5D-0C35-DD7F-54E1A3EAC114}"/>
              </a:ext>
            </a:extLst>
          </p:cNvPr>
          <p:cNvSpPr txBox="1"/>
          <p:nvPr/>
        </p:nvSpPr>
        <p:spPr>
          <a:xfrm>
            <a:off x="269358" y="591627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Herrero-Parareda, Furman, Mealy, Gibson, Bedford,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Vitebskiy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Capolino, Optical Materials Express, 13, 5, 2023</a:t>
            </a:r>
          </a:p>
        </p:txBody>
      </p:sp>
    </p:spTree>
    <p:extLst>
      <p:ext uri="{BB962C8B-B14F-4D97-AF65-F5344CB8AC3E}">
        <p14:creationId xmlns:p14="http://schemas.microsoft.com/office/powerpoint/2010/main" val="269397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mode in optical waveguides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4C03-F3B5-9FEB-81FC-926504BD9446}"/>
              </a:ext>
            </a:extLst>
          </p:cNvPr>
          <p:cNvGrpSpPr/>
          <p:nvPr/>
        </p:nvGrpSpPr>
        <p:grpSpPr>
          <a:xfrm>
            <a:off x="3050317" y="2895600"/>
            <a:ext cx="4495800" cy="2286000"/>
            <a:chOff x="4381400" y="838200"/>
            <a:chExt cx="4495800" cy="228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0897E-7176-4630-38E0-AABB9E530E07}"/>
                </a:ext>
              </a:extLst>
            </p:cNvPr>
            <p:cNvSpPr txBox="1"/>
            <p:nvPr/>
          </p:nvSpPr>
          <p:spPr>
            <a:xfrm>
              <a:off x="4381400" y="838200"/>
              <a:ext cx="4495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Optimize geometric parameters to have a stationary inflection point (SIP) in the dispersion relation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E4A6290-914C-2D30-D5AC-4096C27D7621}"/>
                </a:ext>
              </a:extLst>
            </p:cNvPr>
            <p:cNvSpPr/>
            <p:nvPr/>
          </p:nvSpPr>
          <p:spPr>
            <a:xfrm>
              <a:off x="5600600" y="2503861"/>
              <a:ext cx="2057400" cy="620339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05C11B-7996-D949-0D9E-6C035EB05E88}"/>
              </a:ext>
            </a:extLst>
          </p:cNvPr>
          <p:cNvSpPr txBox="1"/>
          <p:nvPr/>
        </p:nvSpPr>
        <p:spPr>
          <a:xfrm>
            <a:off x="762000" y="1423533"/>
            <a:ext cx="1018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Instead, we achieve it with a single multi-mode waveguide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6B788-2B77-E88B-B565-8B4D46DB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38600"/>
            <a:ext cx="2411541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A1B9C-89C1-C6DF-DF9D-037C3C6C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9" y="2133600"/>
            <a:ext cx="2896004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64A3F-9F75-1584-B7F7-15AC04A9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514600"/>
            <a:ext cx="410796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4B96-7426-0881-E38F-FA6A1165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Corrugated waveguide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92AEE-A0A1-AB31-D3A5-9896D22E0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3" r="7702"/>
          <a:stretch/>
        </p:blipFill>
        <p:spPr>
          <a:xfrm>
            <a:off x="863609" y="866432"/>
            <a:ext cx="3451982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66EC8-1DB5-790F-AE42-C91812B514DC}"/>
              </a:ext>
            </a:extLst>
          </p:cNvPr>
          <p:cNvCxnSpPr/>
          <p:nvPr/>
        </p:nvCxnSpPr>
        <p:spPr>
          <a:xfrm>
            <a:off x="1419990" y="2771432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0E6B23-A2D8-F84D-0DF9-283440295DF8}"/>
              </a:ext>
            </a:extLst>
          </p:cNvPr>
          <p:cNvCxnSpPr/>
          <p:nvPr/>
        </p:nvCxnSpPr>
        <p:spPr>
          <a:xfrm>
            <a:off x="4925190" y="1095032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E450B-2030-487E-077A-2D9B98DC7E46}"/>
              </a:ext>
            </a:extLst>
          </p:cNvPr>
          <p:cNvCxnSpPr/>
          <p:nvPr/>
        </p:nvCxnSpPr>
        <p:spPr>
          <a:xfrm>
            <a:off x="4467990" y="178083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F1A6D4-D903-676E-F624-E9C0CB716776}"/>
              </a:ext>
            </a:extLst>
          </p:cNvPr>
          <p:cNvCxnSpPr/>
          <p:nvPr/>
        </p:nvCxnSpPr>
        <p:spPr>
          <a:xfrm>
            <a:off x="3858390" y="2771432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842FB-5B3C-7038-7E44-00BF252C525D}"/>
              </a:ext>
            </a:extLst>
          </p:cNvPr>
          <p:cNvCxnSpPr/>
          <p:nvPr/>
        </p:nvCxnSpPr>
        <p:spPr>
          <a:xfrm>
            <a:off x="653873" y="1400077"/>
            <a:ext cx="0" cy="7236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FECB04-0DDF-510D-704B-1F800841FE9C}"/>
              </a:ext>
            </a:extLst>
          </p:cNvPr>
          <p:cNvCxnSpPr/>
          <p:nvPr/>
        </p:nvCxnSpPr>
        <p:spPr>
          <a:xfrm>
            <a:off x="659190" y="1400077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AFC5B4-330C-80F3-4935-5695DF69ECFA}"/>
              </a:ext>
            </a:extLst>
          </p:cNvPr>
          <p:cNvCxnSpPr/>
          <p:nvPr/>
        </p:nvCxnSpPr>
        <p:spPr>
          <a:xfrm>
            <a:off x="679255" y="2123732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CC12D-AA1F-E0B2-5654-47077FBF513E}"/>
                  </a:ext>
                </a:extLst>
              </p:cNvPr>
              <p:cNvSpPr txBox="1"/>
              <p:nvPr/>
            </p:nvSpPr>
            <p:spPr>
              <a:xfrm>
                <a:off x="5089003" y="162340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CC12D-AA1F-E0B2-5654-47077FBF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003" y="1623404"/>
                <a:ext cx="193258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215B8-9EC3-F319-1D0C-A159644180FE}"/>
                  </a:ext>
                </a:extLst>
              </p:cNvPr>
              <p:cNvSpPr txBox="1"/>
              <p:nvPr/>
            </p:nvSpPr>
            <p:spPr>
              <a:xfrm>
                <a:off x="2524415" y="2852475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215B8-9EC3-F319-1D0C-A1596441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15" y="2852475"/>
                <a:ext cx="229550" cy="276999"/>
              </a:xfrm>
              <a:prstGeom prst="rect">
                <a:avLst/>
              </a:prstGeom>
              <a:blipFill>
                <a:blip r:embed="rId4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93ABBD-BA9F-2F78-4CA7-C0029E670E83}"/>
                  </a:ext>
                </a:extLst>
              </p:cNvPr>
              <p:cNvSpPr txBox="1"/>
              <p:nvPr/>
            </p:nvSpPr>
            <p:spPr>
              <a:xfrm>
                <a:off x="3855222" y="2918559"/>
                <a:ext cx="307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93ABBD-BA9F-2F78-4CA7-C0029E670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2" y="2918559"/>
                <a:ext cx="307968" cy="276999"/>
              </a:xfrm>
              <a:prstGeom prst="rect">
                <a:avLst/>
              </a:prstGeom>
              <a:blipFill>
                <a:blip r:embed="rId5"/>
                <a:stretch>
                  <a:fillRect l="-11765" r="-196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144C89-D786-EB83-B8BB-1AE09ADC7EB5}"/>
                  </a:ext>
                </a:extLst>
              </p:cNvPr>
              <p:cNvSpPr txBox="1"/>
              <p:nvPr/>
            </p:nvSpPr>
            <p:spPr>
              <a:xfrm>
                <a:off x="4507274" y="1961033"/>
                <a:ext cx="240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144C89-D786-EB83-B8BB-1AE09ADC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274" y="1961033"/>
                <a:ext cx="240707" cy="276999"/>
              </a:xfrm>
              <a:prstGeom prst="rect">
                <a:avLst/>
              </a:prstGeom>
              <a:blipFill>
                <a:blip r:embed="rId6"/>
                <a:stretch>
                  <a:fillRect l="-2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398CA-23AE-A172-BA0B-D322831FD261}"/>
                  </a:ext>
                </a:extLst>
              </p:cNvPr>
              <p:cNvSpPr txBox="1"/>
              <p:nvPr/>
            </p:nvSpPr>
            <p:spPr>
              <a:xfrm>
                <a:off x="354150" y="1609227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398CA-23AE-A172-BA0B-D322831F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50" y="1609227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C6F93489-9184-1531-A805-09AD7D573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3276600"/>
            <a:ext cx="3888000" cy="158005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D6F05D-1554-242E-109D-EF02AC1AD45F}"/>
              </a:ext>
            </a:extLst>
          </p:cNvPr>
          <p:cNvCxnSpPr/>
          <p:nvPr/>
        </p:nvCxnSpPr>
        <p:spPr>
          <a:xfrm>
            <a:off x="4634715" y="3609427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181709-93C1-8353-8297-26CAFA2F60C7}"/>
                  </a:ext>
                </a:extLst>
              </p:cNvPr>
              <p:cNvSpPr txBox="1"/>
              <p:nvPr/>
            </p:nvSpPr>
            <p:spPr>
              <a:xfrm>
                <a:off x="4828354" y="3928127"/>
                <a:ext cx="714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181709-93C1-8353-8297-26CAFA2F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54" y="3928127"/>
                <a:ext cx="714555" cy="276999"/>
              </a:xfrm>
              <a:prstGeom prst="rect">
                <a:avLst/>
              </a:prstGeom>
              <a:blipFill>
                <a:blip r:embed="rId9"/>
                <a:stretch>
                  <a:fillRect l="-7692" r="-85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C135F1-9BF0-B741-EA55-7F397BD3F806}"/>
                  </a:ext>
                </a:extLst>
              </p:cNvPr>
              <p:cNvSpPr txBox="1"/>
              <p:nvPr/>
            </p:nvSpPr>
            <p:spPr>
              <a:xfrm>
                <a:off x="6020106" y="914989"/>
                <a:ext cx="5416741" cy="11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Before optimizing any parameters, we choose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(glide symmetry)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C135F1-9BF0-B741-EA55-7F397BD3F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06" y="914989"/>
                <a:ext cx="5416741" cy="1197700"/>
              </a:xfrm>
              <a:prstGeom prst="rect">
                <a:avLst/>
              </a:prstGeom>
              <a:blipFill>
                <a:blip r:embed="rId10"/>
                <a:stretch>
                  <a:fillRect l="-1014" t="-2538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88BFA8-BD57-B7CD-F612-3E4523887851}"/>
                  </a:ext>
                </a:extLst>
              </p:cNvPr>
              <p:cNvSpPr txBox="1"/>
              <p:nvPr/>
            </p:nvSpPr>
            <p:spPr>
              <a:xfrm>
                <a:off x="6095999" y="3209167"/>
                <a:ext cx="4952993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The parameters to optimize are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period,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width of the </a:t>
                </a:r>
                <a:r>
                  <a:rPr lang="en-US" dirty="0" err="1"/>
                  <a:t>uncorrugated</a:t>
                </a:r>
                <a:r>
                  <a:rPr lang="en-US" dirty="0"/>
                  <a:t> waveguide,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width of the corrugation,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88BFA8-BD57-B7CD-F612-3E452388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209167"/>
                <a:ext cx="4952993" cy="1431161"/>
              </a:xfrm>
              <a:prstGeom prst="rect">
                <a:avLst/>
              </a:prstGeom>
              <a:blipFill>
                <a:blip r:embed="rId11"/>
                <a:stretch>
                  <a:fillRect l="-985" t="-2128" b="-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3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4D9B32-B97C-09CC-9F59-DD4997E6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9" y="3009220"/>
            <a:ext cx="104775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037C6D-353C-9B31-2644-B9EA24F1F6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SIP #1: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037C6D-353C-9B31-2644-B9EA24F1F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A781FD8-DA04-3910-2B48-1F62B5835FE2}"/>
              </a:ext>
            </a:extLst>
          </p:cNvPr>
          <p:cNvGrpSpPr/>
          <p:nvPr/>
        </p:nvGrpSpPr>
        <p:grpSpPr>
          <a:xfrm>
            <a:off x="228600" y="718874"/>
            <a:ext cx="4928111" cy="2176726"/>
            <a:chOff x="354150" y="866432"/>
            <a:chExt cx="4928111" cy="21767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511818-DD84-889B-486A-7E657BA03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313" r="7702"/>
            <a:stretch/>
          </p:blipFill>
          <p:spPr>
            <a:xfrm>
              <a:off x="863609" y="866432"/>
              <a:ext cx="3451982" cy="182880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FD71DC5-B1FC-6008-4ED5-97AF46782B65}"/>
                </a:ext>
              </a:extLst>
            </p:cNvPr>
            <p:cNvCxnSpPr/>
            <p:nvPr/>
          </p:nvCxnSpPr>
          <p:spPr>
            <a:xfrm>
              <a:off x="1419990" y="2771432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395FC8-F0E5-2F8E-82B9-F10611E37BCE}"/>
                </a:ext>
              </a:extLst>
            </p:cNvPr>
            <p:cNvCxnSpPr/>
            <p:nvPr/>
          </p:nvCxnSpPr>
          <p:spPr>
            <a:xfrm>
              <a:off x="4925190" y="1095032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7837C2-99A4-652D-CD8D-E411DAB83C8C}"/>
                </a:ext>
              </a:extLst>
            </p:cNvPr>
            <p:cNvCxnSpPr/>
            <p:nvPr/>
          </p:nvCxnSpPr>
          <p:spPr>
            <a:xfrm>
              <a:off x="4467990" y="1780832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B527B9-A5F9-A422-BB88-5EB3FA1DC33F}"/>
                </a:ext>
              </a:extLst>
            </p:cNvPr>
            <p:cNvCxnSpPr/>
            <p:nvPr/>
          </p:nvCxnSpPr>
          <p:spPr>
            <a:xfrm>
              <a:off x="3858390" y="2771432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C5E9C1-DDCF-3AB8-7F01-839C3295E21C}"/>
                </a:ext>
              </a:extLst>
            </p:cNvPr>
            <p:cNvCxnSpPr/>
            <p:nvPr/>
          </p:nvCxnSpPr>
          <p:spPr>
            <a:xfrm>
              <a:off x="653873" y="1400077"/>
              <a:ext cx="0" cy="72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47D739-3BD3-6605-F5A2-C856364C681C}"/>
                </a:ext>
              </a:extLst>
            </p:cNvPr>
            <p:cNvCxnSpPr/>
            <p:nvPr/>
          </p:nvCxnSpPr>
          <p:spPr>
            <a:xfrm>
              <a:off x="659190" y="140007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DD72D3-D7CE-A665-1DDB-70D85CD550ED}"/>
                </a:ext>
              </a:extLst>
            </p:cNvPr>
            <p:cNvCxnSpPr/>
            <p:nvPr/>
          </p:nvCxnSpPr>
          <p:spPr>
            <a:xfrm>
              <a:off x="679255" y="2123732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/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/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/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/>
                <p:nvPr/>
              </p:nvSpPr>
              <p:spPr>
                <a:xfrm>
                  <a:off x="4507274" y="1961033"/>
                  <a:ext cx="240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274" y="1961033"/>
                  <a:ext cx="24070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07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/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9CC41-08CF-A855-1B3E-93DDF0325A2C}"/>
                  </a:ext>
                </a:extLst>
              </p:cNvPr>
              <p:cNvSpPr txBox="1"/>
              <p:nvPr/>
            </p:nvSpPr>
            <p:spPr>
              <a:xfrm>
                <a:off x="5825829" y="718874"/>
                <a:ext cx="5416741" cy="225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Parameter values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(glide symmetry)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=600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=81.38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9CC41-08CF-A855-1B3E-93DDF032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829" y="718874"/>
                <a:ext cx="5416741" cy="2259529"/>
              </a:xfrm>
              <a:prstGeom prst="rect">
                <a:avLst/>
              </a:prstGeom>
              <a:blipFill>
                <a:blip r:embed="rId10"/>
                <a:stretch>
                  <a:fillRect l="-101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0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C086-6ABD-987C-7ADE-70BC312C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points, no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970BA-FC45-D610-B8DF-ACC35387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312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4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C086-6ABD-987C-7ADE-70BC312C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points, no interpolation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5C68B-13CC-35F7-8A1A-88B484D5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131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C086-6ABD-987C-7ADE-70BC312C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points, no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A6CB5-42D9-65AA-F9D0-2FA2E6E6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75531</TotalTime>
  <Words>255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Cambria Math</vt:lpstr>
      <vt:lpstr>Arial</vt:lpstr>
      <vt:lpstr>Calibri</vt:lpstr>
      <vt:lpstr>Office Theme</vt:lpstr>
      <vt:lpstr>PowerPoint Presentation</vt:lpstr>
      <vt:lpstr>Main concept </vt:lpstr>
      <vt:lpstr>Frozen mode in optical waveguides</vt:lpstr>
      <vt:lpstr>Frozen mode in optical waveguides</vt:lpstr>
      <vt:lpstr>Corrugated waveguide</vt:lpstr>
      <vt:lpstr>SIP #1: Adjust w_c</vt:lpstr>
      <vt:lpstr>More points, no interpolation</vt:lpstr>
      <vt:lpstr>More points, no interpolation</vt:lpstr>
      <vt:lpstr>More points, no interpolation</vt:lpstr>
      <vt:lpstr>More points, no interpolation</vt:lpstr>
      <vt:lpstr>More points, no interpolation</vt:lpstr>
      <vt:lpstr>Do mode 3 &amp; 4 touch?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987</cp:revision>
  <dcterms:created xsi:type="dcterms:W3CDTF">2015-11-16T15:02:53Z</dcterms:created>
  <dcterms:modified xsi:type="dcterms:W3CDTF">2023-11-29T22:51:10Z</dcterms:modified>
</cp:coreProperties>
</file>