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47" r:id="rId2"/>
    <p:sldId id="348" r:id="rId3"/>
    <p:sldId id="349" r:id="rId4"/>
    <p:sldId id="351" r:id="rId5"/>
    <p:sldId id="352" r:id="rId6"/>
    <p:sldId id="353" r:id="rId7"/>
    <p:sldId id="358" r:id="rId8"/>
    <p:sldId id="354" r:id="rId9"/>
    <p:sldId id="356" r:id="rId10"/>
    <p:sldId id="357" r:id="rId11"/>
    <p:sldId id="359" r:id="rId12"/>
    <p:sldId id="361" r:id="rId13"/>
    <p:sldId id="362" r:id="rId14"/>
    <p:sldId id="360" r:id="rId15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mbria Math" panose="02040503050406030204" pitchFamily="18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yehia" initials="my" lastIdx="6" clrIdx="0">
    <p:extLst>
      <p:ext uri="{19B8F6BF-5375-455C-9EA6-DF929625EA0E}">
        <p15:presenceInfo xmlns:p15="http://schemas.microsoft.com/office/powerpoint/2012/main" userId="5e57daa659109ea2" providerId="Windows Live"/>
      </p:ext>
    </p:extLst>
  </p:cmAuthor>
  <p:cmAuthor id="2" name="Tarek Khedr" initials="TK" lastIdx="16" clrIdx="1">
    <p:extLst>
      <p:ext uri="{19B8F6BF-5375-455C-9EA6-DF929625EA0E}">
        <p15:presenceInfo xmlns:p15="http://schemas.microsoft.com/office/powerpoint/2012/main" userId="Tarek Khedr" providerId="None"/>
      </p:ext>
    </p:extLst>
  </p:cmAuthor>
  <p:cmAuthor id="3" name="Abdelshafy" initials="A" lastIdx="5" clrIdx="2">
    <p:extLst>
      <p:ext uri="{19B8F6BF-5375-455C-9EA6-DF929625EA0E}">
        <p15:presenceInfo xmlns:p15="http://schemas.microsoft.com/office/powerpoint/2012/main" userId="Abdelshafy" providerId="None"/>
      </p:ext>
    </p:extLst>
  </p:cmAuthor>
  <p:cmAuthor id="4" name="Albert Herrero Parareda" initials="AHP" lastIdx="1" clrIdx="3">
    <p:extLst>
      <p:ext uri="{19B8F6BF-5375-455C-9EA6-DF929625EA0E}">
        <p15:presenceInfo xmlns:p15="http://schemas.microsoft.com/office/powerpoint/2012/main" userId="Albert Herrero Parare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5D5D"/>
    <a:srgbClr val="00B100"/>
    <a:srgbClr val="62D162"/>
    <a:srgbClr val="ACBCFE"/>
    <a:srgbClr val="0C0288"/>
    <a:srgbClr val="0E039F"/>
    <a:srgbClr val="000066"/>
    <a:srgbClr val="0F45B1"/>
    <a:srgbClr val="021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1" autoAdjust="0"/>
    <p:restoredTop sz="93557" autoAdjust="0"/>
  </p:normalViewPr>
  <p:slideViewPr>
    <p:cSldViewPr>
      <p:cViewPr varScale="1">
        <p:scale>
          <a:sx n="64" d="100"/>
          <a:sy n="64" d="100"/>
        </p:scale>
        <p:origin x="86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2740" y="4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A1963-63B2-40D2-ADC3-36BF43907078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EB57D-8F99-41A6-AD43-28CFAA26ED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2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1ED6C-C814-4E60-9FAC-E545E0A690B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C5FAC-7DF8-4EEA-9374-184479F7E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5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C5FAC-7DF8-4EEA-9374-184479F7E0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49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C5FAC-7DF8-4EEA-9374-184479F7E0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27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152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14.png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0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6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2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0.png"/><Relationship Id="rId10" Type="http://schemas.openxmlformats.org/officeDocument/2006/relationships/image" Target="../media/image33.emf"/><Relationship Id="rId4" Type="http://schemas.openxmlformats.org/officeDocument/2006/relationships/image" Target="../media/image33.png"/><Relationship Id="rId9" Type="http://schemas.openxmlformats.org/officeDocument/2006/relationships/image" Target="../media/image3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7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12.png"/><Relationship Id="rId7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866900" y="3657600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Parareda and F. Capolino</a:t>
            </a:r>
            <a:endParaRPr lang="en-US" alt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2513755" y="2395054"/>
            <a:ext cx="7164488" cy="101566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3000" b="1" dirty="0" err="1">
                <a:solidFill>
                  <a:srgbClr val="DE0000"/>
                </a:solidFill>
              </a:rPr>
              <a:t>Tarek’s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similarity</a:t>
            </a:r>
            <a:r>
              <a:rPr lang="es-ES" sz="3000" b="1" dirty="0">
                <a:solidFill>
                  <a:srgbClr val="DE0000"/>
                </a:solidFill>
              </a:rPr>
              <a:t> transfer </a:t>
            </a:r>
            <a:r>
              <a:rPr lang="es-ES" sz="3000" b="1" dirty="0" err="1">
                <a:solidFill>
                  <a:srgbClr val="DE0000"/>
                </a:solidFill>
              </a:rPr>
              <a:t>matrix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method</a:t>
            </a:r>
            <a:r>
              <a:rPr lang="es-ES" sz="3000" b="1" dirty="0">
                <a:solidFill>
                  <a:srgbClr val="DE0000"/>
                </a:solidFill>
              </a:rPr>
              <a:t> – </a:t>
            </a:r>
            <a:r>
              <a:rPr lang="es-ES" sz="3000" b="1" dirty="0" err="1">
                <a:solidFill>
                  <a:srgbClr val="DE0000"/>
                </a:solidFill>
              </a:rPr>
              <a:t>Explained</a:t>
            </a:r>
            <a:endParaRPr lang="en-US" sz="3000" b="1" dirty="0">
              <a:solidFill>
                <a:srgbClr val="D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1300" y="419966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832480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3"/>
    </mc:Choice>
    <mc:Fallback xmlns="">
      <p:transition spd="slow" advTm="2074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40173-5353-94D7-8D19-FCFBC93EF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8467"/>
            <a:ext cx="9220200" cy="487333"/>
          </a:xfrm>
        </p:spPr>
        <p:txBody>
          <a:bodyPr/>
          <a:lstStyle/>
          <a:p>
            <a:r>
              <a:rPr lang="en-US" dirty="0"/>
              <a:t>Can we recover the transfer matrix of the tapered structures?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725D36-C4A1-3955-7C9C-627B5E91D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834" y="838200"/>
            <a:ext cx="5764534" cy="468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85E21C-CACC-8272-E264-A9AEDFFB2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38200"/>
            <a:ext cx="5902389" cy="468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1523D0-C0F5-5FE2-B730-E464B0EE4617}"/>
              </a:ext>
            </a:extLst>
          </p:cNvPr>
          <p:cNvSpPr txBox="1"/>
          <p:nvPr/>
        </p:nvSpPr>
        <p:spPr>
          <a:xfrm>
            <a:off x="647929" y="5969967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I only used 1 tapered structure and calculated the other using: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44D883-45E0-CD18-0942-341E28204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1600" y="6019800"/>
            <a:ext cx="1638529" cy="3620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51A7C13-3F0A-8E72-0D45-3B9D53676310}"/>
                  </a:ext>
                </a:extLst>
              </p:cNvPr>
              <p:cNvSpPr txBox="1"/>
              <p:nvPr/>
            </p:nvSpPr>
            <p:spPr>
              <a:xfrm>
                <a:off x="10744200" y="5923673"/>
                <a:ext cx="1346459" cy="554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s-ES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s-ES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51A7C13-3F0A-8E72-0D45-3B9D53676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200" y="5923673"/>
                <a:ext cx="1346459" cy="5542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8461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5621-4B03-F7CD-FA13-BF7FD41E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Simulating both halves separately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3F5BDB-D029-F1D0-F046-7FE8DCD4B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89000"/>
            <a:ext cx="5814546" cy="468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39AC83-FB1B-2544-5BC9-ED3C9BF0C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876" y="1089000"/>
            <a:ext cx="5735640" cy="468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B70D2E-BF80-D69C-919C-340D3222B49F}"/>
              </a:ext>
            </a:extLst>
          </p:cNvPr>
          <p:cNvSpPr txBox="1"/>
          <p:nvPr/>
        </p:nvSpPr>
        <p:spPr>
          <a:xfrm>
            <a:off x="3124200" y="6096000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A lot better</a:t>
            </a:r>
          </a:p>
        </p:txBody>
      </p:sp>
    </p:spTree>
    <p:extLst>
      <p:ext uri="{BB962C8B-B14F-4D97-AF65-F5344CB8AC3E}">
        <p14:creationId xmlns:p14="http://schemas.microsoft.com/office/powerpoint/2010/main" val="3779640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FCD22-FD48-88BD-5847-3AABB30C1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dispersion diagram change with gain?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B16C40-D2E5-0E21-37A4-2105F7C71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40" y="685800"/>
            <a:ext cx="4038600" cy="30175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F728DD-9589-1DC7-1C69-1B67E1442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40" y="3779563"/>
            <a:ext cx="4038600" cy="2989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21AC00-EEED-91C7-FC57-18EFEE847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1743" y="685800"/>
            <a:ext cx="4535272" cy="30175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8484F0-8CBB-DA81-9E2F-41AF7AE487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743" y="3780881"/>
            <a:ext cx="4441717" cy="298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C736D4-3C82-E016-B6B8-86F6CF2CC706}"/>
              </a:ext>
            </a:extLst>
          </p:cNvPr>
          <p:cNvSpPr txBox="1"/>
          <p:nvPr/>
        </p:nvSpPr>
        <p:spPr>
          <a:xfrm>
            <a:off x="9296400" y="685800"/>
            <a:ext cx="267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Tapering with 9 cells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A37EA7-A4E8-B4C4-F665-3087257EE31F}"/>
                  </a:ext>
                </a:extLst>
              </p:cNvPr>
              <p:cNvSpPr txBox="1"/>
              <p:nvPr/>
            </p:nvSpPr>
            <p:spPr>
              <a:xfrm>
                <a:off x="9525000" y="3426652"/>
                <a:ext cx="198120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=340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dB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A37EA7-A4E8-B4C4-F665-3087257EE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0" y="3426652"/>
                <a:ext cx="1981200" cy="391902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A5429CA-9766-E818-CE86-130AF5CF37AD}"/>
                  </a:ext>
                </a:extLst>
              </p:cNvPr>
              <p:cNvSpPr txBox="1"/>
              <p:nvPr/>
            </p:nvSpPr>
            <p:spPr>
              <a:xfrm>
                <a:off x="9372600" y="1058445"/>
                <a:ext cx="198120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dB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A5429CA-9766-E818-CE86-130AF5CF3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600" y="1058445"/>
                <a:ext cx="1981200" cy="391902"/>
              </a:xfrm>
              <a:prstGeom prst="rect">
                <a:avLst/>
              </a:prstGeom>
              <a:blipFill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C6C02812-60A1-7793-41FD-7146BBE9D654}"/>
              </a:ext>
            </a:extLst>
          </p:cNvPr>
          <p:cNvSpPr txBox="1"/>
          <p:nvPr/>
        </p:nvSpPr>
        <p:spPr>
          <a:xfrm>
            <a:off x="9381460" y="3981560"/>
            <a:ext cx="259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There’s a change. As expected, the coalescence is worse</a:t>
            </a:r>
          </a:p>
          <a:p>
            <a:endParaRPr lang="en-US" dirty="0"/>
          </a:p>
          <a:p>
            <a:r>
              <a:rPr lang="en-US" dirty="0"/>
              <a:t>The DBE is not entirely perfect, which is why the difference with and without gain is not as strong</a:t>
            </a:r>
          </a:p>
        </p:txBody>
      </p:sp>
    </p:spTree>
    <p:extLst>
      <p:ext uri="{BB962C8B-B14F-4D97-AF65-F5344CB8AC3E}">
        <p14:creationId xmlns:p14="http://schemas.microsoft.com/office/powerpoint/2010/main" val="690838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FCD22-FD48-88BD-5847-3AABB30C1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dispersion diagram change with gain?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B16C40-D2E5-0E21-37A4-2105F7C71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40" y="685800"/>
            <a:ext cx="4038600" cy="30175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F728DD-9589-1DC7-1C69-1B67E1442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40" y="3779563"/>
            <a:ext cx="4038600" cy="29893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F7E27A-F734-5ABE-A31C-BBEE141B73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681721"/>
            <a:ext cx="4469218" cy="30257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4F2B02-46C9-E29B-7026-6676D451CE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5922" y="3780881"/>
            <a:ext cx="4433925" cy="298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242AE5-A3F1-5330-F962-CFAB6C2F2908}"/>
                  </a:ext>
                </a:extLst>
              </p:cNvPr>
              <p:cNvSpPr txBox="1"/>
              <p:nvPr/>
            </p:nvSpPr>
            <p:spPr>
              <a:xfrm>
                <a:off x="9372600" y="4572000"/>
                <a:ext cx="198120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=380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dB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242AE5-A3F1-5330-F962-CFAB6C2F2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600" y="4572000"/>
                <a:ext cx="1981200" cy="391902"/>
              </a:xfrm>
              <a:prstGeom prst="rect">
                <a:avLst/>
              </a:prstGeom>
              <a:blipFill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CFE7B0-C3E7-35DA-7E65-33D250240C6B}"/>
                  </a:ext>
                </a:extLst>
              </p:cNvPr>
              <p:cNvSpPr txBox="1"/>
              <p:nvPr/>
            </p:nvSpPr>
            <p:spPr>
              <a:xfrm>
                <a:off x="9405730" y="1802679"/>
                <a:ext cx="198120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dB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CFE7B0-C3E7-35DA-7E65-33D250240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730" y="1802679"/>
                <a:ext cx="1981200" cy="391902"/>
              </a:xfrm>
              <a:prstGeom prst="rect">
                <a:avLst/>
              </a:prstGeom>
              <a:blipFill>
                <a:blip r:embed="rId8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317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1E3D-B353-90F3-63AB-CED1059A6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8467"/>
            <a:ext cx="8991600" cy="413812"/>
          </a:xfrm>
        </p:spPr>
        <p:txBody>
          <a:bodyPr/>
          <a:lstStyle/>
          <a:p>
            <a:r>
              <a:rPr lang="en-US" dirty="0"/>
              <a:t>Simulate N=60 with tapers. Do we get comparable results?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AEFCE9-293F-A8C8-96CA-D3BBABF07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12192000" cy="21481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C6AE5E-6F92-3982-3C0F-023BEBB6B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99767"/>
            <a:ext cx="12192000" cy="21607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0FB18A-7D0F-EFA9-295D-1EC945CAED70}"/>
              </a:ext>
            </a:extLst>
          </p:cNvPr>
          <p:cNvSpPr txBox="1"/>
          <p:nvPr/>
        </p:nvSpPr>
        <p:spPr>
          <a:xfrm>
            <a:off x="685800" y="5562600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started running the simulation (not done yet as of 11/27/2023)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will compare with the version calculated from the transfer matrices once it is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 get comparable results, I will start working on finding the lasing threshold this way</a:t>
            </a:r>
          </a:p>
        </p:txBody>
      </p:sp>
    </p:spTree>
    <p:extLst>
      <p:ext uri="{BB962C8B-B14F-4D97-AF65-F5344CB8AC3E}">
        <p14:creationId xmlns:p14="http://schemas.microsoft.com/office/powerpoint/2010/main" val="381573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B5AC3-BA06-42A0-6336-2FB93DB2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method to obtain the dispersion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D7DDC0-630D-CC1E-76A4-58B215566E2B}"/>
              </a:ext>
            </a:extLst>
          </p:cNvPr>
          <p:cNvSpPr txBox="1"/>
          <p:nvPr/>
        </p:nvSpPr>
        <p:spPr>
          <a:xfrm>
            <a:off x="5943600" y="9144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eigenvalue problem 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3B8FA2-8503-0230-0B85-1229541EF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62000"/>
            <a:ext cx="5658640" cy="29150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21ED15-F81C-42FE-D51B-2D8F7A10A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0" y="894250"/>
            <a:ext cx="1276528" cy="4096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69DE22-7745-B72D-9C41-0F5AFB7C4FC2}"/>
                  </a:ext>
                </a:extLst>
              </p:cNvPr>
              <p:cNvSpPr txBox="1"/>
              <p:nvPr/>
            </p:nvSpPr>
            <p:spPr>
              <a:xfrm>
                <a:off x="5943600" y="1324032"/>
                <a:ext cx="49530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Limitations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Bloch modes for evanescent fields are not directly available in commercial solvers. The scattering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</m:oMath>
                </a14:m>
                <a:r>
                  <a:rPr lang="en-US" dirty="0"/>
                  <a:t> cannot be calculated directly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69DE22-7745-B72D-9C41-0F5AFB7C4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1324032"/>
                <a:ext cx="4953000" cy="1477328"/>
              </a:xfrm>
              <a:prstGeom prst="rect">
                <a:avLst/>
              </a:prstGeom>
              <a:blipFill>
                <a:blip r:embed="rId4"/>
                <a:stretch>
                  <a:fillRect l="-984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58A15F-C712-CF94-C046-41D5DE814A9E}"/>
                  </a:ext>
                </a:extLst>
              </p:cNvPr>
              <p:cNvSpPr txBox="1"/>
              <p:nvPr/>
            </p:nvSpPr>
            <p:spPr>
              <a:xfrm>
                <a:off x="284962" y="3653687"/>
                <a:ext cx="6096000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dispersion is obtained based on the transfer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</m:oMath>
                </a14:m>
                <a:r>
                  <a:rPr lang="en-US" dirty="0"/>
                  <a:t> found by </a:t>
                </a:r>
                <a:r>
                  <a:rPr lang="en-US" dirty="0" err="1"/>
                  <a:t>dembedding</a:t>
                </a:r>
                <a:r>
                  <a:rPr lang="en-US" dirty="0"/>
                  <a:t> the structure in (b) from (a)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two long segments act as adiabatic transitions between the straight dielectric waveguide mode and the </a:t>
                </a:r>
                <a:r>
                  <a:rPr lang="en-US" dirty="0" err="1"/>
                  <a:t>bloch</a:t>
                </a:r>
                <a:r>
                  <a:rPr lang="en-US" dirty="0"/>
                  <a:t> mode in the gratings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longer the grating, the better the transformation of the straight waveguide modes to </a:t>
                </a:r>
                <a:r>
                  <a:rPr lang="en-US" dirty="0" err="1"/>
                  <a:t>theBloch</a:t>
                </a:r>
                <a:r>
                  <a:rPr lang="en-US" dirty="0"/>
                  <a:t> modes.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58A15F-C712-CF94-C046-41D5DE814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62" y="3653687"/>
                <a:ext cx="6096000" cy="2031325"/>
              </a:xfrm>
              <a:prstGeom prst="rect">
                <a:avLst/>
              </a:prstGeom>
              <a:blipFill>
                <a:blip r:embed="rId5"/>
                <a:stretch>
                  <a:fillRect l="-700" t="-1497" r="-300"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BA9889C-7205-2297-7F81-17DE2D409917}"/>
              </a:ext>
            </a:extLst>
          </p:cNvPr>
          <p:cNvSpPr txBox="1"/>
          <p:nvPr/>
        </p:nvSpPr>
        <p:spPr>
          <a:xfrm>
            <a:off x="228600" y="5877735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Mealy, Capolino, IEEE Photonics Technology Letters,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35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, 187-190 (2023)</a:t>
            </a:r>
          </a:p>
        </p:txBody>
      </p:sp>
    </p:spTree>
    <p:extLst>
      <p:ext uri="{BB962C8B-B14F-4D97-AF65-F5344CB8AC3E}">
        <p14:creationId xmlns:p14="http://schemas.microsoft.com/office/powerpoint/2010/main" val="262427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B7B43-C756-FD12-BF54-7C7F053C2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AD00F7-5927-E2AD-C14D-EA9C73D08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85800"/>
            <a:ext cx="3048425" cy="895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A7D449-AE67-726F-938C-C46B5D627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815" y="814405"/>
            <a:ext cx="1695687" cy="638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039384-F234-5E92-90DB-310785CB2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21" y="966826"/>
            <a:ext cx="800212" cy="3334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AE34-AB78-A415-8D75-C10789489E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0415" y="1721236"/>
            <a:ext cx="3200847" cy="7335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A65D85-BA0F-EFAF-5A99-774BE4567F0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4289" t="42492" r="7395"/>
          <a:stretch/>
        </p:blipFill>
        <p:spPr>
          <a:xfrm>
            <a:off x="228600" y="2092064"/>
            <a:ext cx="2743200" cy="39992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13C9887-6915-938E-61A7-BB637F1386AE}"/>
              </a:ext>
            </a:extLst>
          </p:cNvPr>
          <p:cNvGrpSpPr/>
          <p:nvPr/>
        </p:nvGrpSpPr>
        <p:grpSpPr>
          <a:xfrm>
            <a:off x="263005" y="1746301"/>
            <a:ext cx="2590800" cy="399925"/>
            <a:chOff x="251460" y="1898701"/>
            <a:chExt cx="2590800" cy="3999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C9BF80A-6E5E-EC3D-CED9-A9E8A4A5D5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85894" r="9140" b="58069"/>
            <a:stretch/>
          </p:blipFill>
          <p:spPr>
            <a:xfrm>
              <a:off x="251460" y="1952865"/>
              <a:ext cx="281940" cy="29159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271196B-576F-7969-4152-F7BC8E2DFF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42492" r="63763"/>
            <a:stretch/>
          </p:blipFill>
          <p:spPr>
            <a:xfrm>
              <a:off x="784860" y="1898701"/>
              <a:ext cx="2057400" cy="3999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A404771-2B7A-A8C8-4F20-AC5203AFC4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94201" t="10997" b="58069"/>
            <a:stretch/>
          </p:blipFill>
          <p:spPr>
            <a:xfrm>
              <a:off x="533400" y="2025274"/>
              <a:ext cx="329244" cy="215127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0AC613C7-F2EE-2320-30F9-63FB694C16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4200" y="1926053"/>
            <a:ext cx="1105054" cy="3238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3D75683-FA70-487E-5FD7-7E4D1E2406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40" y="2748111"/>
            <a:ext cx="4723832" cy="243348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0C320C2-256C-8E3D-7CD9-2BA534C39E9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2854"/>
          <a:stretch/>
        </p:blipFill>
        <p:spPr>
          <a:xfrm>
            <a:off x="4876800" y="3300389"/>
            <a:ext cx="1762371" cy="2572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E8BE749-4CC5-FE63-54E6-8404BFD4163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8474"/>
          <a:stretch/>
        </p:blipFill>
        <p:spPr>
          <a:xfrm>
            <a:off x="4876800" y="4343400"/>
            <a:ext cx="1562318" cy="26405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E7E557E-096B-952E-2311-8EE66E78844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01000" y="714437"/>
            <a:ext cx="1638529" cy="362001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0A891D0-BB3F-AB76-202D-C6F5FE23D291}"/>
              </a:ext>
            </a:extLst>
          </p:cNvPr>
          <p:cNvCxnSpPr>
            <a:cxnSpLocks/>
          </p:cNvCxnSpPr>
          <p:nvPr/>
        </p:nvCxnSpPr>
        <p:spPr>
          <a:xfrm>
            <a:off x="7772400" y="523029"/>
            <a:ext cx="0" cy="473477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75C4248-EC18-FE26-9F25-B90E682F1027}"/>
                  </a:ext>
                </a:extLst>
              </p:cNvPr>
              <p:cNvSpPr txBox="1"/>
              <p:nvPr/>
            </p:nvSpPr>
            <p:spPr>
              <a:xfrm>
                <a:off x="8001000" y="1219200"/>
                <a:ext cx="4190999" cy="554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s-ES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s-ES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75C4248-EC18-FE26-9F25-B90E682F1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1219200"/>
                <a:ext cx="4190999" cy="5542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AB10245E-4BCC-627B-7075-E7EF542D501A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802" b="-6208"/>
          <a:stretch/>
        </p:blipFill>
        <p:spPr>
          <a:xfrm>
            <a:off x="8001000" y="1872874"/>
            <a:ext cx="949982" cy="3743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8D3A98A-E77B-996B-85A9-71CF936F30FA}"/>
                  </a:ext>
                </a:extLst>
              </p:cNvPr>
              <p:cNvSpPr txBox="1"/>
              <p:nvPr/>
            </p:nvSpPr>
            <p:spPr>
              <a:xfrm>
                <a:off x="7905438" y="2247231"/>
                <a:ext cx="419099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matrices tend to be equal when the length of adiabatic transitions becomes longer;  Experimentally, convergence occurs for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&gt;9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8D3A98A-E77B-996B-85A9-71CF936F3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438" y="2247231"/>
                <a:ext cx="4190997" cy="1200329"/>
              </a:xfrm>
              <a:prstGeom prst="rect">
                <a:avLst/>
              </a:prstGeom>
              <a:blipFill>
                <a:blip r:embed="rId14"/>
                <a:stretch>
                  <a:fillRect l="-1310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>
            <a:extLst>
              <a:ext uri="{FF2B5EF4-FFF2-40B4-BE49-F238E27FC236}">
                <a16:creationId xmlns:a16="http://schemas.microsoft.com/office/drawing/2014/main" id="{FB8AA9D9-447C-1C4D-CFD9-0C042EFF810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57181" y="3524253"/>
            <a:ext cx="1752845" cy="33342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5F58E64-1D1A-6E06-FB7D-25CD78333D6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711937" y="3505200"/>
            <a:ext cx="1200318" cy="3715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8CF53F9-6BE7-4816-A3D6-19B409D59146}"/>
                  </a:ext>
                </a:extLst>
              </p:cNvPr>
              <p:cNvSpPr txBox="1"/>
              <p:nvPr/>
            </p:nvSpPr>
            <p:spPr>
              <a:xfrm>
                <a:off x="7957181" y="3948186"/>
                <a:ext cx="40954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Has similar eigenvalues as those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</m:oMath>
                </a14:m>
                <a:endParaRPr lang="es-ES" b="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8CF53F9-6BE7-4816-A3D6-19B409D59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181" y="3948186"/>
                <a:ext cx="4095432" cy="369332"/>
              </a:xfrm>
              <a:prstGeom prst="rect">
                <a:avLst/>
              </a:prstGeom>
              <a:blipFill>
                <a:blip r:embed="rId17"/>
                <a:stretch>
                  <a:fillRect l="-119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E4A9B9C2-0A1D-C88F-64F7-02771C6D5B4D}"/>
              </a:ext>
            </a:extLst>
          </p:cNvPr>
          <p:cNvSpPr txBox="1"/>
          <p:nvPr/>
        </p:nvSpPr>
        <p:spPr>
          <a:xfrm>
            <a:off x="228600" y="5877735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Mealy, Capolino, IEEE Photonics Technology Letters,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35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, 187-190 (2023)</a:t>
            </a:r>
          </a:p>
        </p:txBody>
      </p:sp>
    </p:spTree>
    <p:extLst>
      <p:ext uri="{BB962C8B-B14F-4D97-AF65-F5344CB8AC3E}">
        <p14:creationId xmlns:p14="http://schemas.microsoft.com/office/powerpoint/2010/main" val="1186361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5EFE-93BC-992F-7513-4B4D5C0B9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Touchstone conversion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7CBF3-296B-84B5-4E42-C85F5A076D7C}"/>
              </a:ext>
            </a:extLst>
          </p:cNvPr>
          <p:cNvSpPr txBox="1"/>
          <p:nvPr/>
        </p:nvSpPr>
        <p:spPr>
          <a:xfrm>
            <a:off x="152400" y="64076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does CST store the scattering parameters of 2-mode ports?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12BB4A8-2ECA-07C3-8AFD-14E365E50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1254"/>
            <a:ext cx="1981200" cy="43172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BED5F16-5975-50BA-FFDE-BD7190ABA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692" y="753948"/>
            <a:ext cx="5427194" cy="84625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DB8514-9E01-65E8-20CE-1645AD1CC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829" y="4636532"/>
            <a:ext cx="2205336" cy="176426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9D64DF1-FCEB-B7C1-7058-6013DF3DE9F2}"/>
              </a:ext>
            </a:extLst>
          </p:cNvPr>
          <p:cNvSpPr txBox="1"/>
          <p:nvPr/>
        </p:nvSpPr>
        <p:spPr>
          <a:xfrm>
            <a:off x="2191724" y="1041254"/>
            <a:ext cx="245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Scattering matrix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EB0DB9-4A10-41EE-25B8-3DA3013216CC}"/>
              </a:ext>
            </a:extLst>
          </p:cNvPr>
          <p:cNvSpPr txBox="1"/>
          <p:nvPr/>
        </p:nvSpPr>
        <p:spPr>
          <a:xfrm>
            <a:off x="2191724" y="4267200"/>
            <a:ext cx="268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S-to-T conversion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62A5CE-9B1E-74E1-A924-62FEE993A43E}"/>
              </a:ext>
            </a:extLst>
          </p:cNvPr>
          <p:cNvSpPr txBox="1"/>
          <p:nvPr/>
        </p:nvSpPr>
        <p:spPr>
          <a:xfrm>
            <a:off x="6858000" y="16764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Transfer matrix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116EDA3-B6AB-7FE4-3882-F1379C4C99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8924" y="2045732"/>
            <a:ext cx="5494194" cy="366926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111DF2D-7EEC-FBC7-5FD0-A5D2295B46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1725" y="1441747"/>
            <a:ext cx="3928830" cy="274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82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8ABFE-AB47-FFA8-F54B-78EA551CF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recover the </a:t>
            </a:r>
            <a:r>
              <a:rPr lang="en-US" dirty="0" err="1"/>
              <a:t>DBE?Yes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B8154C-1B52-1A28-4941-90751AB61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09" y="990600"/>
            <a:ext cx="4877481" cy="10193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8B07AD-FA07-BEC1-F2D6-C8A060D9F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35" y="2133600"/>
            <a:ext cx="4677428" cy="11336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3B1657D-BE6E-9C20-9F94-CC55CD778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994" y="1143000"/>
            <a:ext cx="7015880" cy="52879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46AAF1B-CA65-B157-5E9E-0EC16FB00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995" y="3226331"/>
            <a:ext cx="4770388" cy="359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4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98C86FA-A7CA-FB53-CE56-5E0CF1BC4CC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Let’s try with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98C86FA-A7CA-FB53-CE56-5E0CF1BC4C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75" t="-16418" b="-4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ED3096D-B3E3-510F-4DE1-8460D9722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100484"/>
            <a:ext cx="4208009" cy="8794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028E6E-3543-3CF5-8C91-8DDBCC20006D}"/>
                  </a:ext>
                </a:extLst>
              </p:cNvPr>
              <p:cNvSpPr txBox="1"/>
              <p:nvPr/>
            </p:nvSpPr>
            <p:spPr>
              <a:xfrm>
                <a:off x="281369" y="737659"/>
                <a:ext cx="6564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028E6E-3543-3CF5-8C91-8DDBCC200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69" y="737659"/>
                <a:ext cx="656462" cy="276999"/>
              </a:xfrm>
              <a:prstGeom prst="rect">
                <a:avLst/>
              </a:prstGeom>
              <a:blipFill>
                <a:blip r:embed="rId4"/>
                <a:stretch>
                  <a:fillRect l="-7407" r="-833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74D2CFE-887B-392B-701A-5F061EAFDD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474" y="3950495"/>
            <a:ext cx="5276448" cy="8629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EC7F0D-9FF1-411C-5D2C-7CB15FBB8078}"/>
                  </a:ext>
                </a:extLst>
              </p:cNvPr>
              <p:cNvSpPr txBox="1"/>
              <p:nvPr/>
            </p:nvSpPr>
            <p:spPr>
              <a:xfrm>
                <a:off x="228600" y="3555512"/>
                <a:ext cx="6564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EC7F0D-9FF1-411C-5D2C-7CB15FBB8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555512"/>
                <a:ext cx="656462" cy="276999"/>
              </a:xfrm>
              <a:prstGeom prst="rect">
                <a:avLst/>
              </a:prstGeom>
              <a:blipFill>
                <a:blip r:embed="rId6"/>
                <a:stretch>
                  <a:fillRect l="-8411" r="-841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4A406D9-6535-939A-6509-C38D20B6C6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626" y="2156451"/>
            <a:ext cx="4035415" cy="9780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231F80-41AC-69CB-8A73-B74A1379D0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002" y="5093495"/>
            <a:ext cx="5079198" cy="8629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B94739-8B2E-64A9-AED5-3D901E010F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8200" y="218875"/>
            <a:ext cx="4214431" cy="31764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F02815-0904-3091-0D0A-95824523BBD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87881" y="3415738"/>
            <a:ext cx="4549500" cy="3429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8E8BBD-F4BA-09A6-AD89-29A13315E1E1}"/>
              </a:ext>
            </a:extLst>
          </p:cNvPr>
          <p:cNvSpPr txBox="1"/>
          <p:nvPr/>
        </p:nvSpPr>
        <p:spPr>
          <a:xfrm>
            <a:off x="9525000" y="1149462"/>
            <a:ext cx="19818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For N=9, we get a similar DBE and a new RBE at the bottom of the dispersion diagram</a:t>
            </a:r>
          </a:p>
        </p:txBody>
      </p:sp>
    </p:spTree>
    <p:extLst>
      <p:ext uri="{BB962C8B-B14F-4D97-AF65-F5344CB8AC3E}">
        <p14:creationId xmlns:p14="http://schemas.microsoft.com/office/powerpoint/2010/main" val="1841195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7945-56E8-7763-29E2-549AF641F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the mesh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CEF57F-BDDB-2881-DCA4-6B9006CE2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3696216" cy="10097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CA1EAF-BBC5-FA95-8889-CE4D5195C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38400"/>
            <a:ext cx="4572638" cy="23434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91B78F-17D9-3C58-AFC6-F697C1C04D37}"/>
              </a:ext>
            </a:extLst>
          </p:cNvPr>
          <p:cNvSpPr txBox="1"/>
          <p:nvPr/>
        </p:nvSpPr>
        <p:spPr>
          <a:xfrm>
            <a:off x="5791200" y="11430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mesh is dense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used the same mesh for all the taper simulations</a:t>
            </a:r>
          </a:p>
        </p:txBody>
      </p:sp>
    </p:spTree>
    <p:extLst>
      <p:ext uri="{BB962C8B-B14F-4D97-AF65-F5344CB8AC3E}">
        <p14:creationId xmlns:p14="http://schemas.microsoft.com/office/powerpoint/2010/main" val="1382769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5AC8BD0-4003-2915-6065-891D6BD3178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Can we do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𝟒𝟎</m:t>
                    </m:r>
                  </m:oMath>
                </a14:m>
                <a:r>
                  <a:rPr lang="en-US" dirty="0"/>
                  <a:t> and get the same results?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5AC8BD0-4003-2915-6065-891D6BD317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75" t="-16418" b="-4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412C501C-DD3A-05AB-9868-2CC1821F9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080" y="1066800"/>
            <a:ext cx="5727945" cy="52421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8BBBD4-EC5B-BB78-3E84-82F4B1912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11" y="1223091"/>
            <a:ext cx="5393378" cy="2464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A19055-9CD4-FC09-496D-A98ABF57A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3732028"/>
            <a:ext cx="5450600" cy="2466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7BCB49E-9EA7-04BF-5342-970357620123}"/>
              </a:ext>
            </a:extLst>
          </p:cNvPr>
          <p:cNvSpPr txBox="1"/>
          <p:nvPr/>
        </p:nvSpPr>
        <p:spPr>
          <a:xfrm>
            <a:off x="3167616" y="6273225"/>
            <a:ext cx="5727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What BC are you considering?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FD76DA-DDE9-603C-980C-2B1FFDE11D0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844" t="15147" r="28034" b="15703"/>
          <a:stretch/>
        </p:blipFill>
        <p:spPr>
          <a:xfrm>
            <a:off x="2590800" y="2689653"/>
            <a:ext cx="2286000" cy="585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1FCAB8-716B-BC19-1EB2-9DAF9C16B35E}"/>
              </a:ext>
            </a:extLst>
          </p:cNvPr>
          <p:cNvSpPr txBox="1"/>
          <p:nvPr/>
        </p:nvSpPr>
        <p:spPr>
          <a:xfrm>
            <a:off x="1872216" y="84074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simulation with ports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F3011E-911D-18B9-27D1-F16C67E7FD0F}"/>
                  </a:ext>
                </a:extLst>
              </p:cNvPr>
              <p:cNvSpPr txBox="1"/>
              <p:nvPr/>
            </p:nvSpPr>
            <p:spPr>
              <a:xfrm>
                <a:off x="6667770" y="840744"/>
                <a:ext cx="4455582" cy="378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 &amp;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F3011E-911D-18B9-27D1-F16C67E7F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770" y="840744"/>
                <a:ext cx="4455582" cy="378309"/>
              </a:xfrm>
              <a:prstGeom prst="rect">
                <a:avLst/>
              </a:prstGeom>
              <a:blipFill>
                <a:blip r:embed="rId7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082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D07C-6461-A57A-F82F-5869DBEFE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obtain the transfer matrix of half a taper?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45B479-18E6-3B95-5B39-373F1CDB3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4723832" cy="24334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5B32DF-5784-08CB-A1E9-DBE6E4FDE3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854"/>
          <a:stretch/>
        </p:blipFill>
        <p:spPr>
          <a:xfrm>
            <a:off x="4953000" y="1085678"/>
            <a:ext cx="1762371" cy="2572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7F4011-D84A-6F10-11FA-C71AC26565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474"/>
          <a:stretch/>
        </p:blipFill>
        <p:spPr>
          <a:xfrm>
            <a:off x="4953000" y="2209800"/>
            <a:ext cx="1562318" cy="2640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4D41C6-162F-9D37-3F27-0141557024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1400" y="967658"/>
            <a:ext cx="1638529" cy="3620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93A913-B3F4-5DAF-7C36-78E15927E467}"/>
                  </a:ext>
                </a:extLst>
              </p:cNvPr>
              <p:cNvSpPr txBox="1"/>
              <p:nvPr/>
            </p:nvSpPr>
            <p:spPr>
              <a:xfrm>
                <a:off x="9741400" y="917257"/>
                <a:ext cx="2196859" cy="554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s-ES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s-ES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93A913-B3F4-5DAF-7C36-78E15927E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1400" y="917257"/>
                <a:ext cx="2196859" cy="5542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FCE8CC9-2F69-6E13-9698-329748414BA2}"/>
              </a:ext>
            </a:extLst>
          </p:cNvPr>
          <p:cNvSpPr txBox="1"/>
          <p:nvPr/>
        </p:nvSpPr>
        <p:spPr>
          <a:xfrm>
            <a:off x="228600" y="3126805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would allow us to simulate the finite-length structure from the transfer matrices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simulated the two halves of the tapers separately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B8F490-DFDC-6CA6-8260-5445EFE618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6088" y="4648006"/>
            <a:ext cx="3029373" cy="10574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016809-AED6-484E-442D-A9A8BFCC3E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248093" y="4648006"/>
            <a:ext cx="3029373" cy="10574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1B3CAD-477B-AF9B-FC27-AACA2239F5A9}"/>
                  </a:ext>
                </a:extLst>
              </p:cNvPr>
              <p:cNvSpPr txBox="1"/>
              <p:nvPr/>
            </p:nvSpPr>
            <p:spPr>
              <a:xfrm>
                <a:off x="1560576" y="5922808"/>
                <a:ext cx="40440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1B3CAD-477B-AF9B-FC27-AACA2239F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576" y="5922808"/>
                <a:ext cx="404406" cy="289182"/>
              </a:xfrm>
              <a:prstGeom prst="rect">
                <a:avLst/>
              </a:prstGeom>
              <a:blipFill>
                <a:blip r:embed="rId8"/>
                <a:stretch>
                  <a:fillRect l="-12121" r="-6061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8519CD27-B7D1-68CB-F78C-7DE794C18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1509" y="5886399"/>
            <a:ext cx="1638529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65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76461</TotalTime>
  <Words>497</Words>
  <Application>Microsoft Office PowerPoint</Application>
  <PresentationFormat>Widescreen</PresentationFormat>
  <Paragraphs>62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Times New Roman</vt:lpstr>
      <vt:lpstr>Cambria Math</vt:lpstr>
      <vt:lpstr>Arial</vt:lpstr>
      <vt:lpstr>Calibri</vt:lpstr>
      <vt:lpstr>Office Theme</vt:lpstr>
      <vt:lpstr>PowerPoint Presentation</vt:lpstr>
      <vt:lpstr>Alternative method to obtain the dispersion diagram</vt:lpstr>
      <vt:lpstr>Mathematical analysis</vt:lpstr>
      <vt:lpstr>Touchstone conversion</vt:lpstr>
      <vt:lpstr>Do we recover the DBE?Yes</vt:lpstr>
      <vt:lpstr>Let’s try with N=9</vt:lpstr>
      <vt:lpstr>Checking the mesh</vt:lpstr>
      <vt:lpstr>Can we do N=40 and get the same results?</vt:lpstr>
      <vt:lpstr>Can we obtain the transfer matrix of half a taper?</vt:lpstr>
      <vt:lpstr>Can we recover the transfer matrix of the tapered structures?</vt:lpstr>
      <vt:lpstr>Simulating both halves separately</vt:lpstr>
      <vt:lpstr>Does the dispersion diagram change with gain?</vt:lpstr>
      <vt:lpstr>Does the dispersion diagram change with gain?</vt:lpstr>
      <vt:lpstr>Simulate N=60 with tapers. Do we get comparable results?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Ring Resonator</dc:title>
  <dc:creator>Filippo</dc:creator>
  <cp:lastModifiedBy>Albert Herrero Parareda</cp:lastModifiedBy>
  <cp:revision>997</cp:revision>
  <dcterms:created xsi:type="dcterms:W3CDTF">2015-11-16T15:02:53Z</dcterms:created>
  <dcterms:modified xsi:type="dcterms:W3CDTF">2023-11-29T22:51:18Z</dcterms:modified>
</cp:coreProperties>
</file>