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47" r:id="rId2"/>
    <p:sldId id="348" r:id="rId3"/>
    <p:sldId id="391" r:id="rId4"/>
    <p:sldId id="392" r:id="rId5"/>
    <p:sldId id="393" r:id="rId6"/>
    <p:sldId id="394" r:id="rId7"/>
    <p:sldId id="385" r:id="rId8"/>
    <p:sldId id="395" r:id="rId9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mbria Math" panose="02040503050406030204" pitchFamily="18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yehia" initials="my" lastIdx="6" clrIdx="0">
    <p:extLst>
      <p:ext uri="{19B8F6BF-5375-455C-9EA6-DF929625EA0E}">
        <p15:presenceInfo xmlns:p15="http://schemas.microsoft.com/office/powerpoint/2012/main" userId="5e57daa659109ea2" providerId="Windows Live"/>
      </p:ext>
    </p:extLst>
  </p:cmAuthor>
  <p:cmAuthor id="2" name="Tarek Khedr" initials="TK" lastIdx="16" clrIdx="1">
    <p:extLst>
      <p:ext uri="{19B8F6BF-5375-455C-9EA6-DF929625EA0E}">
        <p15:presenceInfo xmlns:p15="http://schemas.microsoft.com/office/powerpoint/2012/main" userId="Tarek Khedr" providerId="None"/>
      </p:ext>
    </p:extLst>
  </p:cmAuthor>
  <p:cmAuthor id="3" name="Abdelshafy" initials="A" lastIdx="5" clrIdx="2">
    <p:extLst>
      <p:ext uri="{19B8F6BF-5375-455C-9EA6-DF929625EA0E}">
        <p15:presenceInfo xmlns:p15="http://schemas.microsoft.com/office/powerpoint/2012/main" userId="Abdelshafy" providerId="None"/>
      </p:ext>
    </p:extLst>
  </p:cmAuthor>
  <p:cmAuthor id="4" name="Albert Herrero Parareda" initials="AHP" lastIdx="1" clrIdx="3">
    <p:extLst>
      <p:ext uri="{19B8F6BF-5375-455C-9EA6-DF929625EA0E}">
        <p15:presenceInfo xmlns:p15="http://schemas.microsoft.com/office/powerpoint/2012/main" userId="Albert Herrero Parare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5D5D"/>
    <a:srgbClr val="00B100"/>
    <a:srgbClr val="62D162"/>
    <a:srgbClr val="ACBCFE"/>
    <a:srgbClr val="0C0288"/>
    <a:srgbClr val="0E039F"/>
    <a:srgbClr val="000066"/>
    <a:srgbClr val="0F45B1"/>
    <a:srgbClr val="021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1" autoAdjust="0"/>
    <p:restoredTop sz="93557" autoAdjust="0"/>
  </p:normalViewPr>
  <p:slideViewPr>
    <p:cSldViewPr>
      <p:cViewPr varScale="1">
        <p:scale>
          <a:sx n="64" d="100"/>
          <a:sy n="64" d="100"/>
        </p:scale>
        <p:origin x="86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2740" y="4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A1963-63B2-40D2-ADC3-36BF43907078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EB57D-8F99-41A6-AD43-28CFAA26ED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2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1ED6C-C814-4E60-9FAC-E545E0A690B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C5FAC-7DF8-4EEA-9374-184479F7E0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BF71BB-5027-43F6-89B2-26505A8CD87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152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7.png"/><Relationship Id="rId5" Type="http://schemas.openxmlformats.org/officeDocument/2006/relationships/image" Target="../media/image17.png"/><Relationship Id="rId10" Type="http://schemas.openxmlformats.org/officeDocument/2006/relationships/image" Target="../media/image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866900" y="3657600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Parareda and F. Capolino</a:t>
            </a:r>
            <a:endParaRPr lang="en-US" altLang="en-US" b="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2513755" y="2395054"/>
            <a:ext cx="7164488" cy="55399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s-ES" sz="3000" b="1" dirty="0" err="1">
                <a:solidFill>
                  <a:srgbClr val="DE0000"/>
                </a:solidFill>
              </a:rPr>
              <a:t>Is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it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really</a:t>
            </a:r>
            <a:r>
              <a:rPr lang="es-ES" sz="3000" b="1" dirty="0">
                <a:solidFill>
                  <a:srgbClr val="DE0000"/>
                </a:solidFill>
              </a:rPr>
              <a:t> </a:t>
            </a:r>
            <a:r>
              <a:rPr lang="es-ES" sz="3000" b="1" dirty="0" err="1">
                <a:solidFill>
                  <a:srgbClr val="DE0000"/>
                </a:solidFill>
              </a:rPr>
              <a:t>an</a:t>
            </a:r>
            <a:r>
              <a:rPr lang="es-ES" sz="3000" b="1" dirty="0">
                <a:solidFill>
                  <a:srgbClr val="DE0000"/>
                </a:solidFill>
              </a:rPr>
              <a:t> SIP?</a:t>
            </a:r>
            <a:endParaRPr lang="en-US" sz="3000" b="1" dirty="0">
              <a:solidFill>
                <a:srgbClr val="D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1300" y="4199664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14" name="Picture 2" descr="Signature, flush le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832480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C550-24CD-4C03-AD5C-DA4DCE0D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15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3"/>
    </mc:Choice>
    <mc:Fallback xmlns="">
      <p:transition spd="slow" advTm="2074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3530D-29DC-5C91-2218-0E536896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Corrugated waveguide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AF329A-1905-3D80-0A53-91107139C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2743200"/>
            <a:ext cx="2411541" cy="2362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C7D59B-71E4-EFB6-D771-7CCB367AC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68" y="838200"/>
            <a:ext cx="2896004" cy="17528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8B0906-1841-CB9A-64A3-4C1D464BF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462" y="5581536"/>
            <a:ext cx="1886213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2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204D9B32-B97C-09CC-9F59-DD4997E64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79" y="3009220"/>
            <a:ext cx="10477500" cy="3838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037C6D-353C-9B31-2644-B9EA24F1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really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SIP?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781FD8-DA04-3910-2B48-1F62B5835FE2}"/>
              </a:ext>
            </a:extLst>
          </p:cNvPr>
          <p:cNvGrpSpPr/>
          <p:nvPr/>
        </p:nvGrpSpPr>
        <p:grpSpPr>
          <a:xfrm>
            <a:off x="228600" y="718874"/>
            <a:ext cx="4928111" cy="2176726"/>
            <a:chOff x="354150" y="866432"/>
            <a:chExt cx="4928111" cy="217672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7511818-DD84-889B-486A-7E657BA03D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313" r="7702"/>
            <a:stretch/>
          </p:blipFill>
          <p:spPr>
            <a:xfrm>
              <a:off x="863609" y="866432"/>
              <a:ext cx="3451982" cy="1828800"/>
            </a:xfrm>
            <a:prstGeom prst="rect">
              <a:avLst/>
            </a:prstGeom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7FD71DC5-B1FC-6008-4ED5-97AF46782B65}"/>
                </a:ext>
              </a:extLst>
            </p:cNvPr>
            <p:cNvCxnSpPr/>
            <p:nvPr/>
          </p:nvCxnSpPr>
          <p:spPr>
            <a:xfrm>
              <a:off x="1419990" y="2771432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E395FC8-F0E5-2F8E-82B9-F10611E37BCE}"/>
                </a:ext>
              </a:extLst>
            </p:cNvPr>
            <p:cNvCxnSpPr/>
            <p:nvPr/>
          </p:nvCxnSpPr>
          <p:spPr>
            <a:xfrm>
              <a:off x="4925190" y="1095032"/>
              <a:ext cx="0" cy="13716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B7837C2-99A4-652D-CD8D-E411DAB83C8C}"/>
                </a:ext>
              </a:extLst>
            </p:cNvPr>
            <p:cNvCxnSpPr/>
            <p:nvPr/>
          </p:nvCxnSpPr>
          <p:spPr>
            <a:xfrm>
              <a:off x="4467990" y="1780832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BB527B9-A5F9-A422-BB88-5EB3FA1DC33F}"/>
                </a:ext>
              </a:extLst>
            </p:cNvPr>
            <p:cNvCxnSpPr/>
            <p:nvPr/>
          </p:nvCxnSpPr>
          <p:spPr>
            <a:xfrm>
              <a:off x="3858390" y="2771432"/>
              <a:ext cx="3048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1C5E9C1-DDCF-3AB8-7F01-839C3295E21C}"/>
                </a:ext>
              </a:extLst>
            </p:cNvPr>
            <p:cNvCxnSpPr/>
            <p:nvPr/>
          </p:nvCxnSpPr>
          <p:spPr>
            <a:xfrm>
              <a:off x="653873" y="1400077"/>
              <a:ext cx="0" cy="72365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947D739-3BD3-6605-F5A2-C856364C681C}"/>
                </a:ext>
              </a:extLst>
            </p:cNvPr>
            <p:cNvCxnSpPr/>
            <p:nvPr/>
          </p:nvCxnSpPr>
          <p:spPr>
            <a:xfrm>
              <a:off x="659190" y="1400077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BDD72D3-D7CE-A665-1DDB-70D85CD550ED}"/>
                </a:ext>
              </a:extLst>
            </p:cNvPr>
            <p:cNvCxnSpPr/>
            <p:nvPr/>
          </p:nvCxnSpPr>
          <p:spPr>
            <a:xfrm>
              <a:off x="679255" y="2123732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B17EE72-2769-870C-19FF-5642D17DBF99}"/>
                    </a:ext>
                  </a:extLst>
                </p:cNvPr>
                <p:cNvSpPr txBox="1"/>
                <p:nvPr/>
              </p:nvSpPr>
              <p:spPr>
                <a:xfrm>
                  <a:off x="5089003" y="1623404"/>
                  <a:ext cx="1932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B17EE72-2769-870C-19FF-5642D17DBF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9003" y="1623404"/>
                  <a:ext cx="19325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1250" r="-25000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4ED8C73-187B-2006-02E1-B25A9A428F0D}"/>
                    </a:ext>
                  </a:extLst>
                </p:cNvPr>
                <p:cNvSpPr txBox="1"/>
                <p:nvPr/>
              </p:nvSpPr>
              <p:spPr>
                <a:xfrm>
                  <a:off x="2524415" y="2766159"/>
                  <a:ext cx="2295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4ED8C73-187B-2006-02E1-B25A9A428F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4415" y="2766159"/>
                  <a:ext cx="22955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6216" r="-135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6CB91B5-B36A-A7C8-192D-BEC86B5968B2}"/>
                    </a:ext>
                  </a:extLst>
                </p:cNvPr>
                <p:cNvSpPr txBox="1"/>
                <p:nvPr/>
              </p:nvSpPr>
              <p:spPr>
                <a:xfrm>
                  <a:off x="3855222" y="2766159"/>
                  <a:ext cx="3079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6CB91B5-B36A-A7C8-192D-BEC86B596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222" y="2766159"/>
                  <a:ext cx="30796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2000" r="-2000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28C6050-EC20-A56C-7C1F-4CF1A7655986}"/>
                    </a:ext>
                  </a:extLst>
                </p:cNvPr>
                <p:cNvSpPr txBox="1"/>
                <p:nvPr/>
              </p:nvSpPr>
              <p:spPr>
                <a:xfrm>
                  <a:off x="4507274" y="1961033"/>
                  <a:ext cx="2407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28C6050-EC20-A56C-7C1F-4CF1A76559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7274" y="1961033"/>
                  <a:ext cx="240707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3077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5074B4A-A1BE-CCE4-2C20-70AC926AA17E}"/>
                    </a:ext>
                  </a:extLst>
                </p:cNvPr>
                <p:cNvSpPr txBox="1"/>
                <p:nvPr/>
              </p:nvSpPr>
              <p:spPr>
                <a:xfrm>
                  <a:off x="354150" y="1609227"/>
                  <a:ext cx="1650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5074B4A-A1BE-CCE4-2C20-70AC926AA1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150" y="1609227"/>
                  <a:ext cx="165045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2222" r="-148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599CC41-08CF-A855-1B3E-93DDF0325A2C}"/>
                  </a:ext>
                </a:extLst>
              </p:cNvPr>
              <p:cNvSpPr txBox="1"/>
              <p:nvPr/>
            </p:nvSpPr>
            <p:spPr>
              <a:xfrm>
                <a:off x="5825829" y="718874"/>
                <a:ext cx="5416741" cy="2259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dirty="0"/>
                  <a:t>Parameter values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=220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endParaRPr lang="es-ES" b="0" dirty="0"/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(glide symmetry)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=350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endParaRPr lang="es-ES" b="0" dirty="0"/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=600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endParaRPr lang="es-ES" b="0" dirty="0"/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=81.38 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599CC41-08CF-A855-1B3E-93DDF0325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829" y="718874"/>
                <a:ext cx="5416741" cy="2259529"/>
              </a:xfrm>
              <a:prstGeom prst="rect">
                <a:avLst/>
              </a:prstGeom>
              <a:blipFill>
                <a:blip r:embed="rId10"/>
                <a:stretch>
                  <a:fillRect l="-1014" t="-1617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109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00379-65B9-4A0A-8EC9-3A7BE7BF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really?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E7D505B-22D6-27FF-CC98-55FB5686FC9C}"/>
              </a:ext>
            </a:extLst>
          </p:cNvPr>
          <p:cNvGrpSpPr/>
          <p:nvPr/>
        </p:nvGrpSpPr>
        <p:grpSpPr>
          <a:xfrm>
            <a:off x="208722" y="914400"/>
            <a:ext cx="4928111" cy="2176726"/>
            <a:chOff x="354150" y="866432"/>
            <a:chExt cx="4928111" cy="217672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FDB1E9B-AFC1-F5D9-BBDD-D936A7BDE1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13" r="7702"/>
            <a:stretch/>
          </p:blipFill>
          <p:spPr>
            <a:xfrm>
              <a:off x="863609" y="866432"/>
              <a:ext cx="3451982" cy="1828800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6C535D9-74C7-496B-7F30-3A729812DA58}"/>
                </a:ext>
              </a:extLst>
            </p:cNvPr>
            <p:cNvCxnSpPr/>
            <p:nvPr/>
          </p:nvCxnSpPr>
          <p:spPr>
            <a:xfrm>
              <a:off x="1419990" y="2771432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91DC2A5-0D94-D38D-D504-FE0691DE2684}"/>
                </a:ext>
              </a:extLst>
            </p:cNvPr>
            <p:cNvCxnSpPr/>
            <p:nvPr/>
          </p:nvCxnSpPr>
          <p:spPr>
            <a:xfrm>
              <a:off x="4925190" y="1095032"/>
              <a:ext cx="0" cy="13716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ABFFA08-68A6-5C0D-E1C4-E6B8FF399642}"/>
                </a:ext>
              </a:extLst>
            </p:cNvPr>
            <p:cNvCxnSpPr/>
            <p:nvPr/>
          </p:nvCxnSpPr>
          <p:spPr>
            <a:xfrm>
              <a:off x="4467990" y="1780832"/>
              <a:ext cx="0" cy="6858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8A8B835-472A-F4FC-03C7-1B3014CBC556}"/>
                </a:ext>
              </a:extLst>
            </p:cNvPr>
            <p:cNvCxnSpPr/>
            <p:nvPr/>
          </p:nvCxnSpPr>
          <p:spPr>
            <a:xfrm>
              <a:off x="3858390" y="2771432"/>
              <a:ext cx="3048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08F5CE-ACA3-8F03-14F3-D4D133125CF3}"/>
                </a:ext>
              </a:extLst>
            </p:cNvPr>
            <p:cNvCxnSpPr/>
            <p:nvPr/>
          </p:nvCxnSpPr>
          <p:spPr>
            <a:xfrm>
              <a:off x="653873" y="1400077"/>
              <a:ext cx="0" cy="72365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D600A47-3EF3-B5CD-EC05-7ED0E7658080}"/>
                </a:ext>
              </a:extLst>
            </p:cNvPr>
            <p:cNvCxnSpPr/>
            <p:nvPr/>
          </p:nvCxnSpPr>
          <p:spPr>
            <a:xfrm>
              <a:off x="659190" y="1400077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84ED0ED-CA5F-D2AB-8C8F-9DCEAA115BA7}"/>
                </a:ext>
              </a:extLst>
            </p:cNvPr>
            <p:cNvCxnSpPr/>
            <p:nvPr/>
          </p:nvCxnSpPr>
          <p:spPr>
            <a:xfrm>
              <a:off x="679255" y="2123732"/>
              <a:ext cx="36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47EF168-898F-EE20-EB71-C15801495AC6}"/>
                    </a:ext>
                  </a:extLst>
                </p:cNvPr>
                <p:cNvSpPr txBox="1"/>
                <p:nvPr/>
              </p:nvSpPr>
              <p:spPr>
                <a:xfrm>
                  <a:off x="5089003" y="1623404"/>
                  <a:ext cx="1932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B17EE72-2769-870C-19FF-5642D17DBF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9003" y="1623404"/>
                  <a:ext cx="19325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1250" r="-25000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A2E9689-EAE4-545C-2D3B-C1D9298C67D1}"/>
                    </a:ext>
                  </a:extLst>
                </p:cNvPr>
                <p:cNvSpPr txBox="1"/>
                <p:nvPr/>
              </p:nvSpPr>
              <p:spPr>
                <a:xfrm>
                  <a:off x="2524415" y="2766159"/>
                  <a:ext cx="2295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4ED8C73-187B-2006-02E1-B25A9A428F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4415" y="2766159"/>
                  <a:ext cx="22955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6216" r="-135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F8B2C02-894B-A643-4A4A-8DBA6232F38E}"/>
                    </a:ext>
                  </a:extLst>
                </p:cNvPr>
                <p:cNvSpPr txBox="1"/>
                <p:nvPr/>
              </p:nvSpPr>
              <p:spPr>
                <a:xfrm>
                  <a:off x="3855222" y="2766159"/>
                  <a:ext cx="3079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6CB91B5-B36A-A7C8-192D-BEC86B596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222" y="2766159"/>
                  <a:ext cx="30796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2000" r="-2000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C96642E-3275-FE73-21D8-1B439F67F32C}"/>
                    </a:ext>
                  </a:extLst>
                </p:cNvPr>
                <p:cNvSpPr txBox="1"/>
                <p:nvPr/>
              </p:nvSpPr>
              <p:spPr>
                <a:xfrm>
                  <a:off x="4507274" y="1961033"/>
                  <a:ext cx="24070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28C6050-EC20-A56C-7C1F-4CF1A76559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7274" y="1961033"/>
                  <a:ext cx="240707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3077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68A5106-D834-D13C-23E8-A18CA0CA0654}"/>
                    </a:ext>
                  </a:extLst>
                </p:cNvPr>
                <p:cNvSpPr txBox="1"/>
                <p:nvPr/>
              </p:nvSpPr>
              <p:spPr>
                <a:xfrm>
                  <a:off x="354150" y="1609227"/>
                  <a:ext cx="1650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5074B4A-A1BE-CCE4-2C20-70AC926AA1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150" y="1609227"/>
                  <a:ext cx="165045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2222" r="-148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9783BB7-FE6A-2166-E970-EBAEAEFA55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29400" y="628794"/>
            <a:ext cx="5199876" cy="303741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2580E65-2422-B734-7BE3-2BAC04B0DD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3750365"/>
            <a:ext cx="12192000" cy="306785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EFDCFB6-BC19-F39B-D8AB-CAC31EBED34E}"/>
              </a:ext>
            </a:extLst>
          </p:cNvPr>
          <p:cNvSpPr txBox="1"/>
          <p:nvPr/>
        </p:nvSpPr>
        <p:spPr>
          <a:xfrm>
            <a:off x="4170163" y="5448321"/>
            <a:ext cx="3678437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It is not</a:t>
            </a:r>
          </a:p>
        </p:txBody>
      </p:sp>
    </p:spTree>
    <p:extLst>
      <p:ext uri="{BB962C8B-B14F-4D97-AF65-F5344CB8AC3E}">
        <p14:creationId xmlns:p14="http://schemas.microsoft.com/office/powerpoint/2010/main" val="1723280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8FC7A-32D7-EE3C-A66D-A597DF3BD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still a maximum and a minimum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E1865-8A87-8B10-D611-DB27546D7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4179"/>
            <a:ext cx="12192000" cy="30970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38C810-8444-FCB0-1AD8-0E4763885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5" y="780680"/>
            <a:ext cx="3439005" cy="26483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F99157-FF55-8101-D591-A404C68FECE5}"/>
                  </a:ext>
                </a:extLst>
              </p:cNvPr>
              <p:cNvSpPr txBox="1"/>
              <p:nvPr/>
            </p:nvSpPr>
            <p:spPr>
              <a:xfrm>
                <a:off x="3962400" y="780680"/>
                <a:ext cx="6096000" cy="1776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There is still a maximum and a minimum, there is not an inflection point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However, the frequency difference between the maximum and the minimum is of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=0.2 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GHz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F99157-FF55-8101-D591-A404C68FE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780680"/>
                <a:ext cx="6096000" cy="1776897"/>
              </a:xfrm>
              <a:prstGeom prst="rect">
                <a:avLst/>
              </a:prstGeom>
              <a:blipFill>
                <a:blip r:embed="rId4"/>
                <a:stretch>
                  <a:fillRect l="-600" t="-1712" b="-2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EC0E4C0F-FD1F-C7D7-EC43-11B75046FD4C}"/>
              </a:ext>
            </a:extLst>
          </p:cNvPr>
          <p:cNvSpPr/>
          <p:nvPr/>
        </p:nvSpPr>
        <p:spPr>
          <a:xfrm>
            <a:off x="6248400" y="2133600"/>
            <a:ext cx="1524000" cy="423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A76F69-62CB-9509-BF83-BF7899BBD071}"/>
              </a:ext>
            </a:extLst>
          </p:cNvPr>
          <p:cNvSpPr txBox="1"/>
          <p:nvPr/>
        </p:nvSpPr>
        <p:spPr>
          <a:xfrm>
            <a:off x="3962400" y="27432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can still look for a better SIP, it’s just putting in the hours</a:t>
            </a:r>
          </a:p>
        </p:txBody>
      </p:sp>
    </p:spTree>
    <p:extLst>
      <p:ext uri="{BB962C8B-B14F-4D97-AF65-F5344CB8AC3E}">
        <p14:creationId xmlns:p14="http://schemas.microsoft.com/office/powerpoint/2010/main" val="436163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6E781-D522-C438-4953-2BEC0DE6B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see if I can refine it further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8EB07E-1283-01B3-2A5A-2B6B2180E759}"/>
              </a:ext>
            </a:extLst>
          </p:cNvPr>
          <p:cNvSpPr txBox="1"/>
          <p:nvPr/>
        </p:nvSpPr>
        <p:spPr>
          <a:xfrm>
            <a:off x="228600" y="9144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Area of interest: </a:t>
            </a:r>
            <a:br>
              <a:rPr lang="en-US" dirty="0"/>
            </a:br>
            <a:r>
              <a:rPr lang="en-US" dirty="0"/>
              <a:t>149.917 – 149.95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16B763-C566-66D5-6EB9-273BAAA56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970530"/>
            <a:ext cx="9753600" cy="28635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5E3580-B94D-D332-AB92-9C401548D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336" y="3962400"/>
            <a:ext cx="9913664" cy="290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156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A5D1B-7C8F-3423-23C9-62FD87E3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98467"/>
            <a:ext cx="9144000" cy="411133"/>
          </a:xfrm>
        </p:spPr>
        <p:txBody>
          <a:bodyPr/>
          <a:lstStyle/>
          <a:p>
            <a:r>
              <a:rPr lang="en-US" dirty="0"/>
              <a:t>Does the dispersion diagram vary with </a:t>
            </a:r>
            <a:r>
              <a:rPr lang="en-US" dirty="0" err="1"/>
              <a:t>teethWidth</a:t>
            </a:r>
            <a:r>
              <a:rPr lang="en-US" dirty="0"/>
              <a:t>? (old slide)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A1C77D-D8D2-498D-8D42-34C97FAFB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35" y="838200"/>
            <a:ext cx="3381847" cy="22386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8306A1-C37B-9F98-7409-C64A0327D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71634"/>
            <a:ext cx="12192000" cy="293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17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3F0AD-CB95-A17E-8E11-50228F7A6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Dispersion variation with </a:t>
            </a:r>
            <a:r>
              <a:rPr lang="en-US" dirty="0" err="1"/>
              <a:t>teethWidth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C7704-280E-603E-71CE-82170536D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12192000" cy="30915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C633B7-2DFC-7856-F9C6-0C96505B7C60}"/>
              </a:ext>
            </a:extLst>
          </p:cNvPr>
          <p:cNvSpPr txBox="1"/>
          <p:nvPr/>
        </p:nvSpPr>
        <p:spPr>
          <a:xfrm>
            <a:off x="182217" y="3873421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jump in “SIP” frequency between 81.3 &amp; 81.325 is interesting, because it indicates that we are closer to an SIP (the perturbation is stronger)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I’m doing a finer mesh</a:t>
            </a:r>
          </a:p>
        </p:txBody>
      </p:sp>
    </p:spTree>
    <p:extLst>
      <p:ext uri="{BB962C8B-B14F-4D97-AF65-F5344CB8AC3E}">
        <p14:creationId xmlns:p14="http://schemas.microsoft.com/office/powerpoint/2010/main" val="1776894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76802</TotalTime>
  <Words>204</Words>
  <Application>Microsoft Office PowerPoint</Application>
  <PresentationFormat>Widescreen</PresentationFormat>
  <Paragraphs>37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Times New Roman</vt:lpstr>
      <vt:lpstr>Arial</vt:lpstr>
      <vt:lpstr>Calibri</vt:lpstr>
      <vt:lpstr>Cambria Math</vt:lpstr>
      <vt:lpstr>Office Theme</vt:lpstr>
      <vt:lpstr>PowerPoint Presentation</vt:lpstr>
      <vt:lpstr>Corrugated waveguide</vt:lpstr>
      <vt:lpstr>Is it really an SIP?</vt:lpstr>
      <vt:lpstr>Is it really?</vt:lpstr>
      <vt:lpstr>There is still a maximum and a minimum</vt:lpstr>
      <vt:lpstr>Let’s see if I can refine it further</vt:lpstr>
      <vt:lpstr>Does the dispersion diagram vary with teethWidth? (old slide)</vt:lpstr>
      <vt:lpstr>Dispersion variation with teethWidth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Ring Resonator</dc:title>
  <dc:creator>Filippo</dc:creator>
  <cp:lastModifiedBy>Albert Herrero Parareda</cp:lastModifiedBy>
  <cp:revision>1001</cp:revision>
  <dcterms:created xsi:type="dcterms:W3CDTF">2015-11-16T15:02:53Z</dcterms:created>
  <dcterms:modified xsi:type="dcterms:W3CDTF">2023-12-06T21:36:24Z</dcterms:modified>
</cp:coreProperties>
</file>