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5"/>
  </p:notesMasterIdLst>
  <p:handoutMasterIdLst>
    <p:handoutMasterId r:id="rId16"/>
  </p:handoutMasterIdLst>
  <p:sldIdLst>
    <p:sldId id="347" r:id="rId2"/>
    <p:sldId id="391" r:id="rId3"/>
    <p:sldId id="392" r:id="rId4"/>
    <p:sldId id="393" r:id="rId5"/>
    <p:sldId id="395" r:id="rId6"/>
    <p:sldId id="396" r:id="rId7"/>
    <p:sldId id="397" r:id="rId8"/>
    <p:sldId id="399" r:id="rId9"/>
    <p:sldId id="398" r:id="rId10"/>
    <p:sldId id="400" r:id="rId11"/>
    <p:sldId id="401" r:id="rId12"/>
    <p:sldId id="402" r:id="rId13"/>
    <p:sldId id="403" r:id="rId14"/>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yehia" initials="my" lastIdx="6" clrIdx="0">
    <p:extLst>
      <p:ext uri="{19B8F6BF-5375-455C-9EA6-DF929625EA0E}">
        <p15:presenceInfo xmlns:p15="http://schemas.microsoft.com/office/powerpoint/2012/main" userId="5e57daa659109ea2" providerId="Windows Live"/>
      </p:ext>
    </p:extLst>
  </p:cmAuthor>
  <p:cmAuthor id="2" name="Tarek Khedr" initials="TK" lastIdx="16" clrIdx="1">
    <p:extLst>
      <p:ext uri="{19B8F6BF-5375-455C-9EA6-DF929625EA0E}">
        <p15:presenceInfo xmlns:p15="http://schemas.microsoft.com/office/powerpoint/2012/main" userId="Tarek Khedr" providerId="None"/>
      </p:ext>
    </p:extLst>
  </p:cmAuthor>
  <p:cmAuthor id="3" name="Abdelshafy" initials="A" lastIdx="5" clrIdx="2">
    <p:extLst>
      <p:ext uri="{19B8F6BF-5375-455C-9EA6-DF929625EA0E}">
        <p15:presenceInfo xmlns:p15="http://schemas.microsoft.com/office/powerpoint/2012/main" userId="Abdelshafy" providerId="None"/>
      </p:ext>
    </p:extLst>
  </p:cmAuthor>
  <p:cmAuthor id="4" name="Albert Herrero Parareda" initials="AHP" lastIdx="1" clrIdx="3">
    <p:extLst>
      <p:ext uri="{19B8F6BF-5375-455C-9EA6-DF929625EA0E}">
        <p15:presenceInfo xmlns:p15="http://schemas.microsoft.com/office/powerpoint/2012/main" userId="Albert Herrero Parare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B100"/>
    <a:srgbClr val="FF5D5D"/>
    <a:srgbClr val="62D162"/>
    <a:srgbClr val="ACBCFE"/>
    <a:srgbClr val="0C0288"/>
    <a:srgbClr val="0E039F"/>
    <a:srgbClr val="000066"/>
    <a:srgbClr val="0F45B1"/>
    <a:srgbClr val="021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93557" autoAdjust="0"/>
  </p:normalViewPr>
  <p:slideViewPr>
    <p:cSldViewPr>
      <p:cViewPr varScale="1">
        <p:scale>
          <a:sx n="64" d="100"/>
          <a:sy n="64" d="100"/>
        </p:scale>
        <p:origin x="860"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49" d="100"/>
          <a:sy n="49" d="100"/>
        </p:scale>
        <p:origin x="2740"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CA1963-63B2-40D2-ADC3-36BF43907078}" type="datetimeFigureOut">
              <a:rPr lang="en-US" smtClean="0"/>
              <a:pPr/>
              <a:t>12/11/2023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2EB57D-8F99-41A6-AD43-28CFAA26ED5C}" type="slidenum">
              <a:rPr lang="en-US" smtClean="0"/>
              <a:pPr/>
              <a:t>‹#›</a:t>
            </a:fld>
            <a:endParaRPr lang="en-US"/>
          </a:p>
        </p:txBody>
      </p:sp>
    </p:spTree>
    <p:extLst>
      <p:ext uri="{BB962C8B-B14F-4D97-AF65-F5344CB8AC3E}">
        <p14:creationId xmlns:p14="http://schemas.microsoft.com/office/powerpoint/2010/main" val="219402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61ED6C-C814-4E60-9FAC-E545E0A690B9}" type="datetimeFigureOut">
              <a:rPr lang="en-US" smtClean="0"/>
              <a:pPr/>
              <a:t>12/11/2023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3C5FAC-7DF8-4EEA-9374-184479F7E07A}" type="slidenum">
              <a:rPr lang="en-US" smtClean="0"/>
              <a:pPr/>
              <a:t>‹#›</a:t>
            </a:fld>
            <a:endParaRPr lang="en-US"/>
          </a:p>
        </p:txBody>
      </p:sp>
    </p:spTree>
    <p:extLst>
      <p:ext uri="{BB962C8B-B14F-4D97-AF65-F5344CB8AC3E}">
        <p14:creationId xmlns:p14="http://schemas.microsoft.com/office/powerpoint/2010/main" val="194126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BF71BB-5027-43F6-89B2-26505A8CD87D}" type="slidenum">
              <a:rPr lang="en-US" smtClean="0"/>
              <a:pPr/>
              <a:t>1</a:t>
            </a:fld>
            <a:endParaRPr lang="en-US" dirty="0"/>
          </a:p>
        </p:txBody>
      </p:sp>
    </p:spTree>
    <p:extLst>
      <p:ext uri="{BB962C8B-B14F-4D97-AF65-F5344CB8AC3E}">
        <p14:creationId xmlns:p14="http://schemas.microsoft.com/office/powerpoint/2010/main" val="9336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1"/>
            <a:ext cx="2844800" cy="365125"/>
          </a:xfrm>
          <a:prstGeom prst="rect">
            <a:avLst/>
          </a:prstGeom>
        </p:spPr>
        <p:txBody>
          <a:bodyPr/>
          <a:lstStyle/>
          <a:p>
            <a:fld id="{E5245F5F-6C48-47CB-9427-9B3521CE2254}" type="datetime1">
              <a:rPr lang="en-US" smtClean="0">
                <a:solidFill>
                  <a:prstClr val="black">
                    <a:tint val="75000"/>
                  </a:prstClr>
                </a:solidFill>
              </a:rPr>
              <a:pPr/>
              <a:t>12/11/2023</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pic>
        <p:nvPicPr>
          <p:cNvPr id="347138" name="Picture 2" descr="Signature, flush lef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7041" y="179994"/>
            <a:ext cx="2350959" cy="35340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28600" y="198467"/>
            <a:ext cx="8305600" cy="411133"/>
          </a:xfrm>
        </p:spPr>
        <p:txBody>
          <a:bodyPr>
            <a:normAutofit/>
          </a:bodyPr>
          <a:lstStyle>
            <a:lvl1pPr algn="l">
              <a:defRPr lang="en-US" sz="2400" b="1" kern="1200" dirty="0" smtClean="0">
                <a:solidFill>
                  <a:srgbClr val="C00000"/>
                </a:solidFill>
                <a:latin typeface="Arial" pitchFamily="34" charset="0"/>
                <a:ea typeface="+mn-ea"/>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26415274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D83A-7894-4FFE-AC40-E3B982B6C881}" type="datetime1">
              <a:rPr lang="en-US" smtClean="0"/>
              <a:pPr/>
              <a:t>12/11/2023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234DF-4351-4778-8C01-15D598917B00}" type="slidenum">
              <a:rPr lang="en-US" smtClean="0"/>
              <a:pPr/>
              <a:t>‹#›</a:t>
            </a:fld>
            <a:endParaRPr lang="en-US"/>
          </a:p>
        </p:txBody>
      </p:sp>
    </p:spTree>
    <p:extLst>
      <p:ext uri="{BB962C8B-B14F-4D97-AF65-F5344CB8AC3E}">
        <p14:creationId xmlns:p14="http://schemas.microsoft.com/office/powerpoint/2010/main" val="28999551"/>
      </p:ext>
    </p:extLst>
  </p:cSld>
  <p:clrMap bg1="lt1" tx1="dk1" bg2="lt2" tx2="dk2" accent1="accent1" accent2="accent2" accent3="accent3" accent4="accent4" accent5="accent5" accent6="accent6" hlink="hlink" folHlink="folHlink"/>
  <p:sldLayoutIdLst>
    <p:sldLayoutId id="2147483668"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5.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8.png"/><Relationship Id="rId5" Type="http://schemas.openxmlformats.org/officeDocument/2006/relationships/image" Target="../media/image17.png"/><Relationship Id="rId10" Type="http://schemas.openxmlformats.org/officeDocument/2006/relationships/image" Target="../media/image7.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4"/>
          <p:cNvSpPr txBox="1">
            <a:spLocks noChangeArrowheads="1"/>
          </p:cNvSpPr>
          <p:nvPr/>
        </p:nvSpPr>
        <p:spPr bwMode="auto">
          <a:xfrm>
            <a:off x="1866900" y="3657600"/>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Parareda and F. Capolino</a:t>
            </a:r>
            <a:endParaRPr lang="en-US" altLang="en-US" b="0" u="sng" dirty="0">
              <a:latin typeface="Arial" panose="020B0604020202020204" pitchFamily="34" charset="0"/>
              <a:cs typeface="Arial" panose="020B0604020202020204" pitchFamily="34" charset="0"/>
            </a:endParaRPr>
          </a:p>
        </p:txBody>
      </p:sp>
      <p:sp>
        <p:nvSpPr>
          <p:cNvPr id="15364" name="Rectangle 2"/>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5366" name="Rectangle 4"/>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5368" name="Rectangle 6"/>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5370" name="Rectangle 8"/>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en-US" altLang="en-US" dirty="0"/>
          </a:p>
        </p:txBody>
      </p:sp>
      <p:sp>
        <p:nvSpPr>
          <p:cNvPr id="10" name="Rectangle 9"/>
          <p:cNvSpPr/>
          <p:nvPr/>
        </p:nvSpPr>
        <p:spPr>
          <a:xfrm>
            <a:off x="2513755" y="2395054"/>
            <a:ext cx="7164488" cy="5539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s-ES" sz="3000" b="1" dirty="0" err="1">
                <a:solidFill>
                  <a:srgbClr val="DE0000"/>
                </a:solidFill>
              </a:rPr>
              <a:t>Is</a:t>
            </a:r>
            <a:r>
              <a:rPr lang="es-ES" sz="3000" b="1" dirty="0">
                <a:solidFill>
                  <a:srgbClr val="DE0000"/>
                </a:solidFill>
              </a:rPr>
              <a:t> </a:t>
            </a:r>
            <a:r>
              <a:rPr lang="es-ES" sz="3000" b="1" dirty="0" err="1">
                <a:solidFill>
                  <a:srgbClr val="DE0000"/>
                </a:solidFill>
              </a:rPr>
              <a:t>it</a:t>
            </a:r>
            <a:r>
              <a:rPr lang="es-ES" sz="3000" b="1" dirty="0">
                <a:solidFill>
                  <a:srgbClr val="DE0000"/>
                </a:solidFill>
              </a:rPr>
              <a:t> </a:t>
            </a:r>
            <a:r>
              <a:rPr lang="es-ES" sz="3000" b="1" dirty="0" err="1">
                <a:solidFill>
                  <a:srgbClr val="DE0000"/>
                </a:solidFill>
              </a:rPr>
              <a:t>really</a:t>
            </a:r>
            <a:r>
              <a:rPr lang="es-ES" sz="3000" b="1" dirty="0">
                <a:solidFill>
                  <a:srgbClr val="DE0000"/>
                </a:solidFill>
              </a:rPr>
              <a:t> </a:t>
            </a:r>
            <a:r>
              <a:rPr lang="es-ES" sz="3000" b="1" dirty="0" err="1">
                <a:solidFill>
                  <a:srgbClr val="DE0000"/>
                </a:solidFill>
              </a:rPr>
              <a:t>an</a:t>
            </a:r>
            <a:r>
              <a:rPr lang="es-ES" sz="3000" b="1" dirty="0">
                <a:solidFill>
                  <a:srgbClr val="DE0000"/>
                </a:solidFill>
              </a:rPr>
              <a:t> SIP?</a:t>
            </a:r>
            <a:endParaRPr lang="en-US" sz="3000" b="1" dirty="0">
              <a:solidFill>
                <a:srgbClr val="DE0000"/>
              </a:solidFill>
            </a:endParaRPr>
          </a:p>
        </p:txBody>
      </p:sp>
      <p:sp>
        <p:nvSpPr>
          <p:cNvPr id="12" name="TextBox 11"/>
          <p:cNvSpPr txBox="1"/>
          <p:nvPr/>
        </p:nvSpPr>
        <p:spPr>
          <a:xfrm>
            <a:off x="2781300" y="4199664"/>
            <a:ext cx="8001000" cy="400110"/>
          </a:xfrm>
          <a:prstGeom prst="rect">
            <a:avLst/>
          </a:prstGeom>
          <a:noFill/>
        </p:spPr>
        <p:txBody>
          <a:bodyPr wrap="square" rtlCol="0">
            <a:spAutoFit/>
          </a:bodyPr>
          <a:lstStyle/>
          <a:p>
            <a:r>
              <a:rPr lang="en-US" sz="2000" dirty="0"/>
              <a:t>Department of Electrical Engineering and Computer Science</a:t>
            </a:r>
          </a:p>
        </p:txBody>
      </p:sp>
      <p:pic>
        <p:nvPicPr>
          <p:cNvPr id="14" name="Picture 2" descr="Signature, flush le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717" y="4832480"/>
            <a:ext cx="3968565" cy="623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73C550-24CD-4C03-AD5C-DA4DCE0D1BD1}"/>
              </a:ext>
            </a:extLst>
          </p:cNvPr>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702150027"/>
      </p:ext>
    </p:extLst>
  </p:cSld>
  <p:clrMapOvr>
    <a:masterClrMapping/>
  </p:clrMapOvr>
  <mc:AlternateContent xmlns:mc="http://schemas.openxmlformats.org/markup-compatibility/2006" xmlns:p14="http://schemas.microsoft.com/office/powerpoint/2010/main">
    <mc:Choice Requires="p14">
      <p:transition spd="slow" p14:dur="2000" advTm="20743"/>
    </mc:Choice>
    <mc:Fallback xmlns="">
      <p:transition spd="slow" advTm="207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D1DD-9990-A548-F0CA-DEA306CCFA39}"/>
              </a:ext>
            </a:extLst>
          </p:cNvPr>
          <p:cNvSpPr>
            <a:spLocks noGrp="1"/>
          </p:cNvSpPr>
          <p:nvPr>
            <p:ph type="title"/>
          </p:nvPr>
        </p:nvSpPr>
        <p:spPr/>
        <p:txBody>
          <a:bodyPr/>
          <a:lstStyle/>
          <a:p>
            <a:r>
              <a:rPr lang="en-US" dirty="0" err="1"/>
              <a:t>BigTeeth</a:t>
            </a:r>
            <a:endParaRPr lang="en-US" dirty="0"/>
          </a:p>
        </p:txBody>
      </p:sp>
      <p:pic>
        <p:nvPicPr>
          <p:cNvPr id="4" name="Picture 3">
            <a:extLst>
              <a:ext uri="{FF2B5EF4-FFF2-40B4-BE49-F238E27FC236}">
                <a16:creationId xmlns:a16="http://schemas.microsoft.com/office/drawing/2014/main" id="{A087FD8E-0FAC-F008-DCFC-E2DCBDA8182A}"/>
              </a:ext>
            </a:extLst>
          </p:cNvPr>
          <p:cNvPicPr>
            <a:picLocks noChangeAspect="1"/>
          </p:cNvPicPr>
          <p:nvPr/>
        </p:nvPicPr>
        <p:blipFill>
          <a:blip r:embed="rId2"/>
          <a:stretch>
            <a:fillRect/>
          </a:stretch>
        </p:blipFill>
        <p:spPr>
          <a:xfrm>
            <a:off x="228600" y="914400"/>
            <a:ext cx="3400900" cy="2248214"/>
          </a:xfrm>
          <a:prstGeom prst="rect">
            <a:avLst/>
          </a:prstGeom>
        </p:spPr>
      </p:pic>
      <p:pic>
        <p:nvPicPr>
          <p:cNvPr id="6" name="Picture 5">
            <a:extLst>
              <a:ext uri="{FF2B5EF4-FFF2-40B4-BE49-F238E27FC236}">
                <a16:creationId xmlns:a16="http://schemas.microsoft.com/office/drawing/2014/main" id="{5848D044-B2EE-6DF8-C6CA-1335088B059C}"/>
              </a:ext>
            </a:extLst>
          </p:cNvPr>
          <p:cNvPicPr>
            <a:picLocks noChangeAspect="1"/>
          </p:cNvPicPr>
          <p:nvPr/>
        </p:nvPicPr>
        <p:blipFill>
          <a:blip r:embed="rId3"/>
          <a:stretch>
            <a:fillRect/>
          </a:stretch>
        </p:blipFill>
        <p:spPr>
          <a:xfrm>
            <a:off x="23191" y="3121663"/>
            <a:ext cx="12192000" cy="3723085"/>
          </a:xfrm>
          <a:prstGeom prst="rect">
            <a:avLst/>
          </a:prstGeom>
        </p:spPr>
      </p:pic>
      <p:sp>
        <p:nvSpPr>
          <p:cNvPr id="7" name="TextBox 6">
            <a:extLst>
              <a:ext uri="{FF2B5EF4-FFF2-40B4-BE49-F238E27FC236}">
                <a16:creationId xmlns:a16="http://schemas.microsoft.com/office/drawing/2014/main" id="{8242E477-5951-AED8-3B4A-D2C84AABE3EB}"/>
              </a:ext>
            </a:extLst>
          </p:cNvPr>
          <p:cNvSpPr txBox="1"/>
          <p:nvPr/>
        </p:nvSpPr>
        <p:spPr>
          <a:xfrm>
            <a:off x="3834908" y="626165"/>
            <a:ext cx="7823691"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we close Mode 3 into an SIP while keeping Mode 2,3, and 4 physical?</a:t>
            </a:r>
          </a:p>
        </p:txBody>
      </p:sp>
      <p:sp>
        <p:nvSpPr>
          <p:cNvPr id="8" name="TextBox 7">
            <a:extLst>
              <a:ext uri="{FF2B5EF4-FFF2-40B4-BE49-F238E27FC236}">
                <a16:creationId xmlns:a16="http://schemas.microsoft.com/office/drawing/2014/main" id="{2651966A-ECC8-6A07-7ED1-33EEB34EB7FC}"/>
              </a:ext>
            </a:extLst>
          </p:cNvPr>
          <p:cNvSpPr txBox="1"/>
          <p:nvPr/>
        </p:nvSpPr>
        <p:spPr>
          <a:xfrm>
            <a:off x="6629400" y="1361396"/>
            <a:ext cx="1053978" cy="369332"/>
          </a:xfrm>
          <a:prstGeom prst="rect">
            <a:avLst/>
          </a:prstGeom>
          <a:noFill/>
        </p:spPr>
        <p:txBody>
          <a:bodyPr wrap="square" rtlCol="0">
            <a:spAutoFit/>
          </a:bodyPr>
          <a:lstStyle/>
          <a:p>
            <a:pPr algn="ctr"/>
            <a:r>
              <a:rPr lang="en-US" dirty="0"/>
              <a:t>Mode 1</a:t>
            </a:r>
          </a:p>
        </p:txBody>
      </p:sp>
      <p:sp>
        <p:nvSpPr>
          <p:cNvPr id="9" name="TextBox 8">
            <a:extLst>
              <a:ext uri="{FF2B5EF4-FFF2-40B4-BE49-F238E27FC236}">
                <a16:creationId xmlns:a16="http://schemas.microsoft.com/office/drawing/2014/main" id="{5A64C5B5-B1D7-3EAC-727E-1E1DD16DA959}"/>
              </a:ext>
            </a:extLst>
          </p:cNvPr>
          <p:cNvSpPr txBox="1"/>
          <p:nvPr/>
        </p:nvSpPr>
        <p:spPr>
          <a:xfrm>
            <a:off x="10982080" y="1361396"/>
            <a:ext cx="1053978" cy="369332"/>
          </a:xfrm>
          <a:prstGeom prst="rect">
            <a:avLst/>
          </a:prstGeom>
          <a:noFill/>
        </p:spPr>
        <p:txBody>
          <a:bodyPr wrap="square" rtlCol="0">
            <a:spAutoFit/>
          </a:bodyPr>
          <a:lstStyle/>
          <a:p>
            <a:pPr algn="ctr"/>
            <a:r>
              <a:rPr lang="en-US" dirty="0"/>
              <a:t>Mode 2</a:t>
            </a:r>
          </a:p>
        </p:txBody>
      </p:sp>
      <p:sp>
        <p:nvSpPr>
          <p:cNvPr id="10" name="TextBox 9">
            <a:extLst>
              <a:ext uri="{FF2B5EF4-FFF2-40B4-BE49-F238E27FC236}">
                <a16:creationId xmlns:a16="http://schemas.microsoft.com/office/drawing/2014/main" id="{E714D782-F27C-E4D4-41DC-07B1066BB0C0}"/>
              </a:ext>
            </a:extLst>
          </p:cNvPr>
          <p:cNvSpPr txBox="1"/>
          <p:nvPr/>
        </p:nvSpPr>
        <p:spPr>
          <a:xfrm>
            <a:off x="6692775" y="2342954"/>
            <a:ext cx="1053978" cy="369332"/>
          </a:xfrm>
          <a:prstGeom prst="rect">
            <a:avLst/>
          </a:prstGeom>
          <a:noFill/>
        </p:spPr>
        <p:txBody>
          <a:bodyPr wrap="square" rtlCol="0">
            <a:spAutoFit/>
          </a:bodyPr>
          <a:lstStyle/>
          <a:p>
            <a:pPr algn="ctr"/>
            <a:r>
              <a:rPr lang="en-US" dirty="0"/>
              <a:t>Mode 3</a:t>
            </a:r>
          </a:p>
        </p:txBody>
      </p:sp>
      <p:sp>
        <p:nvSpPr>
          <p:cNvPr id="11" name="TextBox 10">
            <a:extLst>
              <a:ext uri="{FF2B5EF4-FFF2-40B4-BE49-F238E27FC236}">
                <a16:creationId xmlns:a16="http://schemas.microsoft.com/office/drawing/2014/main" id="{6B853CA6-2329-D863-81A0-77966F5668F3}"/>
              </a:ext>
            </a:extLst>
          </p:cNvPr>
          <p:cNvSpPr txBox="1"/>
          <p:nvPr/>
        </p:nvSpPr>
        <p:spPr>
          <a:xfrm>
            <a:off x="11088701" y="2342954"/>
            <a:ext cx="1053978" cy="369332"/>
          </a:xfrm>
          <a:prstGeom prst="rect">
            <a:avLst/>
          </a:prstGeom>
          <a:noFill/>
        </p:spPr>
        <p:txBody>
          <a:bodyPr wrap="square" rtlCol="0">
            <a:spAutoFit/>
          </a:bodyPr>
          <a:lstStyle/>
          <a:p>
            <a:pPr algn="ctr"/>
            <a:r>
              <a:rPr lang="en-US" dirty="0"/>
              <a:t>Mode 4</a:t>
            </a:r>
          </a:p>
        </p:txBody>
      </p:sp>
      <p:pic>
        <p:nvPicPr>
          <p:cNvPr id="12" name="Picture 11">
            <a:extLst>
              <a:ext uri="{FF2B5EF4-FFF2-40B4-BE49-F238E27FC236}">
                <a16:creationId xmlns:a16="http://schemas.microsoft.com/office/drawing/2014/main" id="{94A432BA-CC95-1399-7A91-BFF92AED60A0}"/>
              </a:ext>
            </a:extLst>
          </p:cNvPr>
          <p:cNvPicPr>
            <a:picLocks noChangeAspect="1"/>
          </p:cNvPicPr>
          <p:nvPr/>
        </p:nvPicPr>
        <p:blipFill>
          <a:blip r:embed="rId4"/>
          <a:stretch>
            <a:fillRect/>
          </a:stretch>
        </p:blipFill>
        <p:spPr>
          <a:xfrm>
            <a:off x="3834908" y="1119575"/>
            <a:ext cx="2910149" cy="852975"/>
          </a:xfrm>
          <a:prstGeom prst="rect">
            <a:avLst/>
          </a:prstGeom>
        </p:spPr>
      </p:pic>
      <p:pic>
        <p:nvPicPr>
          <p:cNvPr id="13" name="Picture 12">
            <a:extLst>
              <a:ext uri="{FF2B5EF4-FFF2-40B4-BE49-F238E27FC236}">
                <a16:creationId xmlns:a16="http://schemas.microsoft.com/office/drawing/2014/main" id="{80F976E1-95A9-E13F-C525-17DC6A07BD2C}"/>
              </a:ext>
            </a:extLst>
          </p:cNvPr>
          <p:cNvPicPr>
            <a:picLocks noChangeAspect="1"/>
          </p:cNvPicPr>
          <p:nvPr/>
        </p:nvPicPr>
        <p:blipFill>
          <a:blip r:embed="rId5"/>
          <a:stretch>
            <a:fillRect/>
          </a:stretch>
        </p:blipFill>
        <p:spPr>
          <a:xfrm>
            <a:off x="8097018" y="1110167"/>
            <a:ext cx="2885062" cy="871791"/>
          </a:xfrm>
          <a:prstGeom prst="rect">
            <a:avLst/>
          </a:prstGeom>
        </p:spPr>
      </p:pic>
      <p:pic>
        <p:nvPicPr>
          <p:cNvPr id="14" name="Picture 13">
            <a:extLst>
              <a:ext uri="{FF2B5EF4-FFF2-40B4-BE49-F238E27FC236}">
                <a16:creationId xmlns:a16="http://schemas.microsoft.com/office/drawing/2014/main" id="{7EB1B340-0144-325E-F2F3-4F4B415517D2}"/>
              </a:ext>
            </a:extLst>
          </p:cNvPr>
          <p:cNvPicPr>
            <a:picLocks noChangeAspect="1"/>
          </p:cNvPicPr>
          <p:nvPr/>
        </p:nvPicPr>
        <p:blipFill>
          <a:blip r:embed="rId6"/>
          <a:stretch>
            <a:fillRect/>
          </a:stretch>
        </p:blipFill>
        <p:spPr>
          <a:xfrm>
            <a:off x="3834908" y="2047822"/>
            <a:ext cx="2954052" cy="959596"/>
          </a:xfrm>
          <a:prstGeom prst="rect">
            <a:avLst/>
          </a:prstGeom>
        </p:spPr>
      </p:pic>
      <p:pic>
        <p:nvPicPr>
          <p:cNvPr id="15" name="Picture 14">
            <a:extLst>
              <a:ext uri="{FF2B5EF4-FFF2-40B4-BE49-F238E27FC236}">
                <a16:creationId xmlns:a16="http://schemas.microsoft.com/office/drawing/2014/main" id="{666AEB05-905A-07DC-1260-891950D61533}"/>
              </a:ext>
            </a:extLst>
          </p:cNvPr>
          <p:cNvPicPr>
            <a:picLocks noChangeAspect="1"/>
          </p:cNvPicPr>
          <p:nvPr/>
        </p:nvPicPr>
        <p:blipFill>
          <a:blip r:embed="rId7"/>
          <a:stretch>
            <a:fillRect/>
          </a:stretch>
        </p:blipFill>
        <p:spPr>
          <a:xfrm>
            <a:off x="8097018" y="2151308"/>
            <a:ext cx="2991683" cy="752625"/>
          </a:xfrm>
          <a:prstGeom prst="rect">
            <a:avLst/>
          </a:prstGeom>
        </p:spPr>
      </p:pic>
    </p:spTree>
    <p:extLst>
      <p:ext uri="{BB962C8B-B14F-4D97-AF65-F5344CB8AC3E}">
        <p14:creationId xmlns:p14="http://schemas.microsoft.com/office/powerpoint/2010/main" val="78171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F42-61B4-7A11-BF9D-635759655850}"/>
              </a:ext>
            </a:extLst>
          </p:cNvPr>
          <p:cNvSpPr>
            <a:spLocks noGrp="1"/>
          </p:cNvSpPr>
          <p:nvPr>
            <p:ph type="title"/>
          </p:nvPr>
        </p:nvSpPr>
        <p:spPr/>
        <p:txBody>
          <a:bodyPr/>
          <a:lstStyle/>
          <a:p>
            <a:r>
              <a:rPr lang="en-US" dirty="0"/>
              <a:t>Can we reduce </a:t>
            </a:r>
            <a:r>
              <a:rPr lang="en-US" dirty="0" err="1"/>
              <a:t>teethWidth</a:t>
            </a:r>
            <a:r>
              <a:rPr lang="en-US" dirty="0"/>
              <a:t> without losing the modes? </a:t>
            </a:r>
          </a:p>
        </p:txBody>
      </p:sp>
      <p:pic>
        <p:nvPicPr>
          <p:cNvPr id="4" name="Picture 3">
            <a:extLst>
              <a:ext uri="{FF2B5EF4-FFF2-40B4-BE49-F238E27FC236}">
                <a16:creationId xmlns:a16="http://schemas.microsoft.com/office/drawing/2014/main" id="{7679EB4E-0D9F-5907-7DBF-CDB5075CAB85}"/>
              </a:ext>
            </a:extLst>
          </p:cNvPr>
          <p:cNvPicPr>
            <a:picLocks noChangeAspect="1"/>
          </p:cNvPicPr>
          <p:nvPr/>
        </p:nvPicPr>
        <p:blipFill>
          <a:blip r:embed="rId2"/>
          <a:stretch>
            <a:fillRect/>
          </a:stretch>
        </p:blipFill>
        <p:spPr>
          <a:xfrm>
            <a:off x="0" y="2819400"/>
            <a:ext cx="12192000" cy="3758712"/>
          </a:xfrm>
          <a:prstGeom prst="rect">
            <a:avLst/>
          </a:prstGeom>
        </p:spPr>
      </p:pic>
      <p:pic>
        <p:nvPicPr>
          <p:cNvPr id="6" name="Picture 5">
            <a:extLst>
              <a:ext uri="{FF2B5EF4-FFF2-40B4-BE49-F238E27FC236}">
                <a16:creationId xmlns:a16="http://schemas.microsoft.com/office/drawing/2014/main" id="{70A1AE93-138B-6F9F-70E8-C46E674A3703}"/>
              </a:ext>
            </a:extLst>
          </p:cNvPr>
          <p:cNvPicPr>
            <a:picLocks noChangeAspect="1"/>
          </p:cNvPicPr>
          <p:nvPr/>
        </p:nvPicPr>
        <p:blipFill>
          <a:blip r:embed="rId3"/>
          <a:stretch>
            <a:fillRect/>
          </a:stretch>
        </p:blipFill>
        <p:spPr>
          <a:xfrm>
            <a:off x="152400" y="685800"/>
            <a:ext cx="3343742" cy="2257740"/>
          </a:xfrm>
          <a:prstGeom prst="rect">
            <a:avLst/>
          </a:prstGeom>
        </p:spPr>
      </p:pic>
      <p:sp>
        <p:nvSpPr>
          <p:cNvPr id="3" name="TextBox 2">
            <a:extLst>
              <a:ext uri="{FF2B5EF4-FFF2-40B4-BE49-F238E27FC236}">
                <a16:creationId xmlns:a16="http://schemas.microsoft.com/office/drawing/2014/main" id="{4D1B1B46-016F-F6E3-98F2-A3073ED7E993}"/>
              </a:ext>
            </a:extLst>
          </p:cNvPr>
          <p:cNvSpPr txBox="1"/>
          <p:nvPr/>
        </p:nvSpPr>
        <p:spPr>
          <a:xfrm>
            <a:off x="4648200" y="838200"/>
            <a:ext cx="571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No. If you have the </a:t>
            </a:r>
            <a:r>
              <a:rPr lang="en-US" dirty="0" err="1"/>
              <a:t>owgWidth</a:t>
            </a:r>
            <a:r>
              <a:rPr lang="en-US" dirty="0"/>
              <a:t> = 600, the </a:t>
            </a:r>
            <a:r>
              <a:rPr lang="en-US" dirty="0" err="1"/>
              <a:t>teethWidth</a:t>
            </a:r>
            <a:r>
              <a:rPr lang="en-US" dirty="0"/>
              <a:t> that gives you an “SIP” is around 80</a:t>
            </a:r>
          </a:p>
          <a:p>
            <a:pPr marL="285750" indent="-285750">
              <a:buFont typeface="Arial" panose="020B0604020202020204" pitchFamily="34" charset="0"/>
              <a:buChar char="•"/>
            </a:pPr>
            <a:r>
              <a:rPr lang="en-US" dirty="0"/>
              <a:t>And then Mode 3 is not physical</a:t>
            </a:r>
          </a:p>
        </p:txBody>
      </p:sp>
    </p:spTree>
    <p:extLst>
      <p:ext uri="{BB962C8B-B14F-4D97-AF65-F5344CB8AC3E}">
        <p14:creationId xmlns:p14="http://schemas.microsoft.com/office/powerpoint/2010/main" val="172828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273A-35CA-5A19-D8EA-7A419B5FE04A}"/>
              </a:ext>
            </a:extLst>
          </p:cNvPr>
          <p:cNvSpPr>
            <a:spLocks noGrp="1"/>
          </p:cNvSpPr>
          <p:nvPr>
            <p:ph type="title"/>
          </p:nvPr>
        </p:nvSpPr>
        <p:spPr/>
        <p:txBody>
          <a:bodyPr/>
          <a:lstStyle/>
          <a:p>
            <a:r>
              <a:rPr lang="en-US" dirty="0"/>
              <a:t>Let’s try with other </a:t>
            </a:r>
            <a:r>
              <a:rPr lang="en-US" dirty="0" err="1"/>
              <a:t>owgWidth</a:t>
            </a:r>
            <a:endParaRPr lang="en-US" dirty="0"/>
          </a:p>
        </p:txBody>
      </p:sp>
      <p:sp>
        <p:nvSpPr>
          <p:cNvPr id="3" name="TextBox 2">
            <a:extLst>
              <a:ext uri="{FF2B5EF4-FFF2-40B4-BE49-F238E27FC236}">
                <a16:creationId xmlns:a16="http://schemas.microsoft.com/office/drawing/2014/main" id="{BBF2F6CF-8684-E597-EBF9-57EDEA990732}"/>
              </a:ext>
            </a:extLst>
          </p:cNvPr>
          <p:cNvSpPr txBox="1"/>
          <p:nvPr/>
        </p:nvSpPr>
        <p:spPr>
          <a:xfrm>
            <a:off x="228600" y="990600"/>
            <a:ext cx="10363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 2,3,4 are physical for </a:t>
            </a:r>
            <a:r>
              <a:rPr lang="en-US" dirty="0" err="1"/>
              <a:t>owgWidth</a:t>
            </a:r>
            <a:r>
              <a:rPr lang="en-US" dirty="0"/>
              <a:t> = 1000, </a:t>
            </a:r>
            <a:r>
              <a:rPr lang="en-US" dirty="0" err="1"/>
              <a:t>teethWidth</a:t>
            </a:r>
            <a:r>
              <a:rPr lang="en-US" dirty="0"/>
              <a:t> = 150</a:t>
            </a:r>
          </a:p>
          <a:p>
            <a:pPr marL="285750" indent="-285750">
              <a:buFont typeface="Arial" panose="020B0604020202020204" pitchFamily="34" charset="0"/>
              <a:buChar char="•"/>
            </a:pPr>
            <a:r>
              <a:rPr lang="en-US" dirty="0"/>
              <a:t>What if we change the period?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446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B2B1-5149-1D68-CD5B-1158F63ADF3B}"/>
              </a:ext>
            </a:extLst>
          </p:cNvPr>
          <p:cNvSpPr>
            <a:spLocks noGrp="1"/>
          </p:cNvSpPr>
          <p:nvPr>
            <p:ph type="title"/>
          </p:nvPr>
        </p:nvSpPr>
        <p:spPr/>
        <p:txBody>
          <a:bodyPr/>
          <a:lstStyle/>
          <a:p>
            <a:r>
              <a:rPr lang="en-US" dirty="0" err="1"/>
              <a:t>owgWidth</a:t>
            </a:r>
            <a:r>
              <a:rPr lang="en-US" dirty="0"/>
              <a:t> = 600, </a:t>
            </a:r>
            <a:r>
              <a:rPr lang="en-US" dirty="0" err="1"/>
              <a:t>teethWidth</a:t>
            </a:r>
            <a:r>
              <a:rPr lang="en-US" dirty="0"/>
              <a:t> = 300. Vary period</a:t>
            </a:r>
          </a:p>
        </p:txBody>
      </p:sp>
      <p:pic>
        <p:nvPicPr>
          <p:cNvPr id="4" name="Picture 3">
            <a:extLst>
              <a:ext uri="{FF2B5EF4-FFF2-40B4-BE49-F238E27FC236}">
                <a16:creationId xmlns:a16="http://schemas.microsoft.com/office/drawing/2014/main" id="{D52B1209-7AFF-742C-5924-61D9A966D667}"/>
              </a:ext>
            </a:extLst>
          </p:cNvPr>
          <p:cNvPicPr>
            <a:picLocks noChangeAspect="1"/>
          </p:cNvPicPr>
          <p:nvPr/>
        </p:nvPicPr>
        <p:blipFill>
          <a:blip r:embed="rId2"/>
          <a:stretch>
            <a:fillRect/>
          </a:stretch>
        </p:blipFill>
        <p:spPr>
          <a:xfrm>
            <a:off x="838200" y="1143000"/>
            <a:ext cx="2181529" cy="714475"/>
          </a:xfrm>
          <a:prstGeom prst="rect">
            <a:avLst/>
          </a:prstGeom>
        </p:spPr>
      </p:pic>
      <p:pic>
        <p:nvPicPr>
          <p:cNvPr id="6" name="Picture 5">
            <a:extLst>
              <a:ext uri="{FF2B5EF4-FFF2-40B4-BE49-F238E27FC236}">
                <a16:creationId xmlns:a16="http://schemas.microsoft.com/office/drawing/2014/main" id="{E864748E-6487-048D-601C-F4DAABE4926B}"/>
              </a:ext>
            </a:extLst>
          </p:cNvPr>
          <p:cNvPicPr>
            <a:picLocks noChangeAspect="1"/>
          </p:cNvPicPr>
          <p:nvPr/>
        </p:nvPicPr>
        <p:blipFill>
          <a:blip r:embed="rId3"/>
          <a:stretch>
            <a:fillRect/>
          </a:stretch>
        </p:blipFill>
        <p:spPr>
          <a:xfrm>
            <a:off x="3124200" y="1143000"/>
            <a:ext cx="2286319" cy="695422"/>
          </a:xfrm>
          <a:prstGeom prst="rect">
            <a:avLst/>
          </a:prstGeom>
        </p:spPr>
      </p:pic>
      <p:pic>
        <p:nvPicPr>
          <p:cNvPr id="8" name="Picture 7">
            <a:extLst>
              <a:ext uri="{FF2B5EF4-FFF2-40B4-BE49-F238E27FC236}">
                <a16:creationId xmlns:a16="http://schemas.microsoft.com/office/drawing/2014/main" id="{187F4AA6-0F3F-2571-252E-E8B5A95C6EDE}"/>
              </a:ext>
            </a:extLst>
          </p:cNvPr>
          <p:cNvPicPr>
            <a:picLocks noChangeAspect="1"/>
          </p:cNvPicPr>
          <p:nvPr/>
        </p:nvPicPr>
        <p:blipFill>
          <a:blip r:embed="rId4"/>
          <a:stretch>
            <a:fillRect/>
          </a:stretch>
        </p:blipFill>
        <p:spPr>
          <a:xfrm>
            <a:off x="5518303" y="1143000"/>
            <a:ext cx="2457793" cy="685896"/>
          </a:xfrm>
          <a:prstGeom prst="rect">
            <a:avLst/>
          </a:prstGeom>
        </p:spPr>
      </p:pic>
      <p:pic>
        <p:nvPicPr>
          <p:cNvPr id="10" name="Picture 9">
            <a:extLst>
              <a:ext uri="{FF2B5EF4-FFF2-40B4-BE49-F238E27FC236}">
                <a16:creationId xmlns:a16="http://schemas.microsoft.com/office/drawing/2014/main" id="{93D4F5CC-1DE1-6692-F309-0EC9D441EE0E}"/>
              </a:ext>
            </a:extLst>
          </p:cNvPr>
          <p:cNvPicPr>
            <a:picLocks noChangeAspect="1"/>
          </p:cNvPicPr>
          <p:nvPr/>
        </p:nvPicPr>
        <p:blipFill>
          <a:blip r:embed="rId5"/>
          <a:stretch>
            <a:fillRect/>
          </a:stretch>
        </p:blipFill>
        <p:spPr>
          <a:xfrm>
            <a:off x="8153400" y="1121047"/>
            <a:ext cx="2467319" cy="743054"/>
          </a:xfrm>
          <a:prstGeom prst="rect">
            <a:avLst/>
          </a:prstGeom>
        </p:spPr>
      </p:pic>
      <p:pic>
        <p:nvPicPr>
          <p:cNvPr id="12" name="Picture 11">
            <a:extLst>
              <a:ext uri="{FF2B5EF4-FFF2-40B4-BE49-F238E27FC236}">
                <a16:creationId xmlns:a16="http://schemas.microsoft.com/office/drawing/2014/main" id="{E8D5FEDB-8399-E095-E683-5EDD45854CBE}"/>
              </a:ext>
            </a:extLst>
          </p:cNvPr>
          <p:cNvPicPr>
            <a:picLocks noChangeAspect="1"/>
          </p:cNvPicPr>
          <p:nvPr/>
        </p:nvPicPr>
        <p:blipFill>
          <a:blip r:embed="rId6"/>
          <a:stretch>
            <a:fillRect/>
          </a:stretch>
        </p:blipFill>
        <p:spPr>
          <a:xfrm>
            <a:off x="285672" y="2133600"/>
            <a:ext cx="3286584" cy="2286319"/>
          </a:xfrm>
          <a:prstGeom prst="rect">
            <a:avLst/>
          </a:prstGeom>
        </p:spPr>
      </p:pic>
    </p:spTree>
    <p:extLst>
      <p:ext uri="{BB962C8B-B14F-4D97-AF65-F5344CB8AC3E}">
        <p14:creationId xmlns:p14="http://schemas.microsoft.com/office/powerpoint/2010/main" val="367391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04D9B32-B97C-09CC-9F59-DD4997E64C8B}"/>
              </a:ext>
            </a:extLst>
          </p:cNvPr>
          <p:cNvPicPr>
            <a:picLocks noChangeAspect="1"/>
          </p:cNvPicPr>
          <p:nvPr/>
        </p:nvPicPr>
        <p:blipFill>
          <a:blip r:embed="rId2"/>
          <a:stretch>
            <a:fillRect/>
          </a:stretch>
        </p:blipFill>
        <p:spPr>
          <a:xfrm>
            <a:off x="587079" y="3009220"/>
            <a:ext cx="10477500" cy="3838575"/>
          </a:xfrm>
          <a:prstGeom prst="rect">
            <a:avLst/>
          </a:prstGeom>
        </p:spPr>
      </p:pic>
      <p:sp>
        <p:nvSpPr>
          <p:cNvPr id="2" name="Title 1">
            <a:extLst>
              <a:ext uri="{FF2B5EF4-FFF2-40B4-BE49-F238E27FC236}">
                <a16:creationId xmlns:a16="http://schemas.microsoft.com/office/drawing/2014/main" id="{FB037C6D-353C-9B31-2644-B9EA24F1F67C}"/>
              </a:ext>
            </a:extLst>
          </p:cNvPr>
          <p:cNvSpPr>
            <a:spLocks noGrp="1"/>
          </p:cNvSpPr>
          <p:nvPr>
            <p:ph type="title"/>
          </p:nvPr>
        </p:nvSpPr>
        <p:spPr/>
        <p:txBody>
          <a:bodyPr/>
          <a:lstStyle/>
          <a:p>
            <a:r>
              <a:rPr lang="es-ES" dirty="0" err="1"/>
              <a:t>Is</a:t>
            </a:r>
            <a:r>
              <a:rPr lang="es-ES" dirty="0"/>
              <a:t> </a:t>
            </a:r>
            <a:r>
              <a:rPr lang="es-ES" dirty="0" err="1"/>
              <a:t>it</a:t>
            </a:r>
            <a:r>
              <a:rPr lang="es-ES" dirty="0"/>
              <a:t> </a:t>
            </a:r>
            <a:r>
              <a:rPr lang="es-ES" dirty="0" err="1"/>
              <a:t>really</a:t>
            </a:r>
            <a:r>
              <a:rPr lang="es-ES" dirty="0"/>
              <a:t> </a:t>
            </a:r>
            <a:r>
              <a:rPr lang="es-ES" dirty="0" err="1"/>
              <a:t>an</a:t>
            </a:r>
            <a:r>
              <a:rPr lang="es-ES" dirty="0"/>
              <a:t> SIP?</a:t>
            </a:r>
            <a:endParaRPr lang="en-US" dirty="0"/>
          </a:p>
        </p:txBody>
      </p:sp>
      <p:grpSp>
        <p:nvGrpSpPr>
          <p:cNvPr id="16" name="Group 15">
            <a:extLst>
              <a:ext uri="{FF2B5EF4-FFF2-40B4-BE49-F238E27FC236}">
                <a16:creationId xmlns:a16="http://schemas.microsoft.com/office/drawing/2014/main" id="{9A781FD8-DA04-3910-2B48-1F62B5835FE2}"/>
              </a:ext>
            </a:extLst>
          </p:cNvPr>
          <p:cNvGrpSpPr/>
          <p:nvPr/>
        </p:nvGrpSpPr>
        <p:grpSpPr>
          <a:xfrm>
            <a:off x="228600" y="718874"/>
            <a:ext cx="4928111" cy="2176726"/>
            <a:chOff x="354150" y="866432"/>
            <a:chExt cx="4928111" cy="2176726"/>
          </a:xfrm>
        </p:grpSpPr>
        <p:pic>
          <p:nvPicPr>
            <p:cNvPr id="3" name="Picture 2">
              <a:extLst>
                <a:ext uri="{FF2B5EF4-FFF2-40B4-BE49-F238E27FC236}">
                  <a16:creationId xmlns:a16="http://schemas.microsoft.com/office/drawing/2014/main" id="{17511818-DD84-889B-486A-7E657BA03DF8}"/>
                </a:ext>
              </a:extLst>
            </p:cNvPr>
            <p:cNvPicPr>
              <a:picLocks noChangeAspect="1"/>
            </p:cNvPicPr>
            <p:nvPr/>
          </p:nvPicPr>
          <p:blipFill rotWithShape="1">
            <a:blip r:embed="rId3"/>
            <a:srcRect l="10313" r="7702"/>
            <a:stretch/>
          </p:blipFill>
          <p:spPr>
            <a:xfrm>
              <a:off x="863609" y="866432"/>
              <a:ext cx="3451982" cy="1828800"/>
            </a:xfrm>
            <a:prstGeom prst="rect">
              <a:avLst/>
            </a:prstGeom>
          </p:spPr>
        </p:pic>
        <p:cxnSp>
          <p:nvCxnSpPr>
            <p:cNvPr id="4" name="Straight Arrow Connector 3">
              <a:extLst>
                <a:ext uri="{FF2B5EF4-FFF2-40B4-BE49-F238E27FC236}">
                  <a16:creationId xmlns:a16="http://schemas.microsoft.com/office/drawing/2014/main" id="{7FD71DC5-B1FC-6008-4ED5-97AF46782B65}"/>
                </a:ext>
              </a:extLst>
            </p:cNvPr>
            <p:cNvCxnSpPr/>
            <p:nvPr/>
          </p:nvCxnSpPr>
          <p:spPr>
            <a:xfrm>
              <a:off x="1419990" y="2771432"/>
              <a:ext cx="24384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E395FC8-F0E5-2F8E-82B9-F10611E37BCE}"/>
                </a:ext>
              </a:extLst>
            </p:cNvPr>
            <p:cNvCxnSpPr/>
            <p:nvPr/>
          </p:nvCxnSpPr>
          <p:spPr>
            <a:xfrm>
              <a:off x="4925190" y="1095032"/>
              <a:ext cx="0" cy="1371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B7837C2-99A4-652D-CD8D-E411DAB83C8C}"/>
                </a:ext>
              </a:extLst>
            </p:cNvPr>
            <p:cNvCxnSpPr/>
            <p:nvPr/>
          </p:nvCxnSpPr>
          <p:spPr>
            <a:xfrm>
              <a:off x="4467990" y="1780832"/>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B527B9-A5F9-A422-BB88-5EB3FA1DC33F}"/>
                </a:ext>
              </a:extLst>
            </p:cNvPr>
            <p:cNvCxnSpPr/>
            <p:nvPr/>
          </p:nvCxnSpPr>
          <p:spPr>
            <a:xfrm>
              <a:off x="3858390" y="2771432"/>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1C5E9C1-DDCF-3AB8-7F01-839C3295E21C}"/>
                </a:ext>
              </a:extLst>
            </p:cNvPr>
            <p:cNvCxnSpPr/>
            <p:nvPr/>
          </p:nvCxnSpPr>
          <p:spPr>
            <a:xfrm>
              <a:off x="653873" y="1400077"/>
              <a:ext cx="0" cy="7236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47D739-3BD3-6605-F5A2-C856364C681C}"/>
                </a:ext>
              </a:extLst>
            </p:cNvPr>
            <p:cNvCxnSpPr/>
            <p:nvPr/>
          </p:nvCxnSpPr>
          <p:spPr>
            <a:xfrm>
              <a:off x="659190" y="1400077"/>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BDD72D3-D7CE-A665-1DDB-70D85CD550ED}"/>
                </a:ext>
              </a:extLst>
            </p:cNvPr>
            <p:cNvCxnSpPr/>
            <p:nvPr/>
          </p:nvCxnSpPr>
          <p:spPr>
            <a:xfrm>
              <a:off x="679255" y="2123732"/>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B17EE72-2769-870C-19FF-5642D17DBF99}"/>
                    </a:ext>
                  </a:extLst>
                </p:cNvPr>
                <p:cNvSpPr txBox="1"/>
                <p:nvPr/>
              </p:nvSpPr>
              <p:spPr>
                <a:xfrm>
                  <a:off x="5089003" y="162340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𝑑</m:t>
                        </m:r>
                      </m:oMath>
                    </m:oMathPara>
                  </a14:m>
                  <a:endParaRPr lang="en-US" dirty="0"/>
                </a:p>
              </p:txBody>
            </p:sp>
          </mc:Choice>
          <mc:Fallback xmlns="">
            <p:sp>
              <p:nvSpPr>
                <p:cNvPr id="11" name="TextBox 10">
                  <a:extLst>
                    <a:ext uri="{FF2B5EF4-FFF2-40B4-BE49-F238E27FC236}">
                      <a16:creationId xmlns:a16="http://schemas.microsoft.com/office/drawing/2014/main" id="{5B17EE72-2769-870C-19FF-5642D17DBF99}"/>
                    </a:ext>
                  </a:extLst>
                </p:cNvPr>
                <p:cNvSpPr txBox="1">
                  <a:spLocks noRot="1" noChangeAspect="1" noMove="1" noResize="1" noEditPoints="1" noAdjustHandles="1" noChangeArrowheads="1" noChangeShapeType="1" noTextEdit="1"/>
                </p:cNvSpPr>
                <p:nvPr/>
              </p:nvSpPr>
              <p:spPr>
                <a:xfrm>
                  <a:off x="5089003" y="1623404"/>
                  <a:ext cx="193258" cy="276999"/>
                </a:xfrm>
                <a:prstGeom prst="rect">
                  <a:avLst/>
                </a:prstGeom>
                <a:blipFill>
                  <a:blip r:embed="rId5"/>
                  <a:stretch>
                    <a:fillRect l="-31250" r="-2500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4ED8C73-187B-2006-02E1-B25A9A428F0D}"/>
                    </a:ext>
                  </a:extLst>
                </p:cNvPr>
                <p:cNvSpPr txBox="1"/>
                <p:nvPr/>
              </p:nvSpPr>
              <p:spPr>
                <a:xfrm>
                  <a:off x="2524415" y="2766159"/>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𝑤</m:t>
                        </m:r>
                      </m:oMath>
                    </m:oMathPara>
                  </a14:m>
                  <a:endParaRPr lang="en-US" dirty="0"/>
                </a:p>
              </p:txBody>
            </p:sp>
          </mc:Choice>
          <mc:Fallback xmlns="">
            <p:sp>
              <p:nvSpPr>
                <p:cNvPr id="12" name="TextBox 11">
                  <a:extLst>
                    <a:ext uri="{FF2B5EF4-FFF2-40B4-BE49-F238E27FC236}">
                      <a16:creationId xmlns:a16="http://schemas.microsoft.com/office/drawing/2014/main" id="{84ED8C73-187B-2006-02E1-B25A9A428F0D}"/>
                    </a:ext>
                  </a:extLst>
                </p:cNvPr>
                <p:cNvSpPr txBox="1">
                  <a:spLocks noRot="1" noChangeAspect="1" noMove="1" noResize="1" noEditPoints="1" noAdjustHandles="1" noChangeArrowheads="1" noChangeShapeType="1" noTextEdit="1"/>
                </p:cNvSpPr>
                <p:nvPr/>
              </p:nvSpPr>
              <p:spPr>
                <a:xfrm>
                  <a:off x="2524415" y="2766159"/>
                  <a:ext cx="229550" cy="276999"/>
                </a:xfrm>
                <a:prstGeom prst="rect">
                  <a:avLst/>
                </a:prstGeom>
                <a:blipFill>
                  <a:blip r:embed="rId6"/>
                  <a:stretch>
                    <a:fillRect l="-16216"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6CB91B5-B36A-A7C8-192D-BEC86B5968B2}"/>
                    </a:ext>
                  </a:extLst>
                </p:cNvPr>
                <p:cNvSpPr txBox="1"/>
                <p:nvPr/>
              </p:nvSpPr>
              <p:spPr>
                <a:xfrm>
                  <a:off x="3855222" y="2766159"/>
                  <a:ext cx="3079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oMath>
                    </m:oMathPara>
                  </a14:m>
                  <a:endParaRPr lang="en-US" dirty="0"/>
                </a:p>
              </p:txBody>
            </p:sp>
          </mc:Choice>
          <mc:Fallback xmlns="">
            <p:sp>
              <p:nvSpPr>
                <p:cNvPr id="13" name="TextBox 12">
                  <a:extLst>
                    <a:ext uri="{FF2B5EF4-FFF2-40B4-BE49-F238E27FC236}">
                      <a16:creationId xmlns:a16="http://schemas.microsoft.com/office/drawing/2014/main" id="{86CB91B5-B36A-A7C8-192D-BEC86B5968B2}"/>
                    </a:ext>
                  </a:extLst>
                </p:cNvPr>
                <p:cNvSpPr txBox="1">
                  <a:spLocks noRot="1" noChangeAspect="1" noMove="1" noResize="1" noEditPoints="1" noAdjustHandles="1" noChangeArrowheads="1" noChangeShapeType="1" noTextEdit="1"/>
                </p:cNvSpPr>
                <p:nvPr/>
              </p:nvSpPr>
              <p:spPr>
                <a:xfrm>
                  <a:off x="3855222" y="2766159"/>
                  <a:ext cx="307968" cy="276999"/>
                </a:xfrm>
                <a:prstGeom prst="rect">
                  <a:avLst/>
                </a:prstGeom>
                <a:blipFill>
                  <a:blip r:embed="rId7"/>
                  <a:stretch>
                    <a:fillRect l="-12000" r="-2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8C6050-EC20-A56C-7C1F-4CF1A7655986}"/>
                    </a:ext>
                  </a:extLst>
                </p:cNvPr>
                <p:cNvSpPr txBox="1"/>
                <p:nvPr/>
              </p:nvSpPr>
              <p:spPr>
                <a:xfrm>
                  <a:off x="4507274" y="196103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oMath>
                    </m:oMathPara>
                  </a14:m>
                  <a:endParaRPr lang="en-US" dirty="0"/>
                </a:p>
              </p:txBody>
            </p:sp>
          </mc:Choice>
          <mc:Fallback xmlns="">
            <p:sp>
              <p:nvSpPr>
                <p:cNvPr id="14" name="TextBox 13">
                  <a:extLst>
                    <a:ext uri="{FF2B5EF4-FFF2-40B4-BE49-F238E27FC236}">
                      <a16:creationId xmlns:a16="http://schemas.microsoft.com/office/drawing/2014/main" id="{D28C6050-EC20-A56C-7C1F-4CF1A7655986}"/>
                    </a:ext>
                  </a:extLst>
                </p:cNvPr>
                <p:cNvSpPr txBox="1">
                  <a:spLocks noRot="1" noChangeAspect="1" noMove="1" noResize="1" noEditPoints="1" noAdjustHandles="1" noChangeArrowheads="1" noChangeShapeType="1" noTextEdit="1"/>
                </p:cNvSpPr>
                <p:nvPr/>
              </p:nvSpPr>
              <p:spPr>
                <a:xfrm>
                  <a:off x="4507274" y="1961033"/>
                  <a:ext cx="285784" cy="276999"/>
                </a:xfrm>
                <a:prstGeom prst="rect">
                  <a:avLst/>
                </a:prstGeom>
                <a:blipFill>
                  <a:blip r:embed="rId8"/>
                  <a:stretch>
                    <a:fillRect l="-19149" r="-2128"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074B4A-A1BE-CCE4-2C20-70AC926AA17E}"/>
                    </a:ext>
                  </a:extLst>
                </p:cNvPr>
                <p:cNvSpPr txBox="1"/>
                <p:nvPr/>
              </p:nvSpPr>
              <p:spPr>
                <a:xfrm>
                  <a:off x="354150" y="1609227"/>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m:t>
                        </m:r>
                      </m:oMath>
                    </m:oMathPara>
                  </a14:m>
                  <a:endParaRPr lang="en-US" dirty="0"/>
                </a:p>
              </p:txBody>
            </p:sp>
          </mc:Choice>
          <mc:Fallback xmlns="">
            <p:sp>
              <p:nvSpPr>
                <p:cNvPr id="15" name="TextBox 14">
                  <a:extLst>
                    <a:ext uri="{FF2B5EF4-FFF2-40B4-BE49-F238E27FC236}">
                      <a16:creationId xmlns:a16="http://schemas.microsoft.com/office/drawing/2014/main" id="{E5074B4A-A1BE-CCE4-2C20-70AC926AA17E}"/>
                    </a:ext>
                  </a:extLst>
                </p:cNvPr>
                <p:cNvSpPr txBox="1">
                  <a:spLocks noRot="1" noChangeAspect="1" noMove="1" noResize="1" noEditPoints="1" noAdjustHandles="1" noChangeArrowheads="1" noChangeShapeType="1" noTextEdit="1"/>
                </p:cNvSpPr>
                <p:nvPr/>
              </p:nvSpPr>
              <p:spPr>
                <a:xfrm>
                  <a:off x="354150" y="1609227"/>
                  <a:ext cx="165045" cy="276999"/>
                </a:xfrm>
                <a:prstGeom prst="rect">
                  <a:avLst/>
                </a:prstGeom>
                <a:blipFill>
                  <a:blip r:embed="rId9"/>
                  <a:stretch>
                    <a:fillRect l="-22222" r="-1481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599CC41-08CF-A855-1B3E-93DDF0325A2C}"/>
                  </a:ext>
                </a:extLst>
              </p:cNvPr>
              <p:cNvSpPr txBox="1"/>
              <p:nvPr/>
            </p:nvSpPr>
            <p:spPr>
              <a:xfrm>
                <a:off x="5825829" y="718874"/>
                <a:ext cx="5416741" cy="2259529"/>
              </a:xfrm>
              <a:prstGeom prst="rect">
                <a:avLst/>
              </a:prstGeom>
              <a:noFill/>
            </p:spPr>
            <p:txBody>
              <a:bodyPr wrap="square" rtlCol="0">
                <a:spAutoFit/>
              </a:bodyPr>
              <a:lstStyle/>
              <a:p>
                <a:pPr>
                  <a:spcAft>
                    <a:spcPts val="600"/>
                  </a:spcAft>
                </a:pPr>
                <a:r>
                  <a:rPr lang="en-US" dirty="0"/>
                  <a:t>Parameter values</a:t>
                </a: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h</m:t>
                        </m:r>
                      </m:e>
                      <m:sub>
                        <m:r>
                          <a:rPr lang="es-ES" b="0" i="1" smtClean="0">
                            <a:latin typeface="Cambria Math" panose="02040503050406030204" pitchFamily="18" charset="0"/>
                          </a:rPr>
                          <m:t>𝑐</m:t>
                        </m:r>
                      </m:sub>
                    </m:sSub>
                    <m:r>
                      <a:rPr lang="es-ES" b="0" i="1" smtClean="0">
                        <a:latin typeface="Cambria Math" panose="02040503050406030204" pitchFamily="18" charset="0"/>
                      </a:rPr>
                      <m:t>=220 </m:t>
                    </m:r>
                    <m:r>
                      <m:rPr>
                        <m:sty m:val="p"/>
                      </m:rPr>
                      <a:rPr lang="es-ES" b="0" i="0" smtClean="0">
                        <a:latin typeface="Cambria Math" panose="02040503050406030204" pitchFamily="18" charset="0"/>
                      </a:rPr>
                      <m:t>nm</m:t>
                    </m:r>
                  </m:oMath>
                </a14:m>
                <a:endParaRPr lang="es-ES" b="0" dirty="0"/>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𝑠</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𝑑</m:t>
                        </m:r>
                      </m:num>
                      <m:den>
                        <m:r>
                          <a:rPr lang="es-ES" b="0" i="1" smtClean="0">
                            <a:latin typeface="Cambria Math" panose="02040503050406030204" pitchFamily="18" charset="0"/>
                          </a:rPr>
                          <m:t>2</m:t>
                        </m:r>
                      </m:den>
                    </m:f>
                  </m:oMath>
                </a14:m>
                <a:r>
                  <a:rPr lang="en-US" dirty="0"/>
                  <a:t> (glide symmetry)</a:t>
                </a:r>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𝑑</m:t>
                    </m:r>
                    <m:r>
                      <a:rPr lang="es-ES" b="0" i="1" smtClean="0">
                        <a:latin typeface="Cambria Math" panose="02040503050406030204" pitchFamily="18" charset="0"/>
                      </a:rPr>
                      <m:t>=350 </m:t>
                    </m:r>
                    <m:r>
                      <m:rPr>
                        <m:sty m:val="p"/>
                      </m:rPr>
                      <a:rPr lang="es-ES" b="0" i="0" smtClean="0">
                        <a:latin typeface="Cambria Math" panose="02040503050406030204" pitchFamily="18" charset="0"/>
                      </a:rPr>
                      <m:t>nm</m:t>
                    </m:r>
                  </m:oMath>
                </a14:m>
                <a:endParaRPr lang="es-ES" b="0" dirty="0"/>
              </a:p>
              <a:p>
                <a:pPr marL="285750" indent="-285750">
                  <a:spcAft>
                    <a:spcPts val="600"/>
                  </a:spcAft>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𝑤</m:t>
                    </m:r>
                    <m:r>
                      <a:rPr lang="es-ES" b="0" i="1" smtClean="0">
                        <a:latin typeface="Cambria Math" panose="02040503050406030204" pitchFamily="18" charset="0"/>
                      </a:rPr>
                      <m:t>=600 </m:t>
                    </m:r>
                    <m:r>
                      <m:rPr>
                        <m:sty m:val="p"/>
                      </m:rPr>
                      <a:rPr lang="es-ES" b="0" i="0" smtClean="0">
                        <a:latin typeface="Cambria Math" panose="02040503050406030204" pitchFamily="18" charset="0"/>
                      </a:rPr>
                      <m:t>nm</m:t>
                    </m:r>
                  </m:oMath>
                </a14:m>
                <a:endParaRPr lang="es-ES" b="0" dirty="0"/>
              </a:p>
              <a:p>
                <a:pPr marL="285750" indent="-285750">
                  <a:spcAft>
                    <a:spcPts val="600"/>
                  </a:spcAft>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r>
                      <a:rPr lang="es-ES" b="0" i="1" smtClean="0">
                        <a:latin typeface="Cambria Math" panose="02040503050406030204" pitchFamily="18" charset="0"/>
                      </a:rPr>
                      <m:t>=81.38 </m:t>
                    </m:r>
                    <m:r>
                      <m:rPr>
                        <m:sty m:val="p"/>
                      </m:rPr>
                      <a:rPr lang="es-ES" b="0" i="0" smtClean="0">
                        <a:latin typeface="Cambria Math" panose="02040503050406030204" pitchFamily="18" charset="0"/>
                      </a:rPr>
                      <m:t>nm</m:t>
                    </m:r>
                  </m:oMath>
                </a14:m>
                <a:endParaRPr lang="en-US" dirty="0"/>
              </a:p>
            </p:txBody>
          </p:sp>
        </mc:Choice>
        <mc:Fallback xmlns="">
          <p:sp>
            <p:nvSpPr>
              <p:cNvPr id="17" name="TextBox 16">
                <a:extLst>
                  <a:ext uri="{FF2B5EF4-FFF2-40B4-BE49-F238E27FC236}">
                    <a16:creationId xmlns:a16="http://schemas.microsoft.com/office/drawing/2014/main" id="{4599CC41-08CF-A855-1B3E-93DDF0325A2C}"/>
                  </a:ext>
                </a:extLst>
              </p:cNvPr>
              <p:cNvSpPr txBox="1">
                <a:spLocks noRot="1" noChangeAspect="1" noMove="1" noResize="1" noEditPoints="1" noAdjustHandles="1" noChangeArrowheads="1" noChangeShapeType="1" noTextEdit="1"/>
              </p:cNvSpPr>
              <p:nvPr/>
            </p:nvSpPr>
            <p:spPr>
              <a:xfrm>
                <a:off x="5825829" y="718874"/>
                <a:ext cx="5416741" cy="2259529"/>
              </a:xfrm>
              <a:prstGeom prst="rect">
                <a:avLst/>
              </a:prstGeom>
              <a:blipFill>
                <a:blip r:embed="rId10"/>
                <a:stretch>
                  <a:fillRect l="-1014" t="-1617" b="-2156"/>
                </a:stretch>
              </a:blipFill>
            </p:spPr>
            <p:txBody>
              <a:bodyPr/>
              <a:lstStyle/>
              <a:p>
                <a:r>
                  <a:rPr lang="en-US">
                    <a:noFill/>
                  </a:rPr>
                  <a:t> </a:t>
                </a:r>
              </a:p>
            </p:txBody>
          </p:sp>
        </mc:Fallback>
      </mc:AlternateContent>
    </p:spTree>
    <p:extLst>
      <p:ext uri="{BB962C8B-B14F-4D97-AF65-F5344CB8AC3E}">
        <p14:creationId xmlns:p14="http://schemas.microsoft.com/office/powerpoint/2010/main" val="278310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0379-65B9-4A0A-8EC9-3A7BE7BFFE02}"/>
              </a:ext>
            </a:extLst>
          </p:cNvPr>
          <p:cNvSpPr>
            <a:spLocks noGrp="1"/>
          </p:cNvSpPr>
          <p:nvPr>
            <p:ph type="title"/>
          </p:nvPr>
        </p:nvSpPr>
        <p:spPr/>
        <p:txBody>
          <a:bodyPr/>
          <a:lstStyle/>
          <a:p>
            <a:r>
              <a:rPr lang="en-US" dirty="0"/>
              <a:t>Is it really?</a:t>
            </a:r>
          </a:p>
        </p:txBody>
      </p:sp>
      <p:grpSp>
        <p:nvGrpSpPr>
          <p:cNvPr id="3" name="Group 2">
            <a:extLst>
              <a:ext uri="{FF2B5EF4-FFF2-40B4-BE49-F238E27FC236}">
                <a16:creationId xmlns:a16="http://schemas.microsoft.com/office/drawing/2014/main" id="{EE7D505B-22D6-27FF-CC98-55FB5686FC9C}"/>
              </a:ext>
            </a:extLst>
          </p:cNvPr>
          <p:cNvGrpSpPr/>
          <p:nvPr/>
        </p:nvGrpSpPr>
        <p:grpSpPr>
          <a:xfrm>
            <a:off x="208722" y="914400"/>
            <a:ext cx="4928111" cy="2176726"/>
            <a:chOff x="354150" y="866432"/>
            <a:chExt cx="4928111" cy="2176726"/>
          </a:xfrm>
        </p:grpSpPr>
        <p:pic>
          <p:nvPicPr>
            <p:cNvPr id="4" name="Picture 3">
              <a:extLst>
                <a:ext uri="{FF2B5EF4-FFF2-40B4-BE49-F238E27FC236}">
                  <a16:creationId xmlns:a16="http://schemas.microsoft.com/office/drawing/2014/main" id="{EFDB1E9B-AFC1-F5D9-BBDD-D936A7BDE195}"/>
                </a:ext>
              </a:extLst>
            </p:cNvPr>
            <p:cNvPicPr>
              <a:picLocks noChangeAspect="1"/>
            </p:cNvPicPr>
            <p:nvPr/>
          </p:nvPicPr>
          <p:blipFill rotWithShape="1">
            <a:blip r:embed="rId2"/>
            <a:srcRect l="10313" r="7702"/>
            <a:stretch/>
          </p:blipFill>
          <p:spPr>
            <a:xfrm>
              <a:off x="863609" y="866432"/>
              <a:ext cx="3451982" cy="1828800"/>
            </a:xfrm>
            <a:prstGeom prst="rect">
              <a:avLst/>
            </a:prstGeom>
          </p:spPr>
        </p:pic>
        <p:cxnSp>
          <p:nvCxnSpPr>
            <p:cNvPr id="5" name="Straight Arrow Connector 4">
              <a:extLst>
                <a:ext uri="{FF2B5EF4-FFF2-40B4-BE49-F238E27FC236}">
                  <a16:creationId xmlns:a16="http://schemas.microsoft.com/office/drawing/2014/main" id="{66C535D9-74C7-496B-7F30-3A729812DA58}"/>
                </a:ext>
              </a:extLst>
            </p:cNvPr>
            <p:cNvCxnSpPr/>
            <p:nvPr/>
          </p:nvCxnSpPr>
          <p:spPr>
            <a:xfrm>
              <a:off x="1419990" y="2771432"/>
              <a:ext cx="24384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1DC2A5-0D94-D38D-D504-FE0691DE2684}"/>
                </a:ext>
              </a:extLst>
            </p:cNvPr>
            <p:cNvCxnSpPr/>
            <p:nvPr/>
          </p:nvCxnSpPr>
          <p:spPr>
            <a:xfrm>
              <a:off x="4925190" y="1095032"/>
              <a:ext cx="0" cy="1371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ABFFA08-68A6-5C0D-E1C4-E6B8FF399642}"/>
                </a:ext>
              </a:extLst>
            </p:cNvPr>
            <p:cNvCxnSpPr/>
            <p:nvPr/>
          </p:nvCxnSpPr>
          <p:spPr>
            <a:xfrm>
              <a:off x="4467990" y="1780832"/>
              <a:ext cx="0" cy="6858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8A8B835-472A-F4FC-03C7-1B3014CBC556}"/>
                </a:ext>
              </a:extLst>
            </p:cNvPr>
            <p:cNvCxnSpPr/>
            <p:nvPr/>
          </p:nvCxnSpPr>
          <p:spPr>
            <a:xfrm>
              <a:off x="3858390" y="2771432"/>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508F5CE-ACA3-8F03-14F3-D4D133125CF3}"/>
                </a:ext>
              </a:extLst>
            </p:cNvPr>
            <p:cNvCxnSpPr/>
            <p:nvPr/>
          </p:nvCxnSpPr>
          <p:spPr>
            <a:xfrm>
              <a:off x="653873" y="1400077"/>
              <a:ext cx="0" cy="7236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600A47-3EF3-B5CD-EC05-7ED0E7658080}"/>
                </a:ext>
              </a:extLst>
            </p:cNvPr>
            <p:cNvCxnSpPr/>
            <p:nvPr/>
          </p:nvCxnSpPr>
          <p:spPr>
            <a:xfrm>
              <a:off x="659190" y="1400077"/>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84ED0ED-CA5F-D2AB-8C8F-9DCEAA115BA7}"/>
                </a:ext>
              </a:extLst>
            </p:cNvPr>
            <p:cNvCxnSpPr/>
            <p:nvPr/>
          </p:nvCxnSpPr>
          <p:spPr>
            <a:xfrm>
              <a:off x="679255" y="2123732"/>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7EF168-898F-EE20-EB71-C15801495AC6}"/>
                    </a:ext>
                  </a:extLst>
                </p:cNvPr>
                <p:cNvSpPr txBox="1"/>
                <p:nvPr/>
              </p:nvSpPr>
              <p:spPr>
                <a:xfrm>
                  <a:off x="5089003" y="1623404"/>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𝑑</m:t>
                        </m:r>
                      </m:oMath>
                    </m:oMathPara>
                  </a14:m>
                  <a:endParaRPr lang="en-US" dirty="0"/>
                </a:p>
              </p:txBody>
            </p:sp>
          </mc:Choice>
          <mc:Fallback xmlns="">
            <p:sp>
              <p:nvSpPr>
                <p:cNvPr id="11" name="TextBox 10">
                  <a:extLst>
                    <a:ext uri="{FF2B5EF4-FFF2-40B4-BE49-F238E27FC236}">
                      <a16:creationId xmlns:a16="http://schemas.microsoft.com/office/drawing/2014/main" id="{5B17EE72-2769-870C-19FF-5642D17DBF99}"/>
                    </a:ext>
                  </a:extLst>
                </p:cNvPr>
                <p:cNvSpPr txBox="1">
                  <a:spLocks noRot="1" noChangeAspect="1" noMove="1" noResize="1" noEditPoints="1" noAdjustHandles="1" noChangeArrowheads="1" noChangeShapeType="1" noTextEdit="1"/>
                </p:cNvSpPr>
                <p:nvPr/>
              </p:nvSpPr>
              <p:spPr>
                <a:xfrm>
                  <a:off x="5089003" y="1623404"/>
                  <a:ext cx="193258" cy="276999"/>
                </a:xfrm>
                <a:prstGeom prst="rect">
                  <a:avLst/>
                </a:prstGeom>
                <a:blipFill>
                  <a:blip r:embed="rId5"/>
                  <a:stretch>
                    <a:fillRect l="-31250" r="-2500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A2E9689-EAE4-545C-2D3B-C1D9298C67D1}"/>
                    </a:ext>
                  </a:extLst>
                </p:cNvPr>
                <p:cNvSpPr txBox="1"/>
                <p:nvPr/>
              </p:nvSpPr>
              <p:spPr>
                <a:xfrm>
                  <a:off x="2524415" y="2766159"/>
                  <a:ext cx="2295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𝑤</m:t>
                        </m:r>
                      </m:oMath>
                    </m:oMathPara>
                  </a14:m>
                  <a:endParaRPr lang="en-US" dirty="0"/>
                </a:p>
              </p:txBody>
            </p:sp>
          </mc:Choice>
          <mc:Fallback xmlns="">
            <p:sp>
              <p:nvSpPr>
                <p:cNvPr id="12" name="TextBox 11">
                  <a:extLst>
                    <a:ext uri="{FF2B5EF4-FFF2-40B4-BE49-F238E27FC236}">
                      <a16:creationId xmlns:a16="http://schemas.microsoft.com/office/drawing/2014/main" id="{84ED8C73-187B-2006-02E1-B25A9A428F0D}"/>
                    </a:ext>
                  </a:extLst>
                </p:cNvPr>
                <p:cNvSpPr txBox="1">
                  <a:spLocks noRot="1" noChangeAspect="1" noMove="1" noResize="1" noEditPoints="1" noAdjustHandles="1" noChangeArrowheads="1" noChangeShapeType="1" noTextEdit="1"/>
                </p:cNvSpPr>
                <p:nvPr/>
              </p:nvSpPr>
              <p:spPr>
                <a:xfrm>
                  <a:off x="2524415" y="2766159"/>
                  <a:ext cx="229550" cy="276999"/>
                </a:xfrm>
                <a:prstGeom prst="rect">
                  <a:avLst/>
                </a:prstGeom>
                <a:blipFill>
                  <a:blip r:embed="rId6"/>
                  <a:stretch>
                    <a:fillRect l="-16216"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8B2C02-894B-A643-4A4A-8DBA6232F38E}"/>
                    </a:ext>
                  </a:extLst>
                </p:cNvPr>
                <p:cNvSpPr txBox="1"/>
                <p:nvPr/>
              </p:nvSpPr>
              <p:spPr>
                <a:xfrm>
                  <a:off x="3855222" y="2766159"/>
                  <a:ext cx="3079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𝑤</m:t>
                            </m:r>
                          </m:e>
                          <m:sub>
                            <m:r>
                              <a:rPr lang="es-ES" b="0" i="1" smtClean="0">
                                <a:latin typeface="Cambria Math" panose="02040503050406030204" pitchFamily="18" charset="0"/>
                              </a:rPr>
                              <m:t>𝑐</m:t>
                            </m:r>
                          </m:sub>
                        </m:sSub>
                      </m:oMath>
                    </m:oMathPara>
                  </a14:m>
                  <a:endParaRPr lang="en-US" dirty="0"/>
                </a:p>
              </p:txBody>
            </p:sp>
          </mc:Choice>
          <mc:Fallback xmlns="">
            <p:sp>
              <p:nvSpPr>
                <p:cNvPr id="13" name="TextBox 12">
                  <a:extLst>
                    <a:ext uri="{FF2B5EF4-FFF2-40B4-BE49-F238E27FC236}">
                      <a16:creationId xmlns:a16="http://schemas.microsoft.com/office/drawing/2014/main" id="{86CB91B5-B36A-A7C8-192D-BEC86B5968B2}"/>
                    </a:ext>
                  </a:extLst>
                </p:cNvPr>
                <p:cNvSpPr txBox="1">
                  <a:spLocks noRot="1" noChangeAspect="1" noMove="1" noResize="1" noEditPoints="1" noAdjustHandles="1" noChangeArrowheads="1" noChangeShapeType="1" noTextEdit="1"/>
                </p:cNvSpPr>
                <p:nvPr/>
              </p:nvSpPr>
              <p:spPr>
                <a:xfrm>
                  <a:off x="3855222" y="2766159"/>
                  <a:ext cx="307968" cy="276999"/>
                </a:xfrm>
                <a:prstGeom prst="rect">
                  <a:avLst/>
                </a:prstGeom>
                <a:blipFill>
                  <a:blip r:embed="rId7"/>
                  <a:stretch>
                    <a:fillRect l="-12000" r="-2000"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C96642E-3275-FE73-21D8-1B439F67F32C}"/>
                    </a:ext>
                  </a:extLst>
                </p:cNvPr>
                <p:cNvSpPr txBox="1"/>
                <p:nvPr/>
              </p:nvSpPr>
              <p:spPr>
                <a:xfrm>
                  <a:off x="4507274" y="196103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𝑐</m:t>
                            </m:r>
                          </m:sub>
                        </m:sSub>
                      </m:oMath>
                    </m:oMathPara>
                  </a14:m>
                  <a:endParaRPr lang="en-US" dirty="0"/>
                </a:p>
              </p:txBody>
            </p:sp>
          </mc:Choice>
          <mc:Fallback xmlns="">
            <p:sp>
              <p:nvSpPr>
                <p:cNvPr id="15" name="TextBox 14">
                  <a:extLst>
                    <a:ext uri="{FF2B5EF4-FFF2-40B4-BE49-F238E27FC236}">
                      <a16:creationId xmlns:a16="http://schemas.microsoft.com/office/drawing/2014/main" id="{8C96642E-3275-FE73-21D8-1B439F67F32C}"/>
                    </a:ext>
                  </a:extLst>
                </p:cNvPr>
                <p:cNvSpPr txBox="1">
                  <a:spLocks noRot="1" noChangeAspect="1" noMove="1" noResize="1" noEditPoints="1" noAdjustHandles="1" noChangeArrowheads="1" noChangeShapeType="1" noTextEdit="1"/>
                </p:cNvSpPr>
                <p:nvPr/>
              </p:nvSpPr>
              <p:spPr>
                <a:xfrm>
                  <a:off x="4507274" y="1961033"/>
                  <a:ext cx="285784" cy="276999"/>
                </a:xfrm>
                <a:prstGeom prst="rect">
                  <a:avLst/>
                </a:prstGeom>
                <a:blipFill>
                  <a:blip r:embed="rId8"/>
                  <a:stretch>
                    <a:fillRect l="-19565" r="-434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68A5106-D834-D13C-23E8-A18CA0CA0654}"/>
                    </a:ext>
                  </a:extLst>
                </p:cNvPr>
                <p:cNvSpPr txBox="1"/>
                <p:nvPr/>
              </p:nvSpPr>
              <p:spPr>
                <a:xfrm>
                  <a:off x="354150" y="1609227"/>
                  <a:ext cx="165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m:t>
                        </m:r>
                      </m:oMath>
                    </m:oMathPara>
                  </a14:m>
                  <a:endParaRPr lang="en-US" dirty="0"/>
                </a:p>
              </p:txBody>
            </p:sp>
          </mc:Choice>
          <mc:Fallback xmlns="">
            <p:sp>
              <p:nvSpPr>
                <p:cNvPr id="15" name="TextBox 14">
                  <a:extLst>
                    <a:ext uri="{FF2B5EF4-FFF2-40B4-BE49-F238E27FC236}">
                      <a16:creationId xmlns:a16="http://schemas.microsoft.com/office/drawing/2014/main" id="{E5074B4A-A1BE-CCE4-2C20-70AC926AA17E}"/>
                    </a:ext>
                  </a:extLst>
                </p:cNvPr>
                <p:cNvSpPr txBox="1">
                  <a:spLocks noRot="1" noChangeAspect="1" noMove="1" noResize="1" noEditPoints="1" noAdjustHandles="1" noChangeArrowheads="1" noChangeShapeType="1" noTextEdit="1"/>
                </p:cNvSpPr>
                <p:nvPr/>
              </p:nvSpPr>
              <p:spPr>
                <a:xfrm>
                  <a:off x="354150" y="1609227"/>
                  <a:ext cx="165045" cy="276999"/>
                </a:xfrm>
                <a:prstGeom prst="rect">
                  <a:avLst/>
                </a:prstGeom>
                <a:blipFill>
                  <a:blip r:embed="rId9"/>
                  <a:stretch>
                    <a:fillRect l="-22222" r="-14815"/>
                  </a:stretch>
                </a:blipFill>
              </p:spPr>
              <p:txBody>
                <a:bodyPr/>
                <a:lstStyle/>
                <a:p>
                  <a:r>
                    <a:rPr lang="en-US">
                      <a:noFill/>
                    </a:rPr>
                    <a:t> </a:t>
                  </a:r>
                </a:p>
              </p:txBody>
            </p:sp>
          </mc:Fallback>
        </mc:AlternateContent>
      </p:grpSp>
      <p:pic>
        <p:nvPicPr>
          <p:cNvPr id="18" name="Picture 17">
            <a:extLst>
              <a:ext uri="{FF2B5EF4-FFF2-40B4-BE49-F238E27FC236}">
                <a16:creationId xmlns:a16="http://schemas.microsoft.com/office/drawing/2014/main" id="{79783BB7-FE6A-2166-E970-EBAEAEFA5568}"/>
              </a:ext>
            </a:extLst>
          </p:cNvPr>
          <p:cNvPicPr>
            <a:picLocks noChangeAspect="1"/>
          </p:cNvPicPr>
          <p:nvPr/>
        </p:nvPicPr>
        <p:blipFill>
          <a:blip r:embed="rId10"/>
          <a:stretch>
            <a:fillRect/>
          </a:stretch>
        </p:blipFill>
        <p:spPr>
          <a:xfrm>
            <a:off x="6629400" y="628794"/>
            <a:ext cx="5199876" cy="3037411"/>
          </a:xfrm>
          <a:prstGeom prst="rect">
            <a:avLst/>
          </a:prstGeom>
        </p:spPr>
      </p:pic>
      <p:pic>
        <p:nvPicPr>
          <p:cNvPr id="20" name="Picture 19">
            <a:extLst>
              <a:ext uri="{FF2B5EF4-FFF2-40B4-BE49-F238E27FC236}">
                <a16:creationId xmlns:a16="http://schemas.microsoft.com/office/drawing/2014/main" id="{22580E65-2422-B734-7BE3-2BAC04B0DDB4}"/>
              </a:ext>
            </a:extLst>
          </p:cNvPr>
          <p:cNvPicPr>
            <a:picLocks noChangeAspect="1"/>
          </p:cNvPicPr>
          <p:nvPr/>
        </p:nvPicPr>
        <p:blipFill>
          <a:blip r:embed="rId11"/>
          <a:stretch>
            <a:fillRect/>
          </a:stretch>
        </p:blipFill>
        <p:spPr>
          <a:xfrm>
            <a:off x="0" y="3750365"/>
            <a:ext cx="12192000" cy="3067851"/>
          </a:xfrm>
          <a:prstGeom prst="rect">
            <a:avLst/>
          </a:prstGeom>
        </p:spPr>
      </p:pic>
      <p:sp>
        <p:nvSpPr>
          <p:cNvPr id="21" name="TextBox 20">
            <a:extLst>
              <a:ext uri="{FF2B5EF4-FFF2-40B4-BE49-F238E27FC236}">
                <a16:creationId xmlns:a16="http://schemas.microsoft.com/office/drawing/2014/main" id="{3EFDCFB6-BC19-F39B-D8AB-CAC31EBED34E}"/>
              </a:ext>
            </a:extLst>
          </p:cNvPr>
          <p:cNvSpPr txBox="1"/>
          <p:nvPr/>
        </p:nvSpPr>
        <p:spPr>
          <a:xfrm>
            <a:off x="4170163" y="5448321"/>
            <a:ext cx="3678437" cy="707886"/>
          </a:xfrm>
          <a:prstGeom prst="rect">
            <a:avLst/>
          </a:prstGeom>
          <a:solidFill>
            <a:schemeClr val="bg1"/>
          </a:solidFill>
          <a:ln>
            <a:solidFill>
              <a:schemeClr val="tx1"/>
            </a:solidFill>
          </a:ln>
        </p:spPr>
        <p:txBody>
          <a:bodyPr wrap="square" rtlCol="0">
            <a:spAutoFit/>
          </a:bodyPr>
          <a:lstStyle/>
          <a:p>
            <a:pPr algn="ctr"/>
            <a:r>
              <a:rPr lang="en-US" sz="4000" b="1" dirty="0">
                <a:solidFill>
                  <a:srgbClr val="0070C0"/>
                </a:solidFill>
              </a:rPr>
              <a:t>It is not</a:t>
            </a:r>
          </a:p>
        </p:txBody>
      </p:sp>
    </p:spTree>
    <p:extLst>
      <p:ext uri="{BB962C8B-B14F-4D97-AF65-F5344CB8AC3E}">
        <p14:creationId xmlns:p14="http://schemas.microsoft.com/office/powerpoint/2010/main" val="172328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4E10-44C5-BDB1-3AEB-56B7F493F447}"/>
              </a:ext>
            </a:extLst>
          </p:cNvPr>
          <p:cNvSpPr>
            <a:spLocks noGrp="1"/>
          </p:cNvSpPr>
          <p:nvPr>
            <p:ph type="title"/>
          </p:nvPr>
        </p:nvSpPr>
        <p:spPr/>
        <p:txBody>
          <a:bodyPr/>
          <a:lstStyle/>
          <a:p>
            <a:r>
              <a:rPr lang="en-US" dirty="0"/>
              <a:t>Do we keep the SIP with different meshes?</a:t>
            </a:r>
          </a:p>
        </p:txBody>
      </p:sp>
      <p:pic>
        <p:nvPicPr>
          <p:cNvPr id="17" name="Picture 16">
            <a:extLst>
              <a:ext uri="{FF2B5EF4-FFF2-40B4-BE49-F238E27FC236}">
                <a16:creationId xmlns:a16="http://schemas.microsoft.com/office/drawing/2014/main" id="{7D93D24C-23A8-B9FB-E388-3A5D89681A9C}"/>
              </a:ext>
            </a:extLst>
          </p:cNvPr>
          <p:cNvPicPr>
            <a:picLocks noChangeAspect="1"/>
          </p:cNvPicPr>
          <p:nvPr/>
        </p:nvPicPr>
        <p:blipFill>
          <a:blip r:embed="rId2"/>
          <a:stretch>
            <a:fillRect/>
          </a:stretch>
        </p:blipFill>
        <p:spPr>
          <a:xfrm>
            <a:off x="29817" y="2695032"/>
            <a:ext cx="5181600" cy="4130878"/>
          </a:xfrm>
          <a:prstGeom prst="rect">
            <a:avLst/>
          </a:prstGeom>
        </p:spPr>
      </p:pic>
      <p:pic>
        <p:nvPicPr>
          <p:cNvPr id="36" name="Picture 35">
            <a:extLst>
              <a:ext uri="{FF2B5EF4-FFF2-40B4-BE49-F238E27FC236}">
                <a16:creationId xmlns:a16="http://schemas.microsoft.com/office/drawing/2014/main" id="{EEF705F2-688D-A803-A174-DC80687D28D5}"/>
              </a:ext>
            </a:extLst>
          </p:cNvPr>
          <p:cNvPicPr>
            <a:picLocks noChangeAspect="1"/>
          </p:cNvPicPr>
          <p:nvPr/>
        </p:nvPicPr>
        <p:blipFill>
          <a:blip r:embed="rId3"/>
          <a:stretch>
            <a:fillRect/>
          </a:stretch>
        </p:blipFill>
        <p:spPr>
          <a:xfrm>
            <a:off x="5122951" y="1835300"/>
            <a:ext cx="1857634" cy="1076475"/>
          </a:xfrm>
          <a:prstGeom prst="rect">
            <a:avLst/>
          </a:prstGeom>
        </p:spPr>
      </p:pic>
      <p:pic>
        <p:nvPicPr>
          <p:cNvPr id="38" name="Picture 37">
            <a:extLst>
              <a:ext uri="{FF2B5EF4-FFF2-40B4-BE49-F238E27FC236}">
                <a16:creationId xmlns:a16="http://schemas.microsoft.com/office/drawing/2014/main" id="{72AE14F7-09D9-87A8-390D-7DA64C778182}"/>
              </a:ext>
            </a:extLst>
          </p:cNvPr>
          <p:cNvPicPr>
            <a:picLocks noChangeAspect="1"/>
          </p:cNvPicPr>
          <p:nvPr/>
        </p:nvPicPr>
        <p:blipFill>
          <a:blip r:embed="rId4"/>
          <a:stretch>
            <a:fillRect/>
          </a:stretch>
        </p:blipFill>
        <p:spPr>
          <a:xfrm>
            <a:off x="5105400" y="806308"/>
            <a:ext cx="3677163" cy="1019317"/>
          </a:xfrm>
          <a:prstGeom prst="rect">
            <a:avLst/>
          </a:prstGeom>
        </p:spPr>
      </p:pic>
      <p:pic>
        <p:nvPicPr>
          <p:cNvPr id="40" name="Picture 39">
            <a:extLst>
              <a:ext uri="{FF2B5EF4-FFF2-40B4-BE49-F238E27FC236}">
                <a16:creationId xmlns:a16="http://schemas.microsoft.com/office/drawing/2014/main" id="{77706549-34BA-69DF-C487-ED9FA39C147E}"/>
              </a:ext>
            </a:extLst>
          </p:cNvPr>
          <p:cNvPicPr>
            <a:picLocks noChangeAspect="1"/>
          </p:cNvPicPr>
          <p:nvPr/>
        </p:nvPicPr>
        <p:blipFill>
          <a:blip r:embed="rId5"/>
          <a:stretch>
            <a:fillRect/>
          </a:stretch>
        </p:blipFill>
        <p:spPr>
          <a:xfrm>
            <a:off x="66674" y="1835300"/>
            <a:ext cx="1952898" cy="1009791"/>
          </a:xfrm>
          <a:prstGeom prst="rect">
            <a:avLst/>
          </a:prstGeom>
        </p:spPr>
      </p:pic>
      <p:pic>
        <p:nvPicPr>
          <p:cNvPr id="42" name="Picture 41">
            <a:extLst>
              <a:ext uri="{FF2B5EF4-FFF2-40B4-BE49-F238E27FC236}">
                <a16:creationId xmlns:a16="http://schemas.microsoft.com/office/drawing/2014/main" id="{F95B963E-154D-EAF6-3EC5-03BF63C15B7A}"/>
              </a:ext>
            </a:extLst>
          </p:cNvPr>
          <p:cNvPicPr>
            <a:picLocks noChangeAspect="1"/>
          </p:cNvPicPr>
          <p:nvPr/>
        </p:nvPicPr>
        <p:blipFill>
          <a:blip r:embed="rId6"/>
          <a:stretch>
            <a:fillRect/>
          </a:stretch>
        </p:blipFill>
        <p:spPr>
          <a:xfrm>
            <a:off x="53008" y="838200"/>
            <a:ext cx="3696216" cy="990738"/>
          </a:xfrm>
          <a:prstGeom prst="rect">
            <a:avLst/>
          </a:prstGeom>
        </p:spPr>
      </p:pic>
    </p:spTree>
    <p:extLst>
      <p:ext uri="{BB962C8B-B14F-4D97-AF65-F5344CB8AC3E}">
        <p14:creationId xmlns:p14="http://schemas.microsoft.com/office/powerpoint/2010/main" val="268815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3FCF-E921-29BD-BD9E-1D076A5DBC8D}"/>
              </a:ext>
            </a:extLst>
          </p:cNvPr>
          <p:cNvSpPr>
            <a:spLocks noGrp="1"/>
          </p:cNvSpPr>
          <p:nvPr>
            <p:ph type="title"/>
          </p:nvPr>
        </p:nvSpPr>
        <p:spPr/>
        <p:txBody>
          <a:bodyPr/>
          <a:lstStyle/>
          <a:p>
            <a:r>
              <a:rPr lang="en-US" dirty="0"/>
              <a:t>How is the SIP formed?</a:t>
            </a:r>
          </a:p>
        </p:txBody>
      </p:sp>
      <p:grpSp>
        <p:nvGrpSpPr>
          <p:cNvPr id="45" name="Group 44">
            <a:extLst>
              <a:ext uri="{FF2B5EF4-FFF2-40B4-BE49-F238E27FC236}">
                <a16:creationId xmlns:a16="http://schemas.microsoft.com/office/drawing/2014/main" id="{18E7F7DB-B7B2-2534-63D3-ED4088826325}"/>
              </a:ext>
            </a:extLst>
          </p:cNvPr>
          <p:cNvGrpSpPr/>
          <p:nvPr/>
        </p:nvGrpSpPr>
        <p:grpSpPr>
          <a:xfrm>
            <a:off x="228600" y="1503402"/>
            <a:ext cx="3706558" cy="4059198"/>
            <a:chOff x="315477" y="1790340"/>
            <a:chExt cx="3706558" cy="4059198"/>
          </a:xfrm>
        </p:grpSpPr>
        <p:cxnSp>
          <p:nvCxnSpPr>
            <p:cNvPr id="4" name="Straight Arrow Connector 3">
              <a:extLst>
                <a:ext uri="{FF2B5EF4-FFF2-40B4-BE49-F238E27FC236}">
                  <a16:creationId xmlns:a16="http://schemas.microsoft.com/office/drawing/2014/main" id="{E02F2EF4-0A8B-9D1F-CBAD-F5E0CF5B4E84}"/>
                </a:ext>
              </a:extLst>
            </p:cNvPr>
            <p:cNvCxnSpPr/>
            <p:nvPr/>
          </p:nvCxnSpPr>
          <p:spPr>
            <a:xfrm flipV="1">
              <a:off x="586409" y="1914939"/>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4FEBDC6-E4B6-D832-5C3B-909C325F1DB2}"/>
                </a:ext>
              </a:extLst>
            </p:cNvPr>
            <p:cNvCxnSpPr>
              <a:cxnSpLocks/>
            </p:cNvCxnSpPr>
            <p:nvPr/>
          </p:nvCxnSpPr>
          <p:spPr>
            <a:xfrm rot="5400000" flipV="1">
              <a:off x="2281031" y="3629439"/>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3DD4BA-FEF6-9910-A401-0EB53E3ED1D8}"/>
                    </a:ext>
                  </a:extLst>
                </p:cNvPr>
                <p:cNvSpPr txBox="1"/>
                <p:nvPr/>
              </p:nvSpPr>
              <p:spPr>
                <a:xfrm>
                  <a:off x="3420630" y="5572539"/>
                  <a:ext cx="574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𝑘𝑑</m:t>
                        </m:r>
                        <m:r>
                          <a:rPr lang="es-ES" b="0" i="1" smtClean="0">
                            <a:latin typeface="Cambria Math" panose="02040503050406030204" pitchFamily="18" charset="0"/>
                          </a:rPr>
                          <m:t>/</m:t>
                        </m:r>
                        <m:r>
                          <a:rPr lang="es-ES" b="0" i="1" smtClean="0">
                            <a:latin typeface="Cambria Math" panose="02040503050406030204" pitchFamily="18" charset="0"/>
                          </a:rPr>
                          <m:t>𝜋</m:t>
                        </m:r>
                      </m:oMath>
                    </m:oMathPara>
                  </a14:m>
                  <a:endParaRPr lang="en-US" dirty="0"/>
                </a:p>
              </p:txBody>
            </p:sp>
          </mc:Choice>
          <mc:Fallback xmlns="">
            <p:sp>
              <p:nvSpPr>
                <p:cNvPr id="6" name="TextBox 5">
                  <a:extLst>
                    <a:ext uri="{FF2B5EF4-FFF2-40B4-BE49-F238E27FC236}">
                      <a16:creationId xmlns:a16="http://schemas.microsoft.com/office/drawing/2014/main" id="{173DD4BA-FEF6-9910-A401-0EB53E3ED1D8}"/>
                    </a:ext>
                  </a:extLst>
                </p:cNvPr>
                <p:cNvSpPr txBox="1">
                  <a:spLocks noRot="1" noChangeAspect="1" noMove="1" noResize="1" noEditPoints="1" noAdjustHandles="1" noChangeArrowheads="1" noChangeShapeType="1" noTextEdit="1"/>
                </p:cNvSpPr>
                <p:nvPr/>
              </p:nvSpPr>
              <p:spPr>
                <a:xfrm>
                  <a:off x="3420630" y="5572539"/>
                  <a:ext cx="574901" cy="276999"/>
                </a:xfrm>
                <a:prstGeom prst="rect">
                  <a:avLst/>
                </a:prstGeom>
                <a:blipFill>
                  <a:blip r:embed="rId2"/>
                  <a:stretch>
                    <a:fillRect l="-9574" t="-2174" r="-63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3D0EADA-E6C2-815A-389E-F07AEA84732F}"/>
                    </a:ext>
                  </a:extLst>
                </p:cNvPr>
                <p:cNvSpPr txBox="1"/>
                <p:nvPr/>
              </p:nvSpPr>
              <p:spPr>
                <a:xfrm>
                  <a:off x="315477" y="1790340"/>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oMath>
                    </m:oMathPara>
                  </a14:m>
                  <a:endParaRPr lang="en-US" dirty="0"/>
                </a:p>
              </p:txBody>
            </p:sp>
          </mc:Choice>
          <mc:Fallback xmlns="">
            <p:sp>
              <p:nvSpPr>
                <p:cNvPr id="7" name="TextBox 6">
                  <a:extLst>
                    <a:ext uri="{FF2B5EF4-FFF2-40B4-BE49-F238E27FC236}">
                      <a16:creationId xmlns:a16="http://schemas.microsoft.com/office/drawing/2014/main" id="{13D0EADA-E6C2-815A-389E-F07AEA84732F}"/>
                    </a:ext>
                  </a:extLst>
                </p:cNvPr>
                <p:cNvSpPr txBox="1">
                  <a:spLocks noRot="1" noChangeAspect="1" noMove="1" noResize="1" noEditPoints="1" noAdjustHandles="1" noChangeArrowheads="1" noChangeShapeType="1" noTextEdit="1"/>
                </p:cNvSpPr>
                <p:nvPr/>
              </p:nvSpPr>
              <p:spPr>
                <a:xfrm>
                  <a:off x="315477" y="1790340"/>
                  <a:ext cx="186268" cy="276999"/>
                </a:xfrm>
                <a:prstGeom prst="rect">
                  <a:avLst/>
                </a:prstGeom>
                <a:blipFill>
                  <a:blip r:embed="rId3"/>
                  <a:stretch>
                    <a:fillRect l="-46667" t="-4444" r="-40000" b="-35556"/>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13CE7539-E9C0-221F-49FE-D158873B090C}"/>
                </a:ext>
              </a:extLst>
            </p:cNvPr>
            <p:cNvSpPr/>
            <p:nvPr/>
          </p:nvSpPr>
          <p:spPr>
            <a:xfrm>
              <a:off x="990600" y="2024269"/>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FC10EED-4F9A-9B04-1777-580DAEE1614B}"/>
                </a:ext>
              </a:extLst>
            </p:cNvPr>
            <p:cNvSpPr/>
            <p:nvPr/>
          </p:nvSpPr>
          <p:spPr>
            <a:xfrm rot="10800000">
              <a:off x="2257840" y="4051769"/>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00B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BA2E59-D23E-6D48-492D-213F213DFC0A}"/>
                </a:ext>
              </a:extLst>
            </p:cNvPr>
            <p:cNvSpPr/>
            <p:nvPr/>
          </p:nvSpPr>
          <p:spPr>
            <a:xfrm>
              <a:off x="990600" y="2590800"/>
              <a:ext cx="3031435" cy="2226365"/>
            </a:xfrm>
            <a:custGeom>
              <a:avLst/>
              <a:gdLst>
                <a:gd name="connsiteX0" fmla="*/ 0 w 3031435"/>
                <a:gd name="connsiteY0" fmla="*/ 2226365 h 2226365"/>
                <a:gd name="connsiteX1" fmla="*/ 626166 w 3031435"/>
                <a:gd name="connsiteY1" fmla="*/ 715617 h 2226365"/>
                <a:gd name="connsiteX2" fmla="*/ 1958009 w 3031435"/>
                <a:gd name="connsiteY2" fmla="*/ 1162878 h 2226365"/>
                <a:gd name="connsiteX3" fmla="*/ 3031435 w 3031435"/>
                <a:gd name="connsiteY3" fmla="*/ 0 h 2226365"/>
              </a:gdLst>
              <a:ahLst/>
              <a:cxnLst>
                <a:cxn ang="0">
                  <a:pos x="connsiteX0" y="connsiteY0"/>
                </a:cxn>
                <a:cxn ang="0">
                  <a:pos x="connsiteX1" y="connsiteY1"/>
                </a:cxn>
                <a:cxn ang="0">
                  <a:pos x="connsiteX2" y="connsiteY2"/>
                </a:cxn>
                <a:cxn ang="0">
                  <a:pos x="connsiteX3" y="connsiteY3"/>
                </a:cxn>
              </a:cxnLst>
              <a:rect l="l" t="t" r="r" b="b"/>
              <a:pathLst>
                <a:path w="3031435" h="2226365">
                  <a:moveTo>
                    <a:pt x="0" y="2226365"/>
                  </a:moveTo>
                  <a:cubicBezTo>
                    <a:pt x="149915" y="1559615"/>
                    <a:pt x="299831" y="892865"/>
                    <a:pt x="626166" y="715617"/>
                  </a:cubicBezTo>
                  <a:cubicBezTo>
                    <a:pt x="952501" y="538369"/>
                    <a:pt x="1557131" y="1282147"/>
                    <a:pt x="1958009" y="1162878"/>
                  </a:cubicBezTo>
                  <a:cubicBezTo>
                    <a:pt x="2358887" y="1043609"/>
                    <a:pt x="2695161" y="521804"/>
                    <a:pt x="3031435"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5D1FA4-199B-704E-DB94-82A6701B9763}"/>
                </a:ext>
              </a:extLst>
            </p:cNvPr>
            <p:cNvSpPr/>
            <p:nvPr/>
          </p:nvSpPr>
          <p:spPr>
            <a:xfrm>
              <a:off x="1260614" y="2700172"/>
              <a:ext cx="761997" cy="93767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243F31-DE40-E76C-65FC-EBE3AA08A494}"/>
                </a:ext>
              </a:extLst>
            </p:cNvPr>
            <p:cNvSpPr/>
            <p:nvPr/>
          </p:nvSpPr>
          <p:spPr>
            <a:xfrm>
              <a:off x="2527853" y="3452232"/>
              <a:ext cx="761997" cy="93767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E1506F3B-B11D-326B-4618-89A3537C60ED}"/>
              </a:ext>
            </a:extLst>
          </p:cNvPr>
          <p:cNvGrpSpPr/>
          <p:nvPr/>
        </p:nvGrpSpPr>
        <p:grpSpPr>
          <a:xfrm>
            <a:off x="4360517" y="1503402"/>
            <a:ext cx="3730855" cy="4059198"/>
            <a:chOff x="4470585" y="2542401"/>
            <a:chExt cx="3730855" cy="4059198"/>
          </a:xfrm>
        </p:grpSpPr>
        <p:cxnSp>
          <p:nvCxnSpPr>
            <p:cNvPr id="14" name="Straight Arrow Connector 13">
              <a:extLst>
                <a:ext uri="{FF2B5EF4-FFF2-40B4-BE49-F238E27FC236}">
                  <a16:creationId xmlns:a16="http://schemas.microsoft.com/office/drawing/2014/main" id="{307BFE83-7C71-D8B5-3195-50C8214C4BD6}"/>
                </a:ext>
              </a:extLst>
            </p:cNvPr>
            <p:cNvCxnSpPr/>
            <p:nvPr/>
          </p:nvCxnSpPr>
          <p:spPr>
            <a:xfrm flipV="1">
              <a:off x="4765814" y="2667000"/>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2A95E3-96D9-30F4-B2DD-E09CD1F214AF}"/>
                </a:ext>
              </a:extLst>
            </p:cNvPr>
            <p:cNvCxnSpPr>
              <a:cxnSpLocks/>
            </p:cNvCxnSpPr>
            <p:nvPr/>
          </p:nvCxnSpPr>
          <p:spPr>
            <a:xfrm rot="5400000" flipV="1">
              <a:off x="6460436" y="4381500"/>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AC86ED6-5507-2F81-6877-52C1215A3C51}"/>
                    </a:ext>
                  </a:extLst>
                </p:cNvPr>
                <p:cNvSpPr txBox="1"/>
                <p:nvPr/>
              </p:nvSpPr>
              <p:spPr>
                <a:xfrm>
                  <a:off x="7600035" y="6324600"/>
                  <a:ext cx="574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𝑘𝑑</m:t>
                        </m:r>
                        <m:r>
                          <a:rPr lang="es-ES" b="0" i="1" smtClean="0">
                            <a:latin typeface="Cambria Math" panose="02040503050406030204" pitchFamily="18" charset="0"/>
                          </a:rPr>
                          <m:t>/</m:t>
                        </m:r>
                        <m:r>
                          <a:rPr lang="es-ES" b="0" i="1" smtClean="0">
                            <a:latin typeface="Cambria Math" panose="02040503050406030204" pitchFamily="18" charset="0"/>
                          </a:rPr>
                          <m:t>𝜋</m:t>
                        </m:r>
                      </m:oMath>
                    </m:oMathPara>
                  </a14:m>
                  <a:endParaRPr lang="en-US" dirty="0"/>
                </a:p>
              </p:txBody>
            </p:sp>
          </mc:Choice>
          <mc:Fallback xmlns="">
            <p:sp>
              <p:nvSpPr>
                <p:cNvPr id="16" name="TextBox 15">
                  <a:extLst>
                    <a:ext uri="{FF2B5EF4-FFF2-40B4-BE49-F238E27FC236}">
                      <a16:creationId xmlns:a16="http://schemas.microsoft.com/office/drawing/2014/main" id="{7AC86ED6-5507-2F81-6877-52C1215A3C51}"/>
                    </a:ext>
                  </a:extLst>
                </p:cNvPr>
                <p:cNvSpPr txBox="1">
                  <a:spLocks noRot="1" noChangeAspect="1" noMove="1" noResize="1" noEditPoints="1" noAdjustHandles="1" noChangeArrowheads="1" noChangeShapeType="1" noTextEdit="1"/>
                </p:cNvSpPr>
                <p:nvPr/>
              </p:nvSpPr>
              <p:spPr>
                <a:xfrm>
                  <a:off x="7600035" y="6324600"/>
                  <a:ext cx="574901" cy="276999"/>
                </a:xfrm>
                <a:prstGeom prst="rect">
                  <a:avLst/>
                </a:prstGeom>
                <a:blipFill>
                  <a:blip r:embed="rId4"/>
                  <a:stretch>
                    <a:fillRect l="-9574" t="-2174" r="-6383"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349402F-A4E3-64B5-FCDE-E8876CF2F788}"/>
                    </a:ext>
                  </a:extLst>
                </p:cNvPr>
                <p:cNvSpPr txBox="1"/>
                <p:nvPr/>
              </p:nvSpPr>
              <p:spPr>
                <a:xfrm>
                  <a:off x="4470585" y="2542401"/>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oMath>
                    </m:oMathPara>
                  </a14:m>
                  <a:endParaRPr lang="en-US" dirty="0"/>
                </a:p>
              </p:txBody>
            </p:sp>
          </mc:Choice>
          <mc:Fallback xmlns="">
            <p:sp>
              <p:nvSpPr>
                <p:cNvPr id="17" name="TextBox 16">
                  <a:extLst>
                    <a:ext uri="{FF2B5EF4-FFF2-40B4-BE49-F238E27FC236}">
                      <a16:creationId xmlns:a16="http://schemas.microsoft.com/office/drawing/2014/main" id="{E349402F-A4E3-64B5-FCDE-E8876CF2F788}"/>
                    </a:ext>
                  </a:extLst>
                </p:cNvPr>
                <p:cNvSpPr txBox="1">
                  <a:spLocks noRot="1" noChangeAspect="1" noMove="1" noResize="1" noEditPoints="1" noAdjustHandles="1" noChangeArrowheads="1" noChangeShapeType="1" noTextEdit="1"/>
                </p:cNvSpPr>
                <p:nvPr/>
              </p:nvSpPr>
              <p:spPr>
                <a:xfrm>
                  <a:off x="4470585" y="2542401"/>
                  <a:ext cx="186268" cy="276999"/>
                </a:xfrm>
                <a:prstGeom prst="rect">
                  <a:avLst/>
                </a:prstGeom>
                <a:blipFill>
                  <a:blip r:embed="rId5"/>
                  <a:stretch>
                    <a:fillRect l="-45161" t="-4444" r="-38710" b="-35556"/>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5A2998C8-31BC-F7BB-79BB-7F0D8E389217}"/>
                </a:ext>
              </a:extLst>
            </p:cNvPr>
            <p:cNvSpPr/>
            <p:nvPr/>
          </p:nvSpPr>
          <p:spPr>
            <a:xfrm>
              <a:off x="5170005" y="2776330"/>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96DEE28-3333-0784-C654-A538B4CC8CB4}"/>
                </a:ext>
              </a:extLst>
            </p:cNvPr>
            <p:cNvSpPr/>
            <p:nvPr/>
          </p:nvSpPr>
          <p:spPr>
            <a:xfrm rot="10800000">
              <a:off x="6437245" y="4803830"/>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39CB2F-AA9E-7AAD-6FB6-FE6D19A08D80}"/>
                </a:ext>
              </a:extLst>
            </p:cNvPr>
            <p:cNvSpPr/>
            <p:nvPr/>
          </p:nvSpPr>
          <p:spPr>
            <a:xfrm>
              <a:off x="5170005" y="3342861"/>
              <a:ext cx="3031435" cy="2226365"/>
            </a:xfrm>
            <a:custGeom>
              <a:avLst/>
              <a:gdLst>
                <a:gd name="connsiteX0" fmla="*/ 0 w 3031435"/>
                <a:gd name="connsiteY0" fmla="*/ 2226365 h 2226365"/>
                <a:gd name="connsiteX1" fmla="*/ 626166 w 3031435"/>
                <a:gd name="connsiteY1" fmla="*/ 715617 h 2226365"/>
                <a:gd name="connsiteX2" fmla="*/ 1958009 w 3031435"/>
                <a:gd name="connsiteY2" fmla="*/ 1162878 h 2226365"/>
                <a:gd name="connsiteX3" fmla="*/ 3031435 w 3031435"/>
                <a:gd name="connsiteY3" fmla="*/ 0 h 2226365"/>
              </a:gdLst>
              <a:ahLst/>
              <a:cxnLst>
                <a:cxn ang="0">
                  <a:pos x="connsiteX0" y="connsiteY0"/>
                </a:cxn>
                <a:cxn ang="0">
                  <a:pos x="connsiteX1" y="connsiteY1"/>
                </a:cxn>
                <a:cxn ang="0">
                  <a:pos x="connsiteX2" y="connsiteY2"/>
                </a:cxn>
                <a:cxn ang="0">
                  <a:pos x="connsiteX3" y="connsiteY3"/>
                </a:cxn>
              </a:cxnLst>
              <a:rect l="l" t="t" r="r" b="b"/>
              <a:pathLst>
                <a:path w="3031435" h="2226365">
                  <a:moveTo>
                    <a:pt x="0" y="2226365"/>
                  </a:moveTo>
                  <a:cubicBezTo>
                    <a:pt x="149915" y="1559615"/>
                    <a:pt x="299831" y="892865"/>
                    <a:pt x="626166" y="715617"/>
                  </a:cubicBezTo>
                  <a:cubicBezTo>
                    <a:pt x="952501" y="538369"/>
                    <a:pt x="1557131" y="1282147"/>
                    <a:pt x="1958009" y="1162878"/>
                  </a:cubicBezTo>
                  <a:cubicBezTo>
                    <a:pt x="2358887" y="1043609"/>
                    <a:pt x="2695161" y="521804"/>
                    <a:pt x="3031435" y="0"/>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FD87344-FB6B-1513-99F1-DA2E88919459}"/>
                </a:ext>
              </a:extLst>
            </p:cNvPr>
            <p:cNvSpPr/>
            <p:nvPr/>
          </p:nvSpPr>
          <p:spPr>
            <a:xfrm>
              <a:off x="5178287" y="3233530"/>
              <a:ext cx="2842591" cy="2325757"/>
            </a:xfrm>
            <a:custGeom>
              <a:avLst/>
              <a:gdLst>
                <a:gd name="connsiteX0" fmla="*/ 0 w 2842591"/>
                <a:gd name="connsiteY0" fmla="*/ 2325757 h 2325757"/>
                <a:gd name="connsiteX1" fmla="*/ 735496 w 2842591"/>
                <a:gd name="connsiteY1" fmla="*/ 1013792 h 2325757"/>
                <a:gd name="connsiteX2" fmla="*/ 1828800 w 2842591"/>
                <a:gd name="connsiteY2" fmla="*/ 1113183 h 2325757"/>
                <a:gd name="connsiteX3" fmla="*/ 2842591 w 2842591"/>
                <a:gd name="connsiteY3" fmla="*/ 0 h 2325757"/>
              </a:gdLst>
              <a:ahLst/>
              <a:cxnLst>
                <a:cxn ang="0">
                  <a:pos x="connsiteX0" y="connsiteY0"/>
                </a:cxn>
                <a:cxn ang="0">
                  <a:pos x="connsiteX1" y="connsiteY1"/>
                </a:cxn>
                <a:cxn ang="0">
                  <a:pos x="connsiteX2" y="connsiteY2"/>
                </a:cxn>
                <a:cxn ang="0">
                  <a:pos x="connsiteX3" y="connsiteY3"/>
                </a:cxn>
              </a:cxnLst>
              <a:rect l="l" t="t" r="r" b="b"/>
              <a:pathLst>
                <a:path w="2842591" h="2325757">
                  <a:moveTo>
                    <a:pt x="0" y="2325757"/>
                  </a:moveTo>
                  <a:cubicBezTo>
                    <a:pt x="215348" y="1770822"/>
                    <a:pt x="430696" y="1215888"/>
                    <a:pt x="735496" y="1013792"/>
                  </a:cubicBezTo>
                  <a:cubicBezTo>
                    <a:pt x="1040296" y="811696"/>
                    <a:pt x="1477618" y="1282148"/>
                    <a:pt x="1828800" y="1113183"/>
                  </a:cubicBezTo>
                  <a:cubicBezTo>
                    <a:pt x="2179983" y="944218"/>
                    <a:pt x="2511287" y="472109"/>
                    <a:pt x="2842591"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1926A24-F7C8-4D84-0E79-FE6A799AD5DF}"/>
                </a:ext>
              </a:extLst>
            </p:cNvPr>
            <p:cNvSpPr/>
            <p:nvPr/>
          </p:nvSpPr>
          <p:spPr>
            <a:xfrm>
              <a:off x="5410200" y="2776330"/>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159B8A-4597-0C8E-3F3B-4F71BD7A7135}"/>
                </a:ext>
              </a:extLst>
            </p:cNvPr>
            <p:cNvSpPr/>
            <p:nvPr/>
          </p:nvSpPr>
          <p:spPr>
            <a:xfrm rot="10800000">
              <a:off x="6167228" y="4828636"/>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00B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04335636-EF7B-830C-88AD-E3792D146A24}"/>
              </a:ext>
            </a:extLst>
          </p:cNvPr>
          <p:cNvSpPr txBox="1"/>
          <p:nvPr/>
        </p:nvSpPr>
        <p:spPr>
          <a:xfrm>
            <a:off x="338668" y="762000"/>
            <a:ext cx="11243719"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SIP is formed through the interaction between 3 modes</a:t>
            </a:r>
          </a:p>
          <a:p>
            <a:pPr marL="285750" indent="-285750">
              <a:buFont typeface="Arial" panose="020B0604020202020204" pitchFamily="34" charset="0"/>
              <a:buChar char="•"/>
            </a:pPr>
            <a:r>
              <a:rPr lang="en-US" dirty="0"/>
              <a:t>Is this what happens? </a:t>
            </a:r>
          </a:p>
        </p:txBody>
      </p:sp>
      <p:grpSp>
        <p:nvGrpSpPr>
          <p:cNvPr id="52" name="Group 51">
            <a:extLst>
              <a:ext uri="{FF2B5EF4-FFF2-40B4-BE49-F238E27FC236}">
                <a16:creationId xmlns:a16="http://schemas.microsoft.com/office/drawing/2014/main" id="{56657F0B-51BB-A843-7E43-81B2249C60BB}"/>
              </a:ext>
            </a:extLst>
          </p:cNvPr>
          <p:cNvGrpSpPr/>
          <p:nvPr/>
        </p:nvGrpSpPr>
        <p:grpSpPr>
          <a:xfrm>
            <a:off x="8097071" y="1519967"/>
            <a:ext cx="3714853" cy="4042633"/>
            <a:chOff x="8207139" y="2558966"/>
            <a:chExt cx="3714853" cy="4042633"/>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3CC13CA-C927-E274-8A25-939B718CCE7C}"/>
                    </a:ext>
                  </a:extLst>
                </p:cNvPr>
                <p:cNvSpPr txBox="1"/>
                <p:nvPr/>
              </p:nvSpPr>
              <p:spPr>
                <a:xfrm>
                  <a:off x="8207139" y="2558966"/>
                  <a:ext cx="1862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𝑓</m:t>
                        </m:r>
                      </m:oMath>
                    </m:oMathPara>
                  </a14:m>
                  <a:endParaRPr lang="en-US" dirty="0"/>
                </a:p>
              </p:txBody>
            </p:sp>
          </mc:Choice>
          <mc:Fallback xmlns="">
            <p:sp>
              <p:nvSpPr>
                <p:cNvPr id="30" name="TextBox 29">
                  <a:extLst>
                    <a:ext uri="{FF2B5EF4-FFF2-40B4-BE49-F238E27FC236}">
                      <a16:creationId xmlns:a16="http://schemas.microsoft.com/office/drawing/2014/main" id="{13CC13CA-C927-E274-8A25-939B718CCE7C}"/>
                    </a:ext>
                  </a:extLst>
                </p:cNvPr>
                <p:cNvSpPr txBox="1">
                  <a:spLocks noRot="1" noChangeAspect="1" noMove="1" noResize="1" noEditPoints="1" noAdjustHandles="1" noChangeArrowheads="1" noChangeShapeType="1" noTextEdit="1"/>
                </p:cNvSpPr>
                <p:nvPr/>
              </p:nvSpPr>
              <p:spPr>
                <a:xfrm>
                  <a:off x="8207139" y="2558966"/>
                  <a:ext cx="186268" cy="276999"/>
                </a:xfrm>
                <a:prstGeom prst="rect">
                  <a:avLst/>
                </a:prstGeom>
                <a:blipFill>
                  <a:blip r:embed="rId6"/>
                  <a:stretch>
                    <a:fillRect l="-45161" t="-2174" r="-38710" b="-32609"/>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4B524FE-9242-F138-FEEF-8E42B7A51272}"/>
                </a:ext>
              </a:extLst>
            </p:cNvPr>
            <p:cNvCxnSpPr/>
            <p:nvPr/>
          </p:nvCxnSpPr>
          <p:spPr>
            <a:xfrm flipV="1">
              <a:off x="8486366" y="2667000"/>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8160638-6E50-A97D-8417-8A40A4BE240C}"/>
                </a:ext>
              </a:extLst>
            </p:cNvPr>
            <p:cNvCxnSpPr>
              <a:cxnSpLocks/>
            </p:cNvCxnSpPr>
            <p:nvPr/>
          </p:nvCxnSpPr>
          <p:spPr>
            <a:xfrm rot="5400000" flipV="1">
              <a:off x="10180988" y="4381500"/>
              <a:ext cx="0" cy="3429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64C025C-58D2-C3B0-0283-B8C26CAD4E93}"/>
                    </a:ext>
                  </a:extLst>
                </p:cNvPr>
                <p:cNvSpPr txBox="1"/>
                <p:nvPr/>
              </p:nvSpPr>
              <p:spPr>
                <a:xfrm>
                  <a:off x="11320587" y="6324600"/>
                  <a:ext cx="574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𝑘𝑑</m:t>
                        </m:r>
                        <m:r>
                          <a:rPr lang="es-ES" b="0" i="1" smtClean="0">
                            <a:latin typeface="Cambria Math" panose="02040503050406030204" pitchFamily="18" charset="0"/>
                          </a:rPr>
                          <m:t>/</m:t>
                        </m:r>
                        <m:r>
                          <a:rPr lang="es-ES" b="0" i="1" smtClean="0">
                            <a:latin typeface="Cambria Math" panose="02040503050406030204" pitchFamily="18" charset="0"/>
                          </a:rPr>
                          <m:t>𝜋</m:t>
                        </m:r>
                      </m:oMath>
                    </m:oMathPara>
                  </a14:m>
                  <a:endParaRPr lang="en-US" dirty="0"/>
                </a:p>
              </p:txBody>
            </p:sp>
          </mc:Choice>
          <mc:Fallback xmlns="">
            <p:sp>
              <p:nvSpPr>
                <p:cNvPr id="29" name="TextBox 28">
                  <a:extLst>
                    <a:ext uri="{FF2B5EF4-FFF2-40B4-BE49-F238E27FC236}">
                      <a16:creationId xmlns:a16="http://schemas.microsoft.com/office/drawing/2014/main" id="{E64C025C-58D2-C3B0-0283-B8C26CAD4E93}"/>
                    </a:ext>
                  </a:extLst>
                </p:cNvPr>
                <p:cNvSpPr txBox="1">
                  <a:spLocks noRot="1" noChangeAspect="1" noMove="1" noResize="1" noEditPoints="1" noAdjustHandles="1" noChangeArrowheads="1" noChangeShapeType="1" noTextEdit="1"/>
                </p:cNvSpPr>
                <p:nvPr/>
              </p:nvSpPr>
              <p:spPr>
                <a:xfrm>
                  <a:off x="11320587" y="6324600"/>
                  <a:ext cx="574901" cy="276999"/>
                </a:xfrm>
                <a:prstGeom prst="rect">
                  <a:avLst/>
                </a:prstGeom>
                <a:blipFill>
                  <a:blip r:embed="rId7"/>
                  <a:stretch>
                    <a:fillRect l="-9574" t="-2174" r="-6383" b="-32609"/>
                  </a:stretch>
                </a:blipFill>
              </p:spPr>
              <p:txBody>
                <a:bodyPr/>
                <a:lstStyle/>
                <a:p>
                  <a:r>
                    <a:rPr lang="en-US">
                      <a:noFill/>
                    </a:rPr>
                    <a:t> </a:t>
                  </a:r>
                </a:p>
              </p:txBody>
            </p:sp>
          </mc:Fallback>
        </mc:AlternateContent>
        <p:sp>
          <p:nvSpPr>
            <p:cNvPr id="31" name="Freeform: Shape 30">
              <a:extLst>
                <a:ext uri="{FF2B5EF4-FFF2-40B4-BE49-F238E27FC236}">
                  <a16:creationId xmlns:a16="http://schemas.microsoft.com/office/drawing/2014/main" id="{956F9DA6-9674-2A9B-B70B-7EB5DE60E1E6}"/>
                </a:ext>
              </a:extLst>
            </p:cNvPr>
            <p:cNvSpPr/>
            <p:nvPr/>
          </p:nvSpPr>
          <p:spPr>
            <a:xfrm>
              <a:off x="8890557" y="2776330"/>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A23BDFC-E14F-A814-9D87-819C261B6102}"/>
                </a:ext>
              </a:extLst>
            </p:cNvPr>
            <p:cNvSpPr/>
            <p:nvPr/>
          </p:nvSpPr>
          <p:spPr>
            <a:xfrm rot="10800000">
              <a:off x="10157797" y="4803830"/>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F55FA9B-C6F5-56FA-52A4-143CC82E17A6}"/>
                </a:ext>
              </a:extLst>
            </p:cNvPr>
            <p:cNvSpPr/>
            <p:nvPr/>
          </p:nvSpPr>
          <p:spPr>
            <a:xfrm>
              <a:off x="8890557" y="3342861"/>
              <a:ext cx="3031435" cy="2226365"/>
            </a:xfrm>
            <a:custGeom>
              <a:avLst/>
              <a:gdLst>
                <a:gd name="connsiteX0" fmla="*/ 0 w 3031435"/>
                <a:gd name="connsiteY0" fmla="*/ 2226365 h 2226365"/>
                <a:gd name="connsiteX1" fmla="*/ 626166 w 3031435"/>
                <a:gd name="connsiteY1" fmla="*/ 715617 h 2226365"/>
                <a:gd name="connsiteX2" fmla="*/ 1958009 w 3031435"/>
                <a:gd name="connsiteY2" fmla="*/ 1162878 h 2226365"/>
                <a:gd name="connsiteX3" fmla="*/ 3031435 w 3031435"/>
                <a:gd name="connsiteY3" fmla="*/ 0 h 2226365"/>
              </a:gdLst>
              <a:ahLst/>
              <a:cxnLst>
                <a:cxn ang="0">
                  <a:pos x="connsiteX0" y="connsiteY0"/>
                </a:cxn>
                <a:cxn ang="0">
                  <a:pos x="connsiteX1" y="connsiteY1"/>
                </a:cxn>
                <a:cxn ang="0">
                  <a:pos x="connsiteX2" y="connsiteY2"/>
                </a:cxn>
                <a:cxn ang="0">
                  <a:pos x="connsiteX3" y="connsiteY3"/>
                </a:cxn>
              </a:cxnLst>
              <a:rect l="l" t="t" r="r" b="b"/>
              <a:pathLst>
                <a:path w="3031435" h="2226365">
                  <a:moveTo>
                    <a:pt x="0" y="2226365"/>
                  </a:moveTo>
                  <a:cubicBezTo>
                    <a:pt x="149915" y="1559615"/>
                    <a:pt x="299831" y="892865"/>
                    <a:pt x="626166" y="715617"/>
                  </a:cubicBezTo>
                  <a:cubicBezTo>
                    <a:pt x="952501" y="538369"/>
                    <a:pt x="1557131" y="1282147"/>
                    <a:pt x="1958009" y="1162878"/>
                  </a:cubicBezTo>
                  <a:cubicBezTo>
                    <a:pt x="2358887" y="1043609"/>
                    <a:pt x="2695161" y="521804"/>
                    <a:pt x="3031435" y="0"/>
                  </a:cubicBezTo>
                </a:path>
              </a:pathLst>
            </a:cu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5460FC3-4267-7032-5523-004736A3096E}"/>
                </a:ext>
              </a:extLst>
            </p:cNvPr>
            <p:cNvSpPr/>
            <p:nvPr/>
          </p:nvSpPr>
          <p:spPr>
            <a:xfrm>
              <a:off x="9489043" y="2776330"/>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A8C8AD2-62E8-30C1-05B3-74CEBA26A5AF}"/>
                </a:ext>
              </a:extLst>
            </p:cNvPr>
            <p:cNvSpPr/>
            <p:nvPr/>
          </p:nvSpPr>
          <p:spPr>
            <a:xfrm rot="10800000">
              <a:off x="9489043" y="4819392"/>
              <a:ext cx="1302026" cy="1063571"/>
            </a:xfrm>
            <a:custGeom>
              <a:avLst/>
              <a:gdLst>
                <a:gd name="connsiteX0" fmla="*/ 0 w 1302026"/>
                <a:gd name="connsiteY0" fmla="*/ 0 h 1063571"/>
                <a:gd name="connsiteX1" fmla="*/ 616226 w 1302026"/>
                <a:gd name="connsiteY1" fmla="*/ 1063487 h 1063571"/>
                <a:gd name="connsiteX2" fmla="*/ 1302026 w 1302026"/>
                <a:gd name="connsiteY2" fmla="*/ 59635 h 1063571"/>
              </a:gdLst>
              <a:ahLst/>
              <a:cxnLst>
                <a:cxn ang="0">
                  <a:pos x="connsiteX0" y="connsiteY0"/>
                </a:cxn>
                <a:cxn ang="0">
                  <a:pos x="connsiteX1" y="connsiteY1"/>
                </a:cxn>
                <a:cxn ang="0">
                  <a:pos x="connsiteX2" y="connsiteY2"/>
                </a:cxn>
              </a:cxnLst>
              <a:rect l="l" t="t" r="r" b="b"/>
              <a:pathLst>
                <a:path w="1302026" h="1063571">
                  <a:moveTo>
                    <a:pt x="0" y="0"/>
                  </a:moveTo>
                  <a:cubicBezTo>
                    <a:pt x="199611" y="526774"/>
                    <a:pt x="399222" y="1053548"/>
                    <a:pt x="616226" y="1063487"/>
                  </a:cubicBezTo>
                  <a:cubicBezTo>
                    <a:pt x="833230" y="1073426"/>
                    <a:pt x="1194352" y="203752"/>
                    <a:pt x="1302026" y="59635"/>
                  </a:cubicBezTo>
                </a:path>
              </a:pathLst>
            </a:custGeom>
            <a:noFill/>
            <a:ln>
              <a:solidFill>
                <a:srgbClr val="00B1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31AE84E-964A-6E1E-FA05-F51FFD3244FB}"/>
                </a:ext>
              </a:extLst>
            </p:cNvPr>
            <p:cNvSpPr/>
            <p:nvPr/>
          </p:nvSpPr>
          <p:spPr>
            <a:xfrm>
              <a:off x="9853824" y="4161142"/>
              <a:ext cx="607945" cy="202263"/>
            </a:xfrm>
            <a:custGeom>
              <a:avLst/>
              <a:gdLst>
                <a:gd name="connsiteX0" fmla="*/ 0 w 4313583"/>
                <a:gd name="connsiteY0" fmla="*/ 1560443 h 1560443"/>
                <a:gd name="connsiteX1" fmla="*/ 1351722 w 4313583"/>
                <a:gd name="connsiteY1" fmla="*/ 844826 h 1560443"/>
                <a:gd name="connsiteX2" fmla="*/ 2047461 w 4313583"/>
                <a:gd name="connsiteY2" fmla="*/ 874643 h 1560443"/>
                <a:gd name="connsiteX3" fmla="*/ 2812774 w 4313583"/>
                <a:gd name="connsiteY3" fmla="*/ 864704 h 1560443"/>
                <a:gd name="connsiteX4" fmla="*/ 4313583 w 4313583"/>
                <a:gd name="connsiteY4" fmla="*/ 0 h 156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583" h="1560443">
                  <a:moveTo>
                    <a:pt x="0" y="1560443"/>
                  </a:moveTo>
                  <a:cubicBezTo>
                    <a:pt x="505239" y="1259784"/>
                    <a:pt x="1010479" y="959126"/>
                    <a:pt x="1351722" y="844826"/>
                  </a:cubicBezTo>
                  <a:cubicBezTo>
                    <a:pt x="1692966" y="730526"/>
                    <a:pt x="1803952" y="871330"/>
                    <a:pt x="2047461" y="874643"/>
                  </a:cubicBezTo>
                  <a:cubicBezTo>
                    <a:pt x="2290970" y="877956"/>
                    <a:pt x="2435087" y="1010478"/>
                    <a:pt x="2812774" y="864704"/>
                  </a:cubicBezTo>
                  <a:cubicBezTo>
                    <a:pt x="3190461" y="718930"/>
                    <a:pt x="4128053" y="112644"/>
                    <a:pt x="4313583"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B2F2FB6-C6A7-40CC-6F9F-01160E2EAAA8}"/>
                </a:ext>
              </a:extLst>
            </p:cNvPr>
            <p:cNvSpPr/>
            <p:nvPr/>
          </p:nvSpPr>
          <p:spPr>
            <a:xfrm>
              <a:off x="10458593" y="2860480"/>
              <a:ext cx="675861" cy="1302026"/>
            </a:xfrm>
            <a:custGeom>
              <a:avLst/>
              <a:gdLst>
                <a:gd name="connsiteX0" fmla="*/ 0 w 675861"/>
                <a:gd name="connsiteY0" fmla="*/ 1302026 h 1302026"/>
                <a:gd name="connsiteX1" fmla="*/ 387626 w 675861"/>
                <a:gd name="connsiteY1" fmla="*/ 884582 h 1302026"/>
                <a:gd name="connsiteX2" fmla="*/ 675861 w 675861"/>
                <a:gd name="connsiteY2" fmla="*/ 0 h 1302026"/>
              </a:gdLst>
              <a:ahLst/>
              <a:cxnLst>
                <a:cxn ang="0">
                  <a:pos x="connsiteX0" y="connsiteY0"/>
                </a:cxn>
                <a:cxn ang="0">
                  <a:pos x="connsiteX1" y="connsiteY1"/>
                </a:cxn>
                <a:cxn ang="0">
                  <a:pos x="connsiteX2" y="connsiteY2"/>
                </a:cxn>
              </a:cxnLst>
              <a:rect l="l" t="t" r="r" b="b"/>
              <a:pathLst>
                <a:path w="675861" h="1302026">
                  <a:moveTo>
                    <a:pt x="0" y="1302026"/>
                  </a:moveTo>
                  <a:cubicBezTo>
                    <a:pt x="137491" y="1201806"/>
                    <a:pt x="274983" y="1101586"/>
                    <a:pt x="387626" y="884582"/>
                  </a:cubicBezTo>
                  <a:cubicBezTo>
                    <a:pt x="500269" y="667578"/>
                    <a:pt x="588065" y="333789"/>
                    <a:pt x="675861"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A0D9855-3FB3-1288-A6D6-25D8E039DA87}"/>
                </a:ext>
              </a:extLst>
            </p:cNvPr>
            <p:cNvSpPr/>
            <p:nvPr/>
          </p:nvSpPr>
          <p:spPr>
            <a:xfrm>
              <a:off x="8893522" y="4360869"/>
              <a:ext cx="964096" cy="1242391"/>
            </a:xfrm>
            <a:custGeom>
              <a:avLst/>
              <a:gdLst>
                <a:gd name="connsiteX0" fmla="*/ 0 w 964096"/>
                <a:gd name="connsiteY0" fmla="*/ 1242391 h 1242391"/>
                <a:gd name="connsiteX1" fmla="*/ 417444 w 964096"/>
                <a:gd name="connsiteY1" fmla="*/ 308113 h 1242391"/>
                <a:gd name="connsiteX2" fmla="*/ 964096 w 964096"/>
                <a:gd name="connsiteY2" fmla="*/ 0 h 1242391"/>
              </a:gdLst>
              <a:ahLst/>
              <a:cxnLst>
                <a:cxn ang="0">
                  <a:pos x="connsiteX0" y="connsiteY0"/>
                </a:cxn>
                <a:cxn ang="0">
                  <a:pos x="connsiteX1" y="connsiteY1"/>
                </a:cxn>
                <a:cxn ang="0">
                  <a:pos x="connsiteX2" y="connsiteY2"/>
                </a:cxn>
              </a:cxnLst>
              <a:rect l="l" t="t" r="r" b="b"/>
              <a:pathLst>
                <a:path w="964096" h="1242391">
                  <a:moveTo>
                    <a:pt x="0" y="1242391"/>
                  </a:moveTo>
                  <a:cubicBezTo>
                    <a:pt x="128380" y="878784"/>
                    <a:pt x="256761" y="515178"/>
                    <a:pt x="417444" y="308113"/>
                  </a:cubicBezTo>
                  <a:cubicBezTo>
                    <a:pt x="578127" y="101048"/>
                    <a:pt x="887896" y="54665"/>
                    <a:pt x="964096" y="0"/>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452411E-CC37-1AB8-E6FF-4EECAAA6E1EB}"/>
                </a:ext>
              </a:extLst>
            </p:cNvPr>
            <p:cNvCxnSpPr>
              <a:cxnSpLocks/>
            </p:cNvCxnSpPr>
            <p:nvPr/>
          </p:nvCxnSpPr>
          <p:spPr>
            <a:xfrm flipH="1">
              <a:off x="10122663" y="2835965"/>
              <a:ext cx="34786" cy="297180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90F1EBD5-AD49-CAF9-50A3-D603349EB68C}"/>
              </a:ext>
            </a:extLst>
          </p:cNvPr>
          <p:cNvSpPr txBox="1"/>
          <p:nvPr/>
        </p:nvSpPr>
        <p:spPr>
          <a:xfrm>
            <a:off x="3543300" y="5791200"/>
            <a:ext cx="5105400" cy="461665"/>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Do we see that for our “SIP”?</a:t>
            </a:r>
          </a:p>
        </p:txBody>
      </p:sp>
    </p:spTree>
    <p:extLst>
      <p:ext uri="{BB962C8B-B14F-4D97-AF65-F5344CB8AC3E}">
        <p14:creationId xmlns:p14="http://schemas.microsoft.com/office/powerpoint/2010/main" val="10354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4639-93B6-A81D-948C-845949CB0303}"/>
              </a:ext>
            </a:extLst>
          </p:cNvPr>
          <p:cNvSpPr>
            <a:spLocks noGrp="1"/>
          </p:cNvSpPr>
          <p:nvPr>
            <p:ph type="title"/>
          </p:nvPr>
        </p:nvSpPr>
        <p:spPr/>
        <p:txBody>
          <a:bodyPr/>
          <a:lstStyle/>
          <a:p>
            <a:r>
              <a:rPr lang="en-US" dirty="0"/>
              <a:t>Tarek’s tapering similarity method</a:t>
            </a:r>
          </a:p>
        </p:txBody>
      </p:sp>
      <p:pic>
        <p:nvPicPr>
          <p:cNvPr id="3" name="Picture 2">
            <a:extLst>
              <a:ext uri="{FF2B5EF4-FFF2-40B4-BE49-F238E27FC236}">
                <a16:creationId xmlns:a16="http://schemas.microsoft.com/office/drawing/2014/main" id="{233705D3-5E5F-3D7E-F33F-8B02EDBA7F73}"/>
              </a:ext>
            </a:extLst>
          </p:cNvPr>
          <p:cNvPicPr>
            <a:picLocks noChangeAspect="1"/>
          </p:cNvPicPr>
          <p:nvPr/>
        </p:nvPicPr>
        <p:blipFill>
          <a:blip r:embed="rId2"/>
          <a:stretch>
            <a:fillRect/>
          </a:stretch>
        </p:blipFill>
        <p:spPr>
          <a:xfrm>
            <a:off x="152400" y="762000"/>
            <a:ext cx="5658640" cy="2915057"/>
          </a:xfrm>
          <a:prstGeom prst="rect">
            <a:avLst/>
          </a:prstGeom>
        </p:spPr>
      </p:pic>
      <p:pic>
        <p:nvPicPr>
          <p:cNvPr id="4" name="Picture 3">
            <a:extLst>
              <a:ext uri="{FF2B5EF4-FFF2-40B4-BE49-F238E27FC236}">
                <a16:creationId xmlns:a16="http://schemas.microsoft.com/office/drawing/2014/main" id="{1CF957F2-68CE-1EDD-03E3-A338D6A2A7CC}"/>
              </a:ext>
            </a:extLst>
          </p:cNvPr>
          <p:cNvPicPr>
            <a:picLocks noChangeAspect="1"/>
          </p:cNvPicPr>
          <p:nvPr/>
        </p:nvPicPr>
        <p:blipFill rotWithShape="1">
          <a:blip r:embed="rId3"/>
          <a:srcRect t="22854"/>
          <a:stretch/>
        </p:blipFill>
        <p:spPr>
          <a:xfrm>
            <a:off x="6072809" y="1447799"/>
            <a:ext cx="1762371" cy="257222"/>
          </a:xfrm>
          <a:prstGeom prst="rect">
            <a:avLst/>
          </a:prstGeom>
        </p:spPr>
      </p:pic>
      <p:pic>
        <p:nvPicPr>
          <p:cNvPr id="5" name="Picture 4">
            <a:extLst>
              <a:ext uri="{FF2B5EF4-FFF2-40B4-BE49-F238E27FC236}">
                <a16:creationId xmlns:a16="http://schemas.microsoft.com/office/drawing/2014/main" id="{CC8B05E0-A3AE-3EEE-810D-BE2B5072509D}"/>
              </a:ext>
            </a:extLst>
          </p:cNvPr>
          <p:cNvPicPr>
            <a:picLocks noChangeAspect="1"/>
          </p:cNvPicPr>
          <p:nvPr/>
        </p:nvPicPr>
        <p:blipFill rotWithShape="1">
          <a:blip r:embed="rId4"/>
          <a:srcRect t="18474"/>
          <a:stretch/>
        </p:blipFill>
        <p:spPr>
          <a:xfrm>
            <a:off x="6172835" y="2691737"/>
            <a:ext cx="1562318" cy="264058"/>
          </a:xfrm>
          <a:prstGeom prst="rect">
            <a:avLst/>
          </a:prstGeom>
        </p:spPr>
      </p:pic>
      <p:pic>
        <p:nvPicPr>
          <p:cNvPr id="6" name="Picture 5">
            <a:extLst>
              <a:ext uri="{FF2B5EF4-FFF2-40B4-BE49-F238E27FC236}">
                <a16:creationId xmlns:a16="http://schemas.microsoft.com/office/drawing/2014/main" id="{48127149-5833-49EE-C95D-DA2AFD1DA387}"/>
              </a:ext>
            </a:extLst>
          </p:cNvPr>
          <p:cNvPicPr>
            <a:picLocks noChangeAspect="1"/>
          </p:cNvPicPr>
          <p:nvPr/>
        </p:nvPicPr>
        <p:blipFill>
          <a:blip r:embed="rId5"/>
          <a:stretch>
            <a:fillRect/>
          </a:stretch>
        </p:blipFill>
        <p:spPr>
          <a:xfrm>
            <a:off x="8419871" y="1395410"/>
            <a:ext cx="1638529" cy="36200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2B29CF-0D9B-08DF-5CC9-D5F982D849C4}"/>
                  </a:ext>
                </a:extLst>
              </p:cNvPr>
              <p:cNvSpPr txBox="1"/>
              <p:nvPr/>
            </p:nvSpPr>
            <p:spPr>
              <a:xfrm>
                <a:off x="10648203" y="1299283"/>
                <a:ext cx="1371399" cy="5542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F</m:t>
                      </m:r>
                      <m:r>
                        <a:rPr lang="es-ES" b="0" i="1" smtClean="0">
                          <a:latin typeface="Cambria Math" panose="02040503050406030204" pitchFamily="18" charset="0"/>
                        </a:rPr>
                        <m:t>=</m:t>
                      </m:r>
                      <m:d>
                        <m:dPr>
                          <m:ctrlPr>
                            <a:rPr lang="es-ES" b="0" i="1" smtClean="0">
                              <a:latin typeface="Cambria Math" panose="02040503050406030204" pitchFamily="18" charset="0"/>
                            </a:rPr>
                          </m:ctrlPr>
                        </m:dPr>
                        <m:e>
                          <m:m>
                            <m:mPr>
                              <m:mcs>
                                <m:mc>
                                  <m:mcPr>
                                    <m:count m:val="2"/>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0</m:t>
                                </m:r>
                              </m:e>
                              <m:e>
                                <m:r>
                                  <m:rPr>
                                    <m:sty m:val="p"/>
                                  </m:rPr>
                                  <a:rPr lang="es-ES" b="0" i="0" smtClean="0">
                                    <a:latin typeface="Cambria Math" panose="02040503050406030204" pitchFamily="18" charset="0"/>
                                  </a:rPr>
                                  <m:t>I</m:t>
                                </m:r>
                              </m:e>
                            </m:mr>
                            <m:mr>
                              <m:e>
                                <m:r>
                                  <m:rPr>
                                    <m:sty m:val="p"/>
                                  </m:rPr>
                                  <a:rPr lang="es-ES" b="0" i="0" smtClean="0">
                                    <a:latin typeface="Cambria Math" panose="02040503050406030204" pitchFamily="18" charset="0"/>
                                  </a:rPr>
                                  <m:t>I</m:t>
                                </m:r>
                              </m:e>
                              <m:e>
                                <m:r>
                                  <a:rPr lang="es-ES" b="0" i="1" smtClean="0">
                                    <a:latin typeface="Cambria Math" panose="02040503050406030204" pitchFamily="18" charset="0"/>
                                  </a:rPr>
                                  <m:t>0</m:t>
                                </m:r>
                              </m:e>
                            </m:mr>
                          </m:m>
                        </m:e>
                      </m:d>
                    </m:oMath>
                  </m:oMathPara>
                </a14:m>
                <a:endParaRPr lang="en-US" dirty="0"/>
              </a:p>
            </p:txBody>
          </p:sp>
        </mc:Choice>
        <mc:Fallback xmlns="">
          <p:sp>
            <p:nvSpPr>
              <p:cNvPr id="7" name="TextBox 6">
                <a:extLst>
                  <a:ext uri="{FF2B5EF4-FFF2-40B4-BE49-F238E27FC236}">
                    <a16:creationId xmlns:a16="http://schemas.microsoft.com/office/drawing/2014/main" id="{B52B29CF-0D9B-08DF-5CC9-D5F982D849C4}"/>
                  </a:ext>
                </a:extLst>
              </p:cNvPr>
              <p:cNvSpPr txBox="1">
                <a:spLocks noRot="1" noChangeAspect="1" noMove="1" noResize="1" noEditPoints="1" noAdjustHandles="1" noChangeArrowheads="1" noChangeShapeType="1" noTextEdit="1"/>
              </p:cNvSpPr>
              <p:nvPr/>
            </p:nvSpPr>
            <p:spPr>
              <a:xfrm>
                <a:off x="10648203" y="1299283"/>
                <a:ext cx="1371399" cy="554254"/>
              </a:xfrm>
              <a:prstGeom prst="rect">
                <a:avLst/>
              </a:prstGeom>
              <a:blipFill>
                <a:blip r:embed="rId6"/>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5D2DD883-5BED-D045-1D68-09D18EADF6A9}"/>
              </a:ext>
            </a:extLst>
          </p:cNvPr>
          <p:cNvPicPr>
            <a:picLocks noChangeAspect="1"/>
          </p:cNvPicPr>
          <p:nvPr/>
        </p:nvPicPr>
        <p:blipFill rotWithShape="1">
          <a:blip r:embed="rId7"/>
          <a:srcRect l="6802" b="-6208"/>
          <a:stretch/>
        </p:blipFill>
        <p:spPr>
          <a:xfrm>
            <a:off x="10858911" y="2636588"/>
            <a:ext cx="949982" cy="37435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82F3F9-2531-604F-5D90-D164C4F2AD2E}"/>
                  </a:ext>
                </a:extLst>
              </p:cNvPr>
              <p:cNvSpPr txBox="1"/>
              <p:nvPr/>
            </p:nvSpPr>
            <p:spPr>
              <a:xfrm>
                <a:off x="8575300" y="2683952"/>
                <a:ext cx="1327671" cy="279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0" smtClean="0">
                              <a:latin typeface="Cambria Math" panose="02040503050406030204" pitchFamily="18" charset="0"/>
                            </a:rPr>
                            <m:t>𝐓</m:t>
                          </m:r>
                        </m:e>
                        <m:sub>
                          <m:r>
                            <a:rPr lang="es-ES" b="0" i="1" smtClean="0">
                              <a:latin typeface="Cambria Math" panose="02040503050406030204" pitchFamily="18" charset="0"/>
                            </a:rPr>
                            <m:t>𝐶</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1" i="0" smtClean="0">
                              <a:latin typeface="Cambria Math" panose="02040503050406030204" pitchFamily="18" charset="0"/>
                            </a:rPr>
                            <m:t>𝐓</m:t>
                          </m:r>
                        </m:e>
                        <m:sub>
                          <m:r>
                            <a:rPr lang="es-ES" b="0" i="1" smtClean="0">
                              <a:latin typeface="Cambria Math" panose="02040503050406030204" pitchFamily="18" charset="0"/>
                            </a:rPr>
                            <m:t>15</m:t>
                          </m:r>
                        </m:sub>
                      </m:sSub>
                      <m:sSubSup>
                        <m:sSubSupPr>
                          <m:ctrlPr>
                            <a:rPr lang="es-ES" b="0" i="1" smtClean="0">
                              <a:latin typeface="Cambria Math" panose="02040503050406030204" pitchFamily="18" charset="0"/>
                            </a:rPr>
                          </m:ctrlPr>
                        </m:sSubSupPr>
                        <m:e>
                          <m:r>
                            <a:rPr lang="es-ES" b="1" i="0" smtClean="0">
                              <a:latin typeface="Cambria Math" panose="02040503050406030204" pitchFamily="18" charset="0"/>
                            </a:rPr>
                            <m:t>𝐓</m:t>
                          </m:r>
                        </m:e>
                        <m:sub>
                          <m:r>
                            <a:rPr lang="es-ES" b="0" i="1" smtClean="0">
                              <a:latin typeface="Cambria Math" panose="02040503050406030204" pitchFamily="18" charset="0"/>
                            </a:rPr>
                            <m:t>14</m:t>
                          </m:r>
                        </m:sub>
                        <m:sup>
                          <m:r>
                            <a:rPr lang="es-ES" b="0" i="1" smtClean="0">
                              <a:latin typeface="Cambria Math" panose="02040503050406030204" pitchFamily="18" charset="0"/>
                            </a:rPr>
                            <m:t>−1</m:t>
                          </m:r>
                        </m:sup>
                      </m:sSubSup>
                    </m:oMath>
                  </m:oMathPara>
                </a14:m>
                <a:endParaRPr lang="en-US" dirty="0"/>
              </a:p>
            </p:txBody>
          </p:sp>
        </mc:Choice>
        <mc:Fallback xmlns="">
          <p:sp>
            <p:nvSpPr>
              <p:cNvPr id="9" name="TextBox 8">
                <a:extLst>
                  <a:ext uri="{FF2B5EF4-FFF2-40B4-BE49-F238E27FC236}">
                    <a16:creationId xmlns:a16="http://schemas.microsoft.com/office/drawing/2014/main" id="{7C82F3F9-2531-604F-5D90-D164C4F2AD2E}"/>
                  </a:ext>
                </a:extLst>
              </p:cNvPr>
              <p:cNvSpPr txBox="1">
                <a:spLocks noRot="1" noChangeAspect="1" noMove="1" noResize="1" noEditPoints="1" noAdjustHandles="1" noChangeArrowheads="1" noChangeShapeType="1" noTextEdit="1"/>
              </p:cNvSpPr>
              <p:nvPr/>
            </p:nvSpPr>
            <p:spPr>
              <a:xfrm>
                <a:off x="8575300" y="2683952"/>
                <a:ext cx="1327671" cy="279628"/>
              </a:xfrm>
              <a:prstGeom prst="rect">
                <a:avLst/>
              </a:prstGeom>
              <a:blipFill>
                <a:blip r:embed="rId8"/>
                <a:stretch>
                  <a:fillRect l="-3670" t="-2174" r="-917" b="-1956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08EC190-3E0C-D83A-1DFB-02EA6815DF96}"/>
              </a:ext>
            </a:extLst>
          </p:cNvPr>
          <p:cNvSpPr txBox="1"/>
          <p:nvPr/>
        </p:nvSpPr>
        <p:spPr>
          <a:xfrm>
            <a:off x="7927492" y="1988696"/>
            <a:ext cx="228600" cy="461665"/>
          </a:xfrm>
          <a:prstGeom prst="rect">
            <a:avLst/>
          </a:prstGeom>
          <a:noFill/>
        </p:spPr>
        <p:txBody>
          <a:bodyPr wrap="square" rtlCol="0">
            <a:spAutoFit/>
          </a:bodyPr>
          <a:lstStyle/>
          <a:p>
            <a:r>
              <a:rPr lang="en-US" sz="2400" b="1" dirty="0"/>
              <a:t>;</a:t>
            </a:r>
          </a:p>
        </p:txBody>
      </p:sp>
      <p:sp>
        <p:nvSpPr>
          <p:cNvPr id="11" name="TextBox 10">
            <a:extLst>
              <a:ext uri="{FF2B5EF4-FFF2-40B4-BE49-F238E27FC236}">
                <a16:creationId xmlns:a16="http://schemas.microsoft.com/office/drawing/2014/main" id="{B9C95380-1F66-6654-A4E0-9EFE8D9572DF}"/>
              </a:ext>
            </a:extLst>
          </p:cNvPr>
          <p:cNvSpPr txBox="1"/>
          <p:nvPr/>
        </p:nvSpPr>
        <p:spPr>
          <a:xfrm>
            <a:off x="10278549" y="1988696"/>
            <a:ext cx="228600" cy="461665"/>
          </a:xfrm>
          <a:prstGeom prst="rect">
            <a:avLst/>
          </a:prstGeom>
          <a:noFill/>
        </p:spPr>
        <p:txBody>
          <a:bodyPr wrap="square" rtlCol="0">
            <a:spAutoFit/>
          </a:bodyPr>
          <a:lstStyle/>
          <a:p>
            <a:r>
              <a:rPr lang="en-US" sz="2400" b="1" dirty="0"/>
              <a:t>;</a:t>
            </a:r>
          </a:p>
        </p:txBody>
      </p:sp>
      <p:sp>
        <p:nvSpPr>
          <p:cNvPr id="12" name="TextBox 11">
            <a:extLst>
              <a:ext uri="{FF2B5EF4-FFF2-40B4-BE49-F238E27FC236}">
                <a16:creationId xmlns:a16="http://schemas.microsoft.com/office/drawing/2014/main" id="{237E7BDF-3432-C030-C43B-A61A0C1C7989}"/>
              </a:ext>
            </a:extLst>
          </p:cNvPr>
          <p:cNvSpPr txBox="1"/>
          <p:nvPr/>
        </p:nvSpPr>
        <p:spPr>
          <a:xfrm>
            <a:off x="228600" y="4239636"/>
            <a:ext cx="11049000" cy="163121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Dr. Tarek Mealy figured out how to calculate the complex dispersion diagram of a periodic waveguide from freq. domain simulations</a:t>
            </a:r>
          </a:p>
          <a:p>
            <a:pPr marL="285750" indent="-285750">
              <a:spcAft>
                <a:spcPts val="600"/>
              </a:spcAft>
              <a:buFont typeface="Arial" panose="020B0604020202020204" pitchFamily="34" charset="0"/>
              <a:buChar char="•"/>
            </a:pPr>
            <a:r>
              <a:rPr lang="en-US" dirty="0"/>
              <a:t>The tapering creates an adiabatic transition between the port modes of the freq. domain with the Bloch modes of the infinite periodic structure. The larger the tapering, the better the transformation.</a:t>
            </a:r>
          </a:p>
          <a:p>
            <a:pPr marL="285750" indent="-285750">
              <a:spcAft>
                <a:spcPts val="600"/>
              </a:spcAft>
              <a:buFont typeface="Arial" panose="020B0604020202020204" pitchFamily="34" charset="0"/>
              <a:buChar char="•"/>
            </a:pPr>
            <a:r>
              <a:rPr lang="en-US" dirty="0"/>
              <a:t>This is necessary because Bloch modes for evanescent fields are not directly available in commercial solvers. </a:t>
            </a:r>
          </a:p>
        </p:txBody>
      </p:sp>
      <p:sp>
        <p:nvSpPr>
          <p:cNvPr id="13" name="TextBox 12">
            <a:extLst>
              <a:ext uri="{FF2B5EF4-FFF2-40B4-BE49-F238E27FC236}">
                <a16:creationId xmlns:a16="http://schemas.microsoft.com/office/drawing/2014/main" id="{4AA68DB2-AA46-15AB-58AB-FC9315646164}"/>
              </a:ext>
            </a:extLst>
          </p:cNvPr>
          <p:cNvSpPr txBox="1"/>
          <p:nvPr/>
        </p:nvSpPr>
        <p:spPr>
          <a:xfrm>
            <a:off x="152400" y="3677057"/>
            <a:ext cx="6400800" cy="338554"/>
          </a:xfrm>
          <a:prstGeom prst="rect">
            <a:avLst/>
          </a:prstGeom>
          <a:noFill/>
        </p:spPr>
        <p:txBody>
          <a:bodyPr wrap="square" rtlCol="0">
            <a:spAutoFit/>
          </a:bodyPr>
          <a:lstStyle/>
          <a:p>
            <a:r>
              <a:rPr lang="en-US" sz="1600" dirty="0">
                <a:solidFill>
                  <a:schemeClr val="bg1">
                    <a:lumMod val="50000"/>
                  </a:schemeClr>
                </a:solidFill>
              </a:rPr>
              <a:t>Mealy, Capolino, IEEE Photonics Technology Letters, </a:t>
            </a:r>
            <a:r>
              <a:rPr lang="en-US" sz="1600" b="1" dirty="0">
                <a:solidFill>
                  <a:schemeClr val="bg1">
                    <a:lumMod val="50000"/>
                  </a:schemeClr>
                </a:solidFill>
              </a:rPr>
              <a:t>35</a:t>
            </a:r>
            <a:r>
              <a:rPr lang="en-US" sz="1600" dirty="0">
                <a:solidFill>
                  <a:schemeClr val="bg1">
                    <a:lumMod val="50000"/>
                  </a:schemeClr>
                </a:solidFill>
              </a:rPr>
              <a:t>, 187-190 (2023)</a:t>
            </a:r>
          </a:p>
        </p:txBody>
      </p:sp>
    </p:spTree>
    <p:extLst>
      <p:ext uri="{BB962C8B-B14F-4D97-AF65-F5344CB8AC3E}">
        <p14:creationId xmlns:p14="http://schemas.microsoft.com/office/powerpoint/2010/main" val="234095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51A3-BA1F-66F2-EBCC-4A5B1796F961}"/>
              </a:ext>
            </a:extLst>
          </p:cNvPr>
          <p:cNvSpPr>
            <a:spLocks noGrp="1"/>
          </p:cNvSpPr>
          <p:nvPr>
            <p:ph type="title"/>
          </p:nvPr>
        </p:nvSpPr>
        <p:spPr/>
        <p:txBody>
          <a:bodyPr/>
          <a:lstStyle/>
          <a:p>
            <a:r>
              <a:rPr lang="en-US" dirty="0"/>
              <a:t>Dispersion diagram retrieval</a:t>
            </a:r>
          </a:p>
        </p:txBody>
      </p:sp>
      <p:pic>
        <p:nvPicPr>
          <p:cNvPr id="4" name="Picture 3">
            <a:extLst>
              <a:ext uri="{FF2B5EF4-FFF2-40B4-BE49-F238E27FC236}">
                <a16:creationId xmlns:a16="http://schemas.microsoft.com/office/drawing/2014/main" id="{DF005EF0-B609-BDF1-9E7F-1D25E1257534}"/>
              </a:ext>
            </a:extLst>
          </p:cNvPr>
          <p:cNvPicPr>
            <a:picLocks noChangeAspect="1"/>
          </p:cNvPicPr>
          <p:nvPr/>
        </p:nvPicPr>
        <p:blipFill>
          <a:blip r:embed="rId2"/>
          <a:stretch>
            <a:fillRect/>
          </a:stretch>
        </p:blipFill>
        <p:spPr>
          <a:xfrm>
            <a:off x="248478" y="990600"/>
            <a:ext cx="6315956" cy="1162212"/>
          </a:xfrm>
          <a:prstGeom prst="rect">
            <a:avLst/>
          </a:prstGeom>
        </p:spPr>
      </p:pic>
      <p:pic>
        <p:nvPicPr>
          <p:cNvPr id="6" name="Picture 5">
            <a:extLst>
              <a:ext uri="{FF2B5EF4-FFF2-40B4-BE49-F238E27FC236}">
                <a16:creationId xmlns:a16="http://schemas.microsoft.com/office/drawing/2014/main" id="{FCFC4C58-9E50-3AB5-CDAE-B4FDC6C294EA}"/>
              </a:ext>
            </a:extLst>
          </p:cNvPr>
          <p:cNvPicPr>
            <a:picLocks noChangeAspect="1"/>
          </p:cNvPicPr>
          <p:nvPr/>
        </p:nvPicPr>
        <p:blipFill>
          <a:blip r:embed="rId3"/>
          <a:stretch>
            <a:fillRect/>
          </a:stretch>
        </p:blipFill>
        <p:spPr>
          <a:xfrm>
            <a:off x="248478" y="2280040"/>
            <a:ext cx="6366816" cy="1225160"/>
          </a:xfrm>
          <a:prstGeom prst="rect">
            <a:avLst/>
          </a:prstGeom>
        </p:spPr>
      </p:pic>
      <p:sp>
        <p:nvSpPr>
          <p:cNvPr id="7" name="TextBox 6">
            <a:extLst>
              <a:ext uri="{FF2B5EF4-FFF2-40B4-BE49-F238E27FC236}">
                <a16:creationId xmlns:a16="http://schemas.microsoft.com/office/drawing/2014/main" id="{B1B34850-BBBB-6CDE-D719-C1130B5B6350}"/>
              </a:ext>
            </a:extLst>
          </p:cNvPr>
          <p:cNvSpPr txBox="1"/>
          <p:nvPr/>
        </p:nvSpPr>
        <p:spPr>
          <a:xfrm>
            <a:off x="7391400" y="990600"/>
            <a:ext cx="4191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 have run the simulations with 2, 3, and 4 port modes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have not been able to obtain a decent dispersion diagram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need to think about it. More work will follow</a:t>
            </a:r>
          </a:p>
        </p:txBody>
      </p:sp>
    </p:spTree>
    <p:extLst>
      <p:ext uri="{BB962C8B-B14F-4D97-AF65-F5344CB8AC3E}">
        <p14:creationId xmlns:p14="http://schemas.microsoft.com/office/powerpoint/2010/main" val="73056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2523-EF12-42DD-DD2A-5014DF43DE4F}"/>
              </a:ext>
            </a:extLst>
          </p:cNvPr>
          <p:cNvSpPr>
            <a:spLocks noGrp="1"/>
          </p:cNvSpPr>
          <p:nvPr>
            <p:ph type="title"/>
          </p:nvPr>
        </p:nvSpPr>
        <p:spPr/>
        <p:txBody>
          <a:bodyPr/>
          <a:lstStyle/>
          <a:p>
            <a:r>
              <a:rPr lang="en-US" dirty="0"/>
              <a:t>Updated code</a:t>
            </a:r>
          </a:p>
        </p:txBody>
      </p:sp>
      <p:sp>
        <p:nvSpPr>
          <p:cNvPr id="9" name="TextBox 8">
            <a:extLst>
              <a:ext uri="{FF2B5EF4-FFF2-40B4-BE49-F238E27FC236}">
                <a16:creationId xmlns:a16="http://schemas.microsoft.com/office/drawing/2014/main" id="{62BF6E9B-9F81-4196-8AB9-4A38FBECEF5C}"/>
              </a:ext>
            </a:extLst>
          </p:cNvPr>
          <p:cNvSpPr txBox="1"/>
          <p:nvPr/>
        </p:nvSpPr>
        <p:spPr>
          <a:xfrm>
            <a:off x="228600" y="914400"/>
            <a:ext cx="10287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Instead of a core and movable teeth, since we are glide symmetric, the waveguide is made of two blocks</a:t>
            </a:r>
          </a:p>
        </p:txBody>
      </p:sp>
      <p:pic>
        <p:nvPicPr>
          <p:cNvPr id="11" name="Picture 10">
            <a:extLst>
              <a:ext uri="{FF2B5EF4-FFF2-40B4-BE49-F238E27FC236}">
                <a16:creationId xmlns:a16="http://schemas.microsoft.com/office/drawing/2014/main" id="{C06CC130-DCB9-7D8C-DFFC-F4AA46EFBFF3}"/>
              </a:ext>
            </a:extLst>
          </p:cNvPr>
          <p:cNvPicPr>
            <a:picLocks noChangeAspect="1"/>
          </p:cNvPicPr>
          <p:nvPr/>
        </p:nvPicPr>
        <p:blipFill rotWithShape="1">
          <a:blip r:embed="rId2"/>
          <a:srcRect r="17024"/>
          <a:stretch/>
        </p:blipFill>
        <p:spPr>
          <a:xfrm>
            <a:off x="533401" y="1578593"/>
            <a:ext cx="1905000" cy="1352739"/>
          </a:xfrm>
          <a:prstGeom prst="rect">
            <a:avLst/>
          </a:prstGeom>
        </p:spPr>
      </p:pic>
      <p:pic>
        <p:nvPicPr>
          <p:cNvPr id="13" name="Picture 12">
            <a:extLst>
              <a:ext uri="{FF2B5EF4-FFF2-40B4-BE49-F238E27FC236}">
                <a16:creationId xmlns:a16="http://schemas.microsoft.com/office/drawing/2014/main" id="{E1E886E4-65D3-1A8B-414E-63DF9771D591}"/>
              </a:ext>
            </a:extLst>
          </p:cNvPr>
          <p:cNvPicPr>
            <a:picLocks noChangeAspect="1"/>
          </p:cNvPicPr>
          <p:nvPr/>
        </p:nvPicPr>
        <p:blipFill>
          <a:blip r:embed="rId3"/>
          <a:stretch>
            <a:fillRect/>
          </a:stretch>
        </p:blipFill>
        <p:spPr>
          <a:xfrm>
            <a:off x="2590800" y="1578593"/>
            <a:ext cx="3235165" cy="1469407"/>
          </a:xfrm>
          <a:prstGeom prst="rect">
            <a:avLst/>
          </a:prstGeom>
        </p:spPr>
      </p:pic>
      <p:sp>
        <p:nvSpPr>
          <p:cNvPr id="14" name="TextBox 13">
            <a:extLst>
              <a:ext uri="{FF2B5EF4-FFF2-40B4-BE49-F238E27FC236}">
                <a16:creationId xmlns:a16="http://schemas.microsoft.com/office/drawing/2014/main" id="{BD196191-4EC1-D1E1-F525-C603A4D52D81}"/>
              </a:ext>
            </a:extLst>
          </p:cNvPr>
          <p:cNvSpPr txBox="1"/>
          <p:nvPr/>
        </p:nvSpPr>
        <p:spPr>
          <a:xfrm>
            <a:off x="228600" y="3200400"/>
            <a:ext cx="10287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It’s just code cleanup to prevent small, silly, preventable mistakes</a:t>
            </a:r>
          </a:p>
        </p:txBody>
      </p:sp>
    </p:spTree>
    <p:extLst>
      <p:ext uri="{BB962C8B-B14F-4D97-AF65-F5344CB8AC3E}">
        <p14:creationId xmlns:p14="http://schemas.microsoft.com/office/powerpoint/2010/main" val="22015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2D03-43B5-8A2D-B328-ECF8E6F062DA}"/>
              </a:ext>
            </a:extLst>
          </p:cNvPr>
          <p:cNvSpPr>
            <a:spLocks noGrp="1"/>
          </p:cNvSpPr>
          <p:nvPr>
            <p:ph type="title"/>
          </p:nvPr>
        </p:nvSpPr>
        <p:spPr/>
        <p:txBody>
          <a:bodyPr/>
          <a:lstStyle/>
          <a:p>
            <a:r>
              <a:rPr lang="en-US" dirty="0"/>
              <a:t>New attempt</a:t>
            </a:r>
          </a:p>
        </p:txBody>
      </p:sp>
      <p:sp>
        <p:nvSpPr>
          <p:cNvPr id="3" name="TextBox 2">
            <a:extLst>
              <a:ext uri="{FF2B5EF4-FFF2-40B4-BE49-F238E27FC236}">
                <a16:creationId xmlns:a16="http://schemas.microsoft.com/office/drawing/2014/main" id="{E93942F2-A533-A506-295A-87F9F1122912}"/>
              </a:ext>
            </a:extLst>
          </p:cNvPr>
          <p:cNvSpPr txBox="1"/>
          <p:nvPr/>
        </p:nvSpPr>
        <p:spPr>
          <a:xfrm>
            <a:off x="304800" y="914400"/>
            <a:ext cx="11658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Let us try to find a waveguide that has 3 horizontally-polarized modes that interact with each other</a:t>
            </a:r>
          </a:p>
          <a:p>
            <a:pPr marL="285750" indent="-285750">
              <a:buFont typeface="Arial" panose="020B0604020202020204" pitchFamily="34" charset="0"/>
              <a:buChar char="•"/>
            </a:pPr>
            <a:r>
              <a:rPr lang="en-US" dirty="0"/>
              <a:t>Since Mode 1 does not seem to interact, we look at higher modes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a:t>
            </a:r>
            <a:r>
              <a:rPr lang="en-US" dirty="0" err="1"/>
              <a:t>teethWidth</a:t>
            </a:r>
            <a:r>
              <a:rPr lang="en-US" dirty="0"/>
              <a:t> = 300 nm, </a:t>
            </a:r>
            <a:r>
              <a:rPr lang="en-US" dirty="0" err="1"/>
              <a:t>owgWidth</a:t>
            </a:r>
            <a:r>
              <a:rPr lang="en-US" dirty="0"/>
              <a:t> = 600 nm</a:t>
            </a:r>
          </a:p>
        </p:txBody>
      </p:sp>
      <p:sp>
        <p:nvSpPr>
          <p:cNvPr id="16" name="TextBox 15">
            <a:extLst>
              <a:ext uri="{FF2B5EF4-FFF2-40B4-BE49-F238E27FC236}">
                <a16:creationId xmlns:a16="http://schemas.microsoft.com/office/drawing/2014/main" id="{11CBC0DA-318A-6E1E-B43C-032B09583D84}"/>
              </a:ext>
            </a:extLst>
          </p:cNvPr>
          <p:cNvSpPr txBox="1"/>
          <p:nvPr/>
        </p:nvSpPr>
        <p:spPr>
          <a:xfrm>
            <a:off x="2661960" y="4000276"/>
            <a:ext cx="945813" cy="369332"/>
          </a:xfrm>
          <a:prstGeom prst="rect">
            <a:avLst/>
          </a:prstGeom>
          <a:noFill/>
        </p:spPr>
        <p:txBody>
          <a:bodyPr wrap="square" rtlCol="0">
            <a:spAutoFit/>
          </a:bodyPr>
          <a:lstStyle/>
          <a:p>
            <a:pPr algn="ctr"/>
            <a:r>
              <a:rPr lang="en-US" dirty="0"/>
              <a:t>Mode 1</a:t>
            </a:r>
          </a:p>
        </p:txBody>
      </p:sp>
      <p:sp>
        <p:nvSpPr>
          <p:cNvPr id="17" name="TextBox 16">
            <a:extLst>
              <a:ext uri="{FF2B5EF4-FFF2-40B4-BE49-F238E27FC236}">
                <a16:creationId xmlns:a16="http://schemas.microsoft.com/office/drawing/2014/main" id="{C8F34AD7-FE03-322F-C0B9-CC3DA0FE62DC}"/>
              </a:ext>
            </a:extLst>
          </p:cNvPr>
          <p:cNvSpPr txBox="1"/>
          <p:nvPr/>
        </p:nvSpPr>
        <p:spPr>
          <a:xfrm>
            <a:off x="7973960" y="3900738"/>
            <a:ext cx="945813" cy="369332"/>
          </a:xfrm>
          <a:prstGeom prst="rect">
            <a:avLst/>
          </a:prstGeom>
          <a:noFill/>
        </p:spPr>
        <p:txBody>
          <a:bodyPr wrap="square" rtlCol="0">
            <a:spAutoFit/>
          </a:bodyPr>
          <a:lstStyle/>
          <a:p>
            <a:pPr algn="ctr"/>
            <a:r>
              <a:rPr lang="en-US" dirty="0"/>
              <a:t>Mode 2</a:t>
            </a:r>
          </a:p>
        </p:txBody>
      </p:sp>
      <p:sp>
        <p:nvSpPr>
          <p:cNvPr id="18" name="TextBox 17">
            <a:extLst>
              <a:ext uri="{FF2B5EF4-FFF2-40B4-BE49-F238E27FC236}">
                <a16:creationId xmlns:a16="http://schemas.microsoft.com/office/drawing/2014/main" id="{4E8E3A22-903B-C288-D9F9-39B38799EE12}"/>
              </a:ext>
            </a:extLst>
          </p:cNvPr>
          <p:cNvSpPr txBox="1"/>
          <p:nvPr/>
        </p:nvSpPr>
        <p:spPr>
          <a:xfrm>
            <a:off x="2665273" y="5971509"/>
            <a:ext cx="945813" cy="369332"/>
          </a:xfrm>
          <a:prstGeom prst="rect">
            <a:avLst/>
          </a:prstGeom>
          <a:noFill/>
        </p:spPr>
        <p:txBody>
          <a:bodyPr wrap="square" rtlCol="0">
            <a:spAutoFit/>
          </a:bodyPr>
          <a:lstStyle/>
          <a:p>
            <a:pPr algn="ctr"/>
            <a:r>
              <a:rPr lang="en-US" dirty="0"/>
              <a:t>Mode 3</a:t>
            </a:r>
          </a:p>
        </p:txBody>
      </p:sp>
      <p:sp>
        <p:nvSpPr>
          <p:cNvPr id="19" name="TextBox 18">
            <a:extLst>
              <a:ext uri="{FF2B5EF4-FFF2-40B4-BE49-F238E27FC236}">
                <a16:creationId xmlns:a16="http://schemas.microsoft.com/office/drawing/2014/main" id="{336DD479-A869-E152-C73B-FA8F67D284FB}"/>
              </a:ext>
            </a:extLst>
          </p:cNvPr>
          <p:cNvSpPr txBox="1"/>
          <p:nvPr/>
        </p:nvSpPr>
        <p:spPr>
          <a:xfrm>
            <a:off x="7973960" y="5814322"/>
            <a:ext cx="945813" cy="369332"/>
          </a:xfrm>
          <a:prstGeom prst="rect">
            <a:avLst/>
          </a:prstGeom>
          <a:noFill/>
        </p:spPr>
        <p:txBody>
          <a:bodyPr wrap="square" rtlCol="0">
            <a:spAutoFit/>
          </a:bodyPr>
          <a:lstStyle/>
          <a:p>
            <a:pPr algn="ctr"/>
            <a:r>
              <a:rPr lang="en-US" dirty="0"/>
              <a:t>Mode 4</a:t>
            </a:r>
          </a:p>
        </p:txBody>
      </p:sp>
      <p:pic>
        <p:nvPicPr>
          <p:cNvPr id="5" name="Picture 4">
            <a:extLst>
              <a:ext uri="{FF2B5EF4-FFF2-40B4-BE49-F238E27FC236}">
                <a16:creationId xmlns:a16="http://schemas.microsoft.com/office/drawing/2014/main" id="{32BCB6FA-8AD7-0096-E541-474607F9ADD6}"/>
              </a:ext>
            </a:extLst>
          </p:cNvPr>
          <p:cNvPicPr>
            <a:picLocks noChangeAspect="1"/>
          </p:cNvPicPr>
          <p:nvPr/>
        </p:nvPicPr>
        <p:blipFill>
          <a:blip r:embed="rId2"/>
          <a:stretch>
            <a:fillRect/>
          </a:stretch>
        </p:blipFill>
        <p:spPr>
          <a:xfrm>
            <a:off x="924759" y="2590800"/>
            <a:ext cx="4420217" cy="1295581"/>
          </a:xfrm>
          <a:prstGeom prst="rect">
            <a:avLst/>
          </a:prstGeom>
        </p:spPr>
      </p:pic>
      <p:pic>
        <p:nvPicPr>
          <p:cNvPr id="8" name="Picture 7">
            <a:extLst>
              <a:ext uri="{FF2B5EF4-FFF2-40B4-BE49-F238E27FC236}">
                <a16:creationId xmlns:a16="http://schemas.microsoft.com/office/drawing/2014/main" id="{E5ADD98B-4BF4-265F-6454-36E37D0897C2}"/>
              </a:ext>
            </a:extLst>
          </p:cNvPr>
          <p:cNvPicPr>
            <a:picLocks noChangeAspect="1"/>
          </p:cNvPicPr>
          <p:nvPr/>
        </p:nvPicPr>
        <p:blipFill>
          <a:blip r:embed="rId3"/>
          <a:stretch>
            <a:fillRect/>
          </a:stretch>
        </p:blipFill>
        <p:spPr>
          <a:xfrm>
            <a:off x="6019800" y="2552282"/>
            <a:ext cx="4382112" cy="1324160"/>
          </a:xfrm>
          <a:prstGeom prst="rect">
            <a:avLst/>
          </a:prstGeom>
        </p:spPr>
      </p:pic>
      <p:pic>
        <p:nvPicPr>
          <p:cNvPr id="12" name="Picture 11">
            <a:extLst>
              <a:ext uri="{FF2B5EF4-FFF2-40B4-BE49-F238E27FC236}">
                <a16:creationId xmlns:a16="http://schemas.microsoft.com/office/drawing/2014/main" id="{06E5471D-95ED-7B11-2242-BE2261B836F8}"/>
              </a:ext>
            </a:extLst>
          </p:cNvPr>
          <p:cNvPicPr>
            <a:picLocks noChangeAspect="1"/>
          </p:cNvPicPr>
          <p:nvPr/>
        </p:nvPicPr>
        <p:blipFill>
          <a:blip r:embed="rId4"/>
          <a:stretch>
            <a:fillRect/>
          </a:stretch>
        </p:blipFill>
        <p:spPr>
          <a:xfrm>
            <a:off x="891205" y="4434029"/>
            <a:ext cx="4486901" cy="1457528"/>
          </a:xfrm>
          <a:prstGeom prst="rect">
            <a:avLst/>
          </a:prstGeom>
        </p:spPr>
      </p:pic>
      <p:pic>
        <p:nvPicPr>
          <p:cNvPr id="20" name="Picture 19">
            <a:extLst>
              <a:ext uri="{FF2B5EF4-FFF2-40B4-BE49-F238E27FC236}">
                <a16:creationId xmlns:a16="http://schemas.microsoft.com/office/drawing/2014/main" id="{90BE951F-F3A5-00F9-C154-EC6B3E4548F9}"/>
              </a:ext>
            </a:extLst>
          </p:cNvPr>
          <p:cNvPicPr>
            <a:picLocks noChangeAspect="1"/>
          </p:cNvPicPr>
          <p:nvPr/>
        </p:nvPicPr>
        <p:blipFill>
          <a:blip r:embed="rId5"/>
          <a:stretch>
            <a:fillRect/>
          </a:stretch>
        </p:blipFill>
        <p:spPr>
          <a:xfrm>
            <a:off x="6019800" y="4448691"/>
            <a:ext cx="4544059" cy="1143160"/>
          </a:xfrm>
          <a:prstGeom prst="rect">
            <a:avLst/>
          </a:prstGeom>
        </p:spPr>
      </p:pic>
    </p:spTree>
    <p:extLst>
      <p:ext uri="{BB962C8B-B14F-4D97-AF65-F5344CB8AC3E}">
        <p14:creationId xmlns:p14="http://schemas.microsoft.com/office/powerpoint/2010/main" val="416933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77708</TotalTime>
  <Words>451</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Arial</vt:lpstr>
      <vt:lpstr>Calibri</vt:lpstr>
      <vt:lpstr>Cambria Math</vt:lpstr>
      <vt:lpstr>Office Theme</vt:lpstr>
      <vt:lpstr>PowerPoint Presentation</vt:lpstr>
      <vt:lpstr>Is it really an SIP?</vt:lpstr>
      <vt:lpstr>Is it really?</vt:lpstr>
      <vt:lpstr>Do we keep the SIP with different meshes?</vt:lpstr>
      <vt:lpstr>How is the SIP formed?</vt:lpstr>
      <vt:lpstr>Tarek’s tapering similarity method</vt:lpstr>
      <vt:lpstr>Dispersion diagram retrieval</vt:lpstr>
      <vt:lpstr>Updated code</vt:lpstr>
      <vt:lpstr>New attempt</vt:lpstr>
      <vt:lpstr>BigTeeth</vt:lpstr>
      <vt:lpstr>Can we reduce teethWidth without losing the modes? </vt:lpstr>
      <vt:lpstr>Let’s try with other owgWidth</vt:lpstr>
      <vt:lpstr>owgWidth = 600, teethWidth = 300. Vary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Ring Resonator</dc:title>
  <dc:creator>Filippo</dc:creator>
  <cp:lastModifiedBy>Albert Herrero Parareda</cp:lastModifiedBy>
  <cp:revision>1011</cp:revision>
  <dcterms:created xsi:type="dcterms:W3CDTF">2015-11-16T15:02:53Z</dcterms:created>
  <dcterms:modified xsi:type="dcterms:W3CDTF">2023-12-11T17:59:51Z</dcterms:modified>
</cp:coreProperties>
</file>