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7" r:id="rId2"/>
    <p:sldId id="387" r:id="rId3"/>
    <p:sldId id="388" r:id="rId4"/>
    <p:sldId id="389" r:id="rId5"/>
    <p:sldId id="390" r:id="rId6"/>
    <p:sldId id="391" r:id="rId7"/>
    <p:sldId id="392" r:id="rId8"/>
    <p:sldId id="395" r:id="rId9"/>
    <p:sldId id="394" r:id="rId10"/>
    <p:sldId id="396" r:id="rId11"/>
    <p:sldId id="397" r:id="rId12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mbria Math" panose="02040503050406030204" pitchFamily="18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yehia" initials="my" lastIdx="6" clrIdx="0">
    <p:extLst>
      <p:ext uri="{19B8F6BF-5375-455C-9EA6-DF929625EA0E}">
        <p15:presenceInfo xmlns:p15="http://schemas.microsoft.com/office/powerpoint/2012/main" userId="5e57daa659109ea2" providerId="Windows Live"/>
      </p:ext>
    </p:extLst>
  </p:cmAuthor>
  <p:cmAuthor id="2" name="Tarek Khedr" initials="TK" lastIdx="16" clrIdx="1">
    <p:extLst>
      <p:ext uri="{19B8F6BF-5375-455C-9EA6-DF929625EA0E}">
        <p15:presenceInfo xmlns:p15="http://schemas.microsoft.com/office/powerpoint/2012/main" userId="Tarek Khedr" providerId="None"/>
      </p:ext>
    </p:extLst>
  </p:cmAuthor>
  <p:cmAuthor id="3" name="Abdelshafy" initials="A" lastIdx="5" clrIdx="2">
    <p:extLst>
      <p:ext uri="{19B8F6BF-5375-455C-9EA6-DF929625EA0E}">
        <p15:presenceInfo xmlns:p15="http://schemas.microsoft.com/office/powerpoint/2012/main" userId="Abdelshafy" providerId="None"/>
      </p:ext>
    </p:extLst>
  </p:cmAuthor>
  <p:cmAuthor id="4" name="Albert Herrero Parareda" initials="AHP" lastIdx="1" clrIdx="3">
    <p:extLst>
      <p:ext uri="{19B8F6BF-5375-455C-9EA6-DF929625EA0E}">
        <p15:presenceInfo xmlns:p15="http://schemas.microsoft.com/office/powerpoint/2012/main" userId="Albert Herrero Parare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5D5D"/>
    <a:srgbClr val="00B100"/>
    <a:srgbClr val="62D162"/>
    <a:srgbClr val="ACBCFE"/>
    <a:srgbClr val="0C0288"/>
    <a:srgbClr val="0E039F"/>
    <a:srgbClr val="000066"/>
    <a:srgbClr val="0F45B1"/>
    <a:srgbClr val="021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18" autoAdjust="0"/>
    <p:restoredTop sz="93557" autoAdjust="0"/>
  </p:normalViewPr>
  <p:slideViewPr>
    <p:cSldViewPr>
      <p:cViewPr>
        <p:scale>
          <a:sx n="100" d="100"/>
          <a:sy n="100" d="100"/>
        </p:scale>
        <p:origin x="1158" y="1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A1963-63B2-40D2-ADC3-36BF43907078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EB57D-8F99-41A6-AD43-28CFAA26ED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2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1ED6C-C814-4E60-9FAC-E545E0A690B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C5FAC-7DF8-4EEA-9374-184479F7E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152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7" Type="http://schemas.openxmlformats.org/officeDocument/2006/relationships/image" Target="../media/image19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0.png"/><Relationship Id="rId11" Type="http://schemas.openxmlformats.org/officeDocument/2006/relationships/image" Target="../media/image24.png"/><Relationship Id="rId5" Type="http://schemas.openxmlformats.org/officeDocument/2006/relationships/image" Target="../media/image170.png"/><Relationship Id="rId10" Type="http://schemas.openxmlformats.org/officeDocument/2006/relationships/image" Target="../media/image23.png"/><Relationship Id="rId9" Type="http://schemas.openxmlformats.org/officeDocument/2006/relationships/image" Target="../media/image2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190.png"/><Relationship Id="rId12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0.png"/><Relationship Id="rId11" Type="http://schemas.openxmlformats.org/officeDocument/2006/relationships/image" Target="../media/image28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9" Type="http://schemas.openxmlformats.org/officeDocument/2006/relationships/image" Target="../media/image210.pn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6900" y="3657600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Parareda and F. Capolino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2513755" y="2395054"/>
            <a:ext cx="7164488" cy="101566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 err="1">
                <a:solidFill>
                  <a:srgbClr val="DE0000"/>
                </a:solidFill>
              </a:rPr>
              <a:t>Stationary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inflection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point</a:t>
            </a:r>
            <a:r>
              <a:rPr lang="es-ES" sz="3000" b="1" dirty="0">
                <a:solidFill>
                  <a:srgbClr val="DE0000"/>
                </a:solidFill>
              </a:rPr>
              <a:t> in a </a:t>
            </a:r>
            <a:r>
              <a:rPr lang="es-ES" sz="3000" b="1" dirty="0" err="1">
                <a:solidFill>
                  <a:srgbClr val="DE0000"/>
                </a:solidFill>
              </a:rPr>
              <a:t>corrugated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waveguide</a:t>
            </a:r>
            <a:endParaRPr lang="en-US" sz="3000" b="1" dirty="0">
              <a:solidFill>
                <a:srgbClr val="D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1300" y="419966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832480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F29CA7D-C450-3A5A-A3BB-0D9F53C2B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402" y="513632"/>
            <a:ext cx="3839999" cy="28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0D60B0-0B9E-27F8-E3FF-AAE5ABDEE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occurs for the ASOW?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FB231F-752D-A55D-A56F-F86B0CA21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11" y="3889513"/>
            <a:ext cx="3840000" cy="288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B82F8A-4F0F-486A-1C5C-93FAB0FB0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3886200"/>
            <a:ext cx="3840000" cy="288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359056-FA4B-0CB4-A20D-59C108C46B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838200"/>
            <a:ext cx="3878693" cy="2265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87697C-793D-E566-F3CD-EEE65AB7455C}"/>
              </a:ext>
            </a:extLst>
          </p:cNvPr>
          <p:cNvSpPr txBox="1"/>
          <p:nvPr/>
        </p:nvSpPr>
        <p:spPr>
          <a:xfrm>
            <a:off x="7727212" y="4419600"/>
            <a:ext cx="4236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evanescent modes (dashed colors) start and end at consecutive SIPs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40919A-AE8C-D918-F093-4212832BEA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9600" y="513632"/>
            <a:ext cx="3840000" cy="288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BB3163-54C0-A4B9-81F2-F4934E14FF98}"/>
              </a:ext>
            </a:extLst>
          </p:cNvPr>
          <p:cNvSpPr txBox="1"/>
          <p:nvPr/>
        </p:nvSpPr>
        <p:spPr>
          <a:xfrm>
            <a:off x="7727212" y="3393632"/>
            <a:ext cx="431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Perturbed ASOW by the presence of gain</a:t>
            </a:r>
          </a:p>
        </p:txBody>
      </p:sp>
    </p:spTree>
    <p:extLst>
      <p:ext uri="{BB962C8B-B14F-4D97-AF65-F5344CB8AC3E}">
        <p14:creationId xmlns:p14="http://schemas.microsoft.com/office/powerpoint/2010/main" val="2260900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BD0F-05EE-C7C2-40B1-41EAA8BB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03F470-792A-D241-57C5-DA7358369E23}"/>
              </a:ext>
            </a:extLst>
          </p:cNvPr>
          <p:cNvSpPr txBox="1"/>
          <p:nvPr/>
        </p:nvSpPr>
        <p:spPr>
          <a:xfrm>
            <a:off x="304800" y="914400"/>
            <a:ext cx="1104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want three modes to coalesce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need one of them to be a backwards mode, which requires a stronger corrugation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implement an algorithm to numerically optimize the existence of an SIP; it will require time (CST full-wave simulations ran from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optimization algorithm)</a:t>
            </a:r>
          </a:p>
        </p:txBody>
      </p:sp>
    </p:spTree>
    <p:extLst>
      <p:ext uri="{BB962C8B-B14F-4D97-AF65-F5344CB8AC3E}">
        <p14:creationId xmlns:p14="http://schemas.microsoft.com/office/powerpoint/2010/main" val="326458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A7854-78BC-A775-9D41-DCA37881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concept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F3E95C-2315-F23A-14DB-0BEDB3769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2743200"/>
            <a:ext cx="2411541" cy="2362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47A2C2-789D-493A-C9A4-B2045F4F7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68" y="838200"/>
            <a:ext cx="2896004" cy="17528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9B25F7-79E9-20E9-ABAF-54730F52F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9539" y="2743200"/>
            <a:ext cx="7211861" cy="2667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00897E-7176-4630-38E0-AABB9E530E07}"/>
              </a:ext>
            </a:extLst>
          </p:cNvPr>
          <p:cNvSpPr txBox="1"/>
          <p:nvPr/>
        </p:nvSpPr>
        <p:spPr>
          <a:xfrm>
            <a:off x="3886200" y="1299123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Optimize geometric parameters to have a stationary inflection point (SIP) in the dispersion relation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E34851-A6A0-F42D-4155-A823558CE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462" y="5581536"/>
            <a:ext cx="1886213" cy="8192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A42746-879D-2715-358D-8E405AB657FC}"/>
              </a:ext>
            </a:extLst>
          </p:cNvPr>
          <p:cNvSpPr txBox="1"/>
          <p:nvPr/>
        </p:nvSpPr>
        <p:spPr>
          <a:xfrm>
            <a:off x="5383619" y="5523615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(We want to find something like this)</a:t>
            </a:r>
          </a:p>
        </p:txBody>
      </p:sp>
    </p:spTree>
    <p:extLst>
      <p:ext uri="{BB962C8B-B14F-4D97-AF65-F5344CB8AC3E}">
        <p14:creationId xmlns:p14="http://schemas.microsoft.com/office/powerpoint/2010/main" val="2663741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A818BA-19E1-80BA-518A-7754D43B69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750"/>
          <a:stretch/>
        </p:blipFill>
        <p:spPr>
          <a:xfrm>
            <a:off x="8887832" y="2743200"/>
            <a:ext cx="2800273" cy="28909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4A7854-78BC-A775-9D41-DCA37881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Frozen mode in optical waveguides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005AB4-0C62-FC42-D458-1A9F7A1E69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625"/>
          <a:stretch/>
        </p:blipFill>
        <p:spPr>
          <a:xfrm>
            <a:off x="253409" y="2904030"/>
            <a:ext cx="4419600" cy="256932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23C4C03-F3B5-9FEB-81FC-926504BD9446}"/>
              </a:ext>
            </a:extLst>
          </p:cNvPr>
          <p:cNvGrpSpPr/>
          <p:nvPr/>
        </p:nvGrpSpPr>
        <p:grpSpPr>
          <a:xfrm>
            <a:off x="4532521" y="3045691"/>
            <a:ext cx="4495800" cy="2286000"/>
            <a:chOff x="4381400" y="838200"/>
            <a:chExt cx="4495800" cy="22860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200897E-7176-4630-38E0-AABB9E530E07}"/>
                </a:ext>
              </a:extLst>
            </p:cNvPr>
            <p:cNvSpPr txBox="1"/>
            <p:nvPr/>
          </p:nvSpPr>
          <p:spPr>
            <a:xfrm>
              <a:off x="4381400" y="838200"/>
              <a:ext cx="44958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70C0"/>
                  </a:solidFill>
                </a:rPr>
                <a:t>Optimize geometric parameters to have a stationary inflection point (SIP) in the dispersion relation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5E4A6290-914C-2D30-D5AC-4096C27D7621}"/>
                </a:ext>
              </a:extLst>
            </p:cNvPr>
            <p:cNvSpPr/>
            <p:nvPr/>
          </p:nvSpPr>
          <p:spPr>
            <a:xfrm>
              <a:off x="5600600" y="2503861"/>
              <a:ext cx="2057400" cy="620339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905C11B-7996-D949-0D9E-6C035EB05E88}"/>
              </a:ext>
            </a:extLst>
          </p:cNvPr>
          <p:cNvSpPr txBox="1"/>
          <p:nvPr/>
        </p:nvSpPr>
        <p:spPr>
          <a:xfrm>
            <a:off x="762000" y="1423533"/>
            <a:ext cx="10184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Generally, an SIP is achieved by coupling 3 single-mode waveguides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6AEBB8-FC5D-0C35-DD7F-54E1A3EAC114}"/>
              </a:ext>
            </a:extLst>
          </p:cNvPr>
          <p:cNvSpPr txBox="1"/>
          <p:nvPr/>
        </p:nvSpPr>
        <p:spPr>
          <a:xfrm>
            <a:off x="269358" y="5916270"/>
            <a:ext cx="6097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Herrero-Parareda, Furman, Mealy, Gibson, Bedford,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Vitebskiy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, Capolino, Optical Materials Express, 13, 5, 2023</a:t>
            </a:r>
          </a:p>
        </p:txBody>
      </p:sp>
    </p:spTree>
    <p:extLst>
      <p:ext uri="{BB962C8B-B14F-4D97-AF65-F5344CB8AC3E}">
        <p14:creationId xmlns:p14="http://schemas.microsoft.com/office/powerpoint/2010/main" val="2693974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A7854-78BC-A775-9D41-DCA37881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Frozen mode in optical waveguides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3C4C03-F3B5-9FEB-81FC-926504BD9446}"/>
              </a:ext>
            </a:extLst>
          </p:cNvPr>
          <p:cNvGrpSpPr/>
          <p:nvPr/>
        </p:nvGrpSpPr>
        <p:grpSpPr>
          <a:xfrm>
            <a:off x="3050317" y="2895600"/>
            <a:ext cx="4495800" cy="2286000"/>
            <a:chOff x="4381400" y="838200"/>
            <a:chExt cx="4495800" cy="22860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200897E-7176-4630-38E0-AABB9E530E07}"/>
                </a:ext>
              </a:extLst>
            </p:cNvPr>
            <p:cNvSpPr txBox="1"/>
            <p:nvPr/>
          </p:nvSpPr>
          <p:spPr>
            <a:xfrm>
              <a:off x="4381400" y="838200"/>
              <a:ext cx="44958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70C0"/>
                  </a:solidFill>
                </a:rPr>
                <a:t>Optimize geometric parameters to have a stationary inflection point (SIP) in the dispersion relation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5E4A6290-914C-2D30-D5AC-4096C27D7621}"/>
                </a:ext>
              </a:extLst>
            </p:cNvPr>
            <p:cNvSpPr/>
            <p:nvPr/>
          </p:nvSpPr>
          <p:spPr>
            <a:xfrm>
              <a:off x="5600600" y="2503861"/>
              <a:ext cx="2057400" cy="620339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905C11B-7996-D949-0D9E-6C035EB05E88}"/>
              </a:ext>
            </a:extLst>
          </p:cNvPr>
          <p:cNvSpPr txBox="1"/>
          <p:nvPr/>
        </p:nvSpPr>
        <p:spPr>
          <a:xfrm>
            <a:off x="762000" y="1423533"/>
            <a:ext cx="10184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Instead, we want to achieve it with a single multi-mode waveguide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36B788-2B77-E88B-B565-8B4D46DB5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038600"/>
            <a:ext cx="2411541" cy="2362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5A1B9C-89C1-C6DF-DF9D-037C3C6C5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69" y="2133600"/>
            <a:ext cx="2896004" cy="17528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264A3F-9F75-1584-B7F7-15AC04A9E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2514600"/>
            <a:ext cx="410796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3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4B96-7426-0881-E38F-FA6A1165F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Corrugated waveguide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892AEE-A0A1-AB31-D3A5-9896D22E0E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13" r="7702"/>
          <a:stretch/>
        </p:blipFill>
        <p:spPr>
          <a:xfrm>
            <a:off x="727426" y="2637413"/>
            <a:ext cx="3451982" cy="18288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466EC8-1DB5-790F-AE42-C91812B514DC}"/>
              </a:ext>
            </a:extLst>
          </p:cNvPr>
          <p:cNvCxnSpPr/>
          <p:nvPr/>
        </p:nvCxnSpPr>
        <p:spPr>
          <a:xfrm>
            <a:off x="1283807" y="4542413"/>
            <a:ext cx="24384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0E6B23-A2D8-F84D-0DF9-283440295DF8}"/>
              </a:ext>
            </a:extLst>
          </p:cNvPr>
          <p:cNvCxnSpPr/>
          <p:nvPr/>
        </p:nvCxnSpPr>
        <p:spPr>
          <a:xfrm>
            <a:off x="4789007" y="2866013"/>
            <a:ext cx="0" cy="13716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2E450B-2030-487E-077A-2D9B98DC7E46}"/>
              </a:ext>
            </a:extLst>
          </p:cNvPr>
          <p:cNvCxnSpPr/>
          <p:nvPr/>
        </p:nvCxnSpPr>
        <p:spPr>
          <a:xfrm>
            <a:off x="4331807" y="3551813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F1A6D4-D903-676E-F624-E9C0CB716776}"/>
              </a:ext>
            </a:extLst>
          </p:cNvPr>
          <p:cNvCxnSpPr/>
          <p:nvPr/>
        </p:nvCxnSpPr>
        <p:spPr>
          <a:xfrm>
            <a:off x="3722207" y="4542413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A842FB-5B3C-7038-7E44-00BF252C525D}"/>
              </a:ext>
            </a:extLst>
          </p:cNvPr>
          <p:cNvCxnSpPr/>
          <p:nvPr/>
        </p:nvCxnSpPr>
        <p:spPr>
          <a:xfrm>
            <a:off x="517690" y="3171058"/>
            <a:ext cx="0" cy="7236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FECB04-0DDF-510D-704B-1F800841FE9C}"/>
              </a:ext>
            </a:extLst>
          </p:cNvPr>
          <p:cNvCxnSpPr/>
          <p:nvPr/>
        </p:nvCxnSpPr>
        <p:spPr>
          <a:xfrm>
            <a:off x="523007" y="3171058"/>
            <a:ext cx="36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AFC5B4-330C-80F3-4935-5695DF69ECFA}"/>
              </a:ext>
            </a:extLst>
          </p:cNvPr>
          <p:cNvCxnSpPr/>
          <p:nvPr/>
        </p:nvCxnSpPr>
        <p:spPr>
          <a:xfrm>
            <a:off x="543072" y="3894713"/>
            <a:ext cx="36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A5CC12D-AA1F-E0B2-5654-47077FBF513E}"/>
                  </a:ext>
                </a:extLst>
              </p:cNvPr>
              <p:cNvSpPr txBox="1"/>
              <p:nvPr/>
            </p:nvSpPr>
            <p:spPr>
              <a:xfrm>
                <a:off x="4952820" y="3394385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A5CC12D-AA1F-E0B2-5654-47077FBF5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820" y="3394385"/>
                <a:ext cx="193258" cy="276999"/>
              </a:xfrm>
              <a:prstGeom prst="rect">
                <a:avLst/>
              </a:prstGeom>
              <a:blipFill>
                <a:blip r:embed="rId3"/>
                <a:stretch>
                  <a:fillRect l="-31250" r="-25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F215B8-9EC3-F319-1D0C-A159644180FE}"/>
                  </a:ext>
                </a:extLst>
              </p:cNvPr>
              <p:cNvSpPr txBox="1"/>
              <p:nvPr/>
            </p:nvSpPr>
            <p:spPr>
              <a:xfrm>
                <a:off x="2388232" y="4623456"/>
                <a:ext cx="229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F215B8-9EC3-F319-1D0C-A15964418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232" y="4623456"/>
                <a:ext cx="229550" cy="276999"/>
              </a:xfrm>
              <a:prstGeom prst="rect">
                <a:avLst/>
              </a:prstGeom>
              <a:blipFill>
                <a:blip r:embed="rId4"/>
                <a:stretch>
                  <a:fillRect l="-16216" r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493ABBD-BA9F-2F78-4CA7-C0029E670E83}"/>
                  </a:ext>
                </a:extLst>
              </p:cNvPr>
              <p:cNvSpPr txBox="1"/>
              <p:nvPr/>
            </p:nvSpPr>
            <p:spPr>
              <a:xfrm>
                <a:off x="3719039" y="4689540"/>
                <a:ext cx="307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493ABBD-BA9F-2F78-4CA7-C0029E670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039" y="4689540"/>
                <a:ext cx="307968" cy="276999"/>
              </a:xfrm>
              <a:prstGeom prst="rect">
                <a:avLst/>
              </a:prstGeom>
              <a:blipFill>
                <a:blip r:embed="rId5"/>
                <a:stretch>
                  <a:fillRect l="-11765" r="-1961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E144C89-D786-EB83-B8BB-1AE09ADC7EB5}"/>
                  </a:ext>
                </a:extLst>
              </p:cNvPr>
              <p:cNvSpPr txBox="1"/>
              <p:nvPr/>
            </p:nvSpPr>
            <p:spPr>
              <a:xfrm>
                <a:off x="4371091" y="3732014"/>
                <a:ext cx="285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E144C89-D786-EB83-B8BB-1AE09ADC7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091" y="3732014"/>
                <a:ext cx="285784" cy="276999"/>
              </a:xfrm>
              <a:prstGeom prst="rect">
                <a:avLst/>
              </a:prstGeom>
              <a:blipFill>
                <a:blip r:embed="rId6"/>
                <a:stretch>
                  <a:fillRect l="-19149" r="-4255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12398CA-23AE-A172-BA0B-D322831FD261}"/>
                  </a:ext>
                </a:extLst>
              </p:cNvPr>
              <p:cNvSpPr txBox="1"/>
              <p:nvPr/>
            </p:nvSpPr>
            <p:spPr>
              <a:xfrm>
                <a:off x="217967" y="3380208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12398CA-23AE-A172-BA0B-D322831FD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67" y="3380208"/>
                <a:ext cx="165045" cy="276999"/>
              </a:xfrm>
              <a:prstGeom prst="rect">
                <a:avLst/>
              </a:prstGeom>
              <a:blipFill>
                <a:blip r:embed="rId7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C6F93489-9184-1531-A805-09AD7D573E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417" y="4989389"/>
            <a:ext cx="3888000" cy="1580054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D6F05D-1554-242E-109D-EF02AC1AD45F}"/>
              </a:ext>
            </a:extLst>
          </p:cNvPr>
          <p:cNvCxnSpPr>
            <a:cxnSpLocks/>
          </p:cNvCxnSpPr>
          <p:nvPr/>
        </p:nvCxnSpPr>
        <p:spPr>
          <a:xfrm>
            <a:off x="4498532" y="5322216"/>
            <a:ext cx="0" cy="9144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8181709-93C1-8353-8297-26CAFA2F60C7}"/>
                  </a:ext>
                </a:extLst>
              </p:cNvPr>
              <p:cNvSpPr txBox="1"/>
              <p:nvPr/>
            </p:nvSpPr>
            <p:spPr>
              <a:xfrm>
                <a:off x="4692171" y="5640917"/>
                <a:ext cx="7145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8181709-93C1-8353-8297-26CAFA2F6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171" y="5640917"/>
                <a:ext cx="714555" cy="276999"/>
              </a:xfrm>
              <a:prstGeom prst="rect">
                <a:avLst/>
              </a:prstGeom>
              <a:blipFill>
                <a:blip r:embed="rId9"/>
                <a:stretch>
                  <a:fillRect l="-7692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1C135F1-9BF0-B741-EA55-7F397BD3F806}"/>
                  </a:ext>
                </a:extLst>
              </p:cNvPr>
              <p:cNvSpPr txBox="1"/>
              <p:nvPr/>
            </p:nvSpPr>
            <p:spPr>
              <a:xfrm>
                <a:off x="6705600" y="2952963"/>
                <a:ext cx="5416741" cy="1197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Before optimizing any parameters, we choose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=220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endParaRPr lang="es-E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(glide symmetry)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1C135F1-9BF0-B741-EA55-7F397BD3F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2952963"/>
                <a:ext cx="5416741" cy="1197700"/>
              </a:xfrm>
              <a:prstGeom prst="rect">
                <a:avLst/>
              </a:prstGeom>
              <a:blipFill>
                <a:blip r:embed="rId10"/>
                <a:stretch>
                  <a:fillRect l="-900" t="-2538" b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A88BFA8-BD57-B7CD-F612-3E4523887851}"/>
                  </a:ext>
                </a:extLst>
              </p:cNvPr>
              <p:cNvSpPr txBox="1"/>
              <p:nvPr/>
            </p:nvSpPr>
            <p:spPr>
              <a:xfrm>
                <a:off x="6705600" y="5063836"/>
                <a:ext cx="4952993" cy="1708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The parameters to optimize are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The period,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The width of the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uncorrugated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waveguide,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The width of the corrugation,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A88BFA8-BD57-B7CD-F612-3E4523887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5063836"/>
                <a:ext cx="4952993" cy="1708160"/>
              </a:xfrm>
              <a:prstGeom prst="rect">
                <a:avLst/>
              </a:prstGeom>
              <a:blipFill>
                <a:blip r:embed="rId11"/>
                <a:stretch>
                  <a:fillRect l="-985" t="-2143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F85C91C-D823-9F4C-5525-99F1145B6E7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85204" y="719133"/>
            <a:ext cx="2635606" cy="17003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53362E-128D-E60F-50A2-2D33ADB3D761}"/>
                  </a:ext>
                </a:extLst>
              </p:cNvPr>
              <p:cNvSpPr txBox="1"/>
              <p:nvPr/>
            </p:nvSpPr>
            <p:spPr>
              <a:xfrm>
                <a:off x="6705600" y="1107663"/>
                <a:ext cx="529179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The corrugated waveguide consists of a uniform waveguide with added corrugations on the sides that are shifted by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53362E-128D-E60F-50A2-2D33ADB3D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1107663"/>
                <a:ext cx="5291796" cy="923330"/>
              </a:xfrm>
              <a:prstGeom prst="rect">
                <a:avLst/>
              </a:prstGeom>
              <a:blipFill>
                <a:blip r:embed="rId13"/>
                <a:stretch>
                  <a:fillRect l="-691" t="-3974" r="-230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A1107E2-1787-9678-1A39-87691E31796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86400" y="1102538"/>
            <a:ext cx="943107" cy="933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455F3B-00AF-9DAC-F7DF-762D1054341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43556" y="5369784"/>
            <a:ext cx="828791" cy="8192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84CE860-B264-12F7-964A-411EF01B3A7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514978" y="3142181"/>
            <a:ext cx="885949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94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7C6D-353C-9B31-2644-B9EA24F1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781FD8-DA04-3910-2B48-1F62B5835FE2}"/>
              </a:ext>
            </a:extLst>
          </p:cNvPr>
          <p:cNvGrpSpPr/>
          <p:nvPr/>
        </p:nvGrpSpPr>
        <p:grpSpPr>
          <a:xfrm>
            <a:off x="228600" y="718874"/>
            <a:ext cx="4928111" cy="2176726"/>
            <a:chOff x="354150" y="866432"/>
            <a:chExt cx="4928111" cy="217672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7511818-DD84-889B-486A-7E657BA03D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3" r="7702"/>
            <a:stretch/>
          </p:blipFill>
          <p:spPr>
            <a:xfrm>
              <a:off x="863609" y="866432"/>
              <a:ext cx="3451982" cy="1828800"/>
            </a:xfrm>
            <a:prstGeom prst="rect">
              <a:avLst/>
            </a:prstGeom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7FD71DC5-B1FC-6008-4ED5-97AF46782B65}"/>
                </a:ext>
              </a:extLst>
            </p:cNvPr>
            <p:cNvCxnSpPr/>
            <p:nvPr/>
          </p:nvCxnSpPr>
          <p:spPr>
            <a:xfrm>
              <a:off x="1419990" y="2771432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E395FC8-F0E5-2F8E-82B9-F10611E37BCE}"/>
                </a:ext>
              </a:extLst>
            </p:cNvPr>
            <p:cNvCxnSpPr/>
            <p:nvPr/>
          </p:nvCxnSpPr>
          <p:spPr>
            <a:xfrm>
              <a:off x="4925190" y="1095032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B7837C2-99A4-652D-CD8D-E411DAB83C8C}"/>
                </a:ext>
              </a:extLst>
            </p:cNvPr>
            <p:cNvCxnSpPr/>
            <p:nvPr/>
          </p:nvCxnSpPr>
          <p:spPr>
            <a:xfrm>
              <a:off x="4467990" y="1780832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BB527B9-A5F9-A422-BB88-5EB3FA1DC33F}"/>
                </a:ext>
              </a:extLst>
            </p:cNvPr>
            <p:cNvCxnSpPr/>
            <p:nvPr/>
          </p:nvCxnSpPr>
          <p:spPr>
            <a:xfrm>
              <a:off x="3858390" y="2771432"/>
              <a:ext cx="3048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1C5E9C1-DDCF-3AB8-7F01-839C3295E21C}"/>
                </a:ext>
              </a:extLst>
            </p:cNvPr>
            <p:cNvCxnSpPr/>
            <p:nvPr/>
          </p:nvCxnSpPr>
          <p:spPr>
            <a:xfrm>
              <a:off x="653873" y="1400077"/>
              <a:ext cx="0" cy="72365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947D739-3BD3-6605-F5A2-C856364C681C}"/>
                </a:ext>
              </a:extLst>
            </p:cNvPr>
            <p:cNvCxnSpPr/>
            <p:nvPr/>
          </p:nvCxnSpPr>
          <p:spPr>
            <a:xfrm>
              <a:off x="659190" y="1400077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BDD72D3-D7CE-A665-1DDB-70D85CD550ED}"/>
                </a:ext>
              </a:extLst>
            </p:cNvPr>
            <p:cNvCxnSpPr/>
            <p:nvPr/>
          </p:nvCxnSpPr>
          <p:spPr>
            <a:xfrm>
              <a:off x="679255" y="2123732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B17EE72-2769-870C-19FF-5642D17DBF99}"/>
                    </a:ext>
                  </a:extLst>
                </p:cNvPr>
                <p:cNvSpPr txBox="1"/>
                <p:nvPr/>
              </p:nvSpPr>
              <p:spPr>
                <a:xfrm>
                  <a:off x="5089003" y="1623404"/>
                  <a:ext cx="1932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B17EE72-2769-870C-19FF-5642D17DBF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9003" y="1623404"/>
                  <a:ext cx="19325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1250" r="-25000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4ED8C73-187B-2006-02E1-B25A9A428F0D}"/>
                    </a:ext>
                  </a:extLst>
                </p:cNvPr>
                <p:cNvSpPr txBox="1"/>
                <p:nvPr/>
              </p:nvSpPr>
              <p:spPr>
                <a:xfrm>
                  <a:off x="2524415" y="2766159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4ED8C73-187B-2006-02E1-B25A9A428F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4415" y="2766159"/>
                  <a:ext cx="22955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6216" r="-135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6CB91B5-B36A-A7C8-192D-BEC86B5968B2}"/>
                    </a:ext>
                  </a:extLst>
                </p:cNvPr>
                <p:cNvSpPr txBox="1"/>
                <p:nvPr/>
              </p:nvSpPr>
              <p:spPr>
                <a:xfrm>
                  <a:off x="3855222" y="2766159"/>
                  <a:ext cx="3079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6CB91B5-B36A-A7C8-192D-BEC86B596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222" y="2766159"/>
                  <a:ext cx="30796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2000" r="-2000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28C6050-EC20-A56C-7C1F-4CF1A7655986}"/>
                    </a:ext>
                  </a:extLst>
                </p:cNvPr>
                <p:cNvSpPr txBox="1"/>
                <p:nvPr/>
              </p:nvSpPr>
              <p:spPr>
                <a:xfrm>
                  <a:off x="4507274" y="1961033"/>
                  <a:ext cx="2857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28C6050-EC20-A56C-7C1F-4CF1A76559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7274" y="1961033"/>
                  <a:ext cx="28578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9149" r="-2128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5074B4A-A1BE-CCE4-2C20-70AC926AA17E}"/>
                    </a:ext>
                  </a:extLst>
                </p:cNvPr>
                <p:cNvSpPr txBox="1"/>
                <p:nvPr/>
              </p:nvSpPr>
              <p:spPr>
                <a:xfrm>
                  <a:off x="354150" y="1609227"/>
                  <a:ext cx="1650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5074B4A-A1BE-CCE4-2C20-70AC926AA1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150" y="1609227"/>
                  <a:ext cx="165045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2222" r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599CC41-08CF-A855-1B3E-93DDF0325A2C}"/>
                  </a:ext>
                </a:extLst>
              </p:cNvPr>
              <p:cNvSpPr txBox="1"/>
              <p:nvPr/>
            </p:nvSpPr>
            <p:spPr>
              <a:xfrm>
                <a:off x="5463366" y="608903"/>
                <a:ext cx="3318171" cy="2259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Parameter values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=220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endParaRPr lang="es-E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(glide symmetry)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=350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endParaRPr lang="es-E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=600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endParaRPr lang="es-E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=81.38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599CC41-08CF-A855-1B3E-93DDF0325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366" y="608903"/>
                <a:ext cx="3318171" cy="2259529"/>
              </a:xfrm>
              <a:prstGeom prst="rect">
                <a:avLst/>
              </a:prstGeom>
              <a:blipFill>
                <a:blip r:embed="rId10"/>
                <a:stretch>
                  <a:fillRect l="-1468" t="-1617" r="-550" b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98579880-5F2C-2019-40BF-8792341A014F}"/>
              </a:ext>
            </a:extLst>
          </p:cNvPr>
          <p:cNvSpPr txBox="1"/>
          <p:nvPr/>
        </p:nvSpPr>
        <p:spPr>
          <a:xfrm>
            <a:off x="8991600" y="1000003"/>
            <a:ext cx="297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optimize the parameters to flatten a mode with a local maximum and minimum close to each other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8EFC20A-0983-593C-7D3F-154105CD33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7079" y="3009220"/>
            <a:ext cx="104775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09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511A-C7C1-8B77-E632-A6758695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an SIP?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ED00E9F-2C37-D5FB-ACB7-57BD5EB29AAC}"/>
              </a:ext>
            </a:extLst>
          </p:cNvPr>
          <p:cNvGrpSpPr/>
          <p:nvPr/>
        </p:nvGrpSpPr>
        <p:grpSpPr>
          <a:xfrm>
            <a:off x="228601" y="718874"/>
            <a:ext cx="2666999" cy="1109926"/>
            <a:chOff x="354150" y="866432"/>
            <a:chExt cx="5226783" cy="217672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190E999-4E33-5B2C-1F8B-CEB0124EB3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3" r="7702"/>
            <a:stretch/>
          </p:blipFill>
          <p:spPr>
            <a:xfrm>
              <a:off x="863609" y="866432"/>
              <a:ext cx="3451982" cy="1828800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C70D39C-D5CE-2580-B4A2-404F4C76B3B6}"/>
                </a:ext>
              </a:extLst>
            </p:cNvPr>
            <p:cNvCxnSpPr/>
            <p:nvPr/>
          </p:nvCxnSpPr>
          <p:spPr>
            <a:xfrm>
              <a:off x="1419990" y="2771432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483F8F5-1BE6-5CCC-2F28-D0D155BD46D4}"/>
                </a:ext>
              </a:extLst>
            </p:cNvPr>
            <p:cNvCxnSpPr/>
            <p:nvPr/>
          </p:nvCxnSpPr>
          <p:spPr>
            <a:xfrm>
              <a:off x="5223861" y="1095033"/>
              <a:ext cx="0" cy="137159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EF48BA6-5BC0-734D-79FB-7E6872FAF81F}"/>
                </a:ext>
              </a:extLst>
            </p:cNvPr>
            <p:cNvCxnSpPr/>
            <p:nvPr/>
          </p:nvCxnSpPr>
          <p:spPr>
            <a:xfrm>
              <a:off x="4467990" y="1780832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413706D-3B9D-6586-F738-7D33C4946368}"/>
                </a:ext>
              </a:extLst>
            </p:cNvPr>
            <p:cNvCxnSpPr/>
            <p:nvPr/>
          </p:nvCxnSpPr>
          <p:spPr>
            <a:xfrm>
              <a:off x="3858390" y="2771432"/>
              <a:ext cx="3048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D45E83D-8767-9AC9-4162-EA4BA02E5DE3}"/>
                </a:ext>
              </a:extLst>
            </p:cNvPr>
            <p:cNvCxnSpPr/>
            <p:nvPr/>
          </p:nvCxnSpPr>
          <p:spPr>
            <a:xfrm>
              <a:off x="653873" y="1400077"/>
              <a:ext cx="0" cy="72365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ADBD83-9B7F-2E8A-7BD6-76E9F6C3AB83}"/>
                </a:ext>
              </a:extLst>
            </p:cNvPr>
            <p:cNvCxnSpPr/>
            <p:nvPr/>
          </p:nvCxnSpPr>
          <p:spPr>
            <a:xfrm>
              <a:off x="659190" y="1400077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DC9C38-60C0-8135-6E6C-493E81FC4154}"/>
                </a:ext>
              </a:extLst>
            </p:cNvPr>
            <p:cNvCxnSpPr/>
            <p:nvPr/>
          </p:nvCxnSpPr>
          <p:spPr>
            <a:xfrm>
              <a:off x="679255" y="2123732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1F62552-440E-774A-0E90-E14FFD3EE8B0}"/>
                    </a:ext>
                  </a:extLst>
                </p:cNvPr>
                <p:cNvSpPr txBox="1"/>
                <p:nvPr/>
              </p:nvSpPr>
              <p:spPr>
                <a:xfrm>
                  <a:off x="5387675" y="1623405"/>
                  <a:ext cx="193258" cy="276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1F62552-440E-774A-0E90-E14FFD3EE8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7675" y="1623405"/>
                  <a:ext cx="193258" cy="276998"/>
                </a:xfrm>
                <a:prstGeom prst="rect">
                  <a:avLst/>
                </a:prstGeom>
                <a:blipFill>
                  <a:blip r:embed="rId3"/>
                  <a:stretch>
                    <a:fillRect l="-87500" r="-125000" b="-1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CD205FC-C509-BF56-BB59-4634647C0127}"/>
                    </a:ext>
                  </a:extLst>
                </p:cNvPr>
                <p:cNvSpPr txBox="1"/>
                <p:nvPr/>
              </p:nvSpPr>
              <p:spPr>
                <a:xfrm>
                  <a:off x="2524415" y="2766159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4ED8C73-187B-2006-02E1-B25A9A428F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4415" y="2766159"/>
                  <a:ext cx="22955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6216" r="-135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8EE4ED7-1CAB-5DA9-BEBE-2236C0EA32C4}"/>
                    </a:ext>
                  </a:extLst>
                </p:cNvPr>
                <p:cNvSpPr txBox="1"/>
                <p:nvPr/>
              </p:nvSpPr>
              <p:spPr>
                <a:xfrm>
                  <a:off x="3855222" y="2766159"/>
                  <a:ext cx="3079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6CB91B5-B36A-A7C8-192D-BEC86B596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222" y="2766159"/>
                  <a:ext cx="30796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2000" r="-2000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E170B04-146D-893D-BB37-2903530326DF}"/>
                    </a:ext>
                  </a:extLst>
                </p:cNvPr>
                <p:cNvSpPr txBox="1"/>
                <p:nvPr/>
              </p:nvSpPr>
              <p:spPr>
                <a:xfrm>
                  <a:off x="4634867" y="1886226"/>
                  <a:ext cx="285784" cy="276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E170B04-146D-893D-BB37-2903530326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4867" y="1886226"/>
                  <a:ext cx="285784" cy="276998"/>
                </a:xfrm>
                <a:prstGeom prst="rect">
                  <a:avLst/>
                </a:prstGeom>
                <a:blipFill>
                  <a:blip r:embed="rId8"/>
                  <a:stretch>
                    <a:fillRect l="-58333" r="-79167" b="-1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B27FE55-DB4F-2AE9-BECB-ED1AACAAF748}"/>
                    </a:ext>
                  </a:extLst>
                </p:cNvPr>
                <p:cNvSpPr txBox="1"/>
                <p:nvPr/>
              </p:nvSpPr>
              <p:spPr>
                <a:xfrm>
                  <a:off x="354150" y="1609227"/>
                  <a:ext cx="1650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5074B4A-A1BE-CCE4-2C20-70AC926AA1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150" y="1609227"/>
                  <a:ext cx="165045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2222" r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67671804-D66C-C485-1798-9A612D4BEF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841" y="2158777"/>
            <a:ext cx="4953691" cy="457263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1DA578B-E1F7-A4E6-15B3-9E28E73F94F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92341" y="2159096"/>
            <a:ext cx="5883718" cy="4572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AC4745B-DBD4-A50A-0F8C-1DCEC7B5582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84983" y="660065"/>
            <a:ext cx="2210108" cy="106694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084A82B-31CF-4ED2-6F50-FCB15BCC533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52213" y="670710"/>
            <a:ext cx="2219635" cy="102884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D65B6C6-577D-060E-AC3A-7B13BFD22F0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59936" y="651134"/>
            <a:ext cx="2200582" cy="108600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5003681-1969-118D-E425-6868578185F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48607" y="657767"/>
            <a:ext cx="1914792" cy="116221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3452C60-141F-414F-013C-F84A524A0764}"/>
              </a:ext>
            </a:extLst>
          </p:cNvPr>
          <p:cNvSpPr txBox="1"/>
          <p:nvPr/>
        </p:nvSpPr>
        <p:spPr>
          <a:xfrm>
            <a:off x="3689841" y="1786202"/>
            <a:ext cx="100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EE35AD-BCC8-7928-4DB7-F7C28AA9B3D9}"/>
              </a:ext>
            </a:extLst>
          </p:cNvPr>
          <p:cNvSpPr txBox="1"/>
          <p:nvPr/>
        </p:nvSpPr>
        <p:spPr>
          <a:xfrm>
            <a:off x="6061834" y="1789600"/>
            <a:ext cx="100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4BFA6E-F9F7-17E5-A54E-B094D79C3BDE}"/>
              </a:ext>
            </a:extLst>
          </p:cNvPr>
          <p:cNvSpPr txBox="1"/>
          <p:nvPr/>
        </p:nvSpPr>
        <p:spPr>
          <a:xfrm>
            <a:off x="8360031" y="1786202"/>
            <a:ext cx="100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 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BF3136-E04B-191C-A322-94C50D0D7BCC}"/>
              </a:ext>
            </a:extLst>
          </p:cNvPr>
          <p:cNvSpPr txBox="1"/>
          <p:nvPr/>
        </p:nvSpPr>
        <p:spPr>
          <a:xfrm>
            <a:off x="10505807" y="1809239"/>
            <a:ext cx="100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 4</a:t>
            </a:r>
          </a:p>
        </p:txBody>
      </p:sp>
    </p:spTree>
    <p:extLst>
      <p:ext uri="{BB962C8B-B14F-4D97-AF65-F5344CB8AC3E}">
        <p14:creationId xmlns:p14="http://schemas.microsoft.com/office/powerpoint/2010/main" val="172264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E3FCF-E921-29BD-BD9E-1D076A5DB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the SIP formed?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8E7F7DB-B7B2-2534-63D3-ED4088826325}"/>
              </a:ext>
            </a:extLst>
          </p:cNvPr>
          <p:cNvGrpSpPr/>
          <p:nvPr/>
        </p:nvGrpSpPr>
        <p:grpSpPr>
          <a:xfrm>
            <a:off x="345756" y="1371600"/>
            <a:ext cx="3706558" cy="4059198"/>
            <a:chOff x="315477" y="1790340"/>
            <a:chExt cx="3706558" cy="4059198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02F2EF4-0A8B-9D1F-CBAD-F5E0CF5B4E84}"/>
                </a:ext>
              </a:extLst>
            </p:cNvPr>
            <p:cNvCxnSpPr/>
            <p:nvPr/>
          </p:nvCxnSpPr>
          <p:spPr>
            <a:xfrm flipV="1">
              <a:off x="586409" y="1914939"/>
              <a:ext cx="0" cy="3429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4FEBDC6-E4B6-D832-5C3B-909C325F1DB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281031" y="3629439"/>
              <a:ext cx="0" cy="3429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73DD4BA-FEF6-9910-A401-0EB53E3ED1D8}"/>
                    </a:ext>
                  </a:extLst>
                </p:cNvPr>
                <p:cNvSpPr txBox="1"/>
                <p:nvPr/>
              </p:nvSpPr>
              <p:spPr>
                <a:xfrm>
                  <a:off x="3420630" y="5572539"/>
                  <a:ext cx="5749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𝑘𝑑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73DD4BA-FEF6-9910-A401-0EB53E3ED1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0630" y="5572539"/>
                  <a:ext cx="574901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9574" t="-2174" r="-6383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3D0EADA-E6C2-815A-389E-F07AEA84732F}"/>
                    </a:ext>
                  </a:extLst>
                </p:cNvPr>
                <p:cNvSpPr txBox="1"/>
                <p:nvPr/>
              </p:nvSpPr>
              <p:spPr>
                <a:xfrm>
                  <a:off x="315477" y="1790340"/>
                  <a:ext cx="1862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3D0EADA-E6C2-815A-389E-F07AEA8473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477" y="1790340"/>
                  <a:ext cx="18626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6667" t="-2222" r="-43333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3CE7539-E9C0-221F-49FE-D158873B090C}"/>
                </a:ext>
              </a:extLst>
            </p:cNvPr>
            <p:cNvSpPr/>
            <p:nvPr/>
          </p:nvSpPr>
          <p:spPr>
            <a:xfrm>
              <a:off x="990600" y="2024269"/>
              <a:ext cx="1302026" cy="1063571"/>
            </a:xfrm>
            <a:custGeom>
              <a:avLst/>
              <a:gdLst>
                <a:gd name="connsiteX0" fmla="*/ 0 w 1302026"/>
                <a:gd name="connsiteY0" fmla="*/ 0 h 1063571"/>
                <a:gd name="connsiteX1" fmla="*/ 616226 w 1302026"/>
                <a:gd name="connsiteY1" fmla="*/ 1063487 h 1063571"/>
                <a:gd name="connsiteX2" fmla="*/ 1302026 w 1302026"/>
                <a:gd name="connsiteY2" fmla="*/ 59635 h 1063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026" h="1063571">
                  <a:moveTo>
                    <a:pt x="0" y="0"/>
                  </a:moveTo>
                  <a:cubicBezTo>
                    <a:pt x="199611" y="526774"/>
                    <a:pt x="399222" y="1053548"/>
                    <a:pt x="616226" y="1063487"/>
                  </a:cubicBezTo>
                  <a:cubicBezTo>
                    <a:pt x="833230" y="1073426"/>
                    <a:pt x="1194352" y="203752"/>
                    <a:pt x="1302026" y="59635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FC10EED-4F9A-9B04-1777-580DAEE1614B}"/>
                </a:ext>
              </a:extLst>
            </p:cNvPr>
            <p:cNvSpPr/>
            <p:nvPr/>
          </p:nvSpPr>
          <p:spPr>
            <a:xfrm rot="10800000">
              <a:off x="2257840" y="4051769"/>
              <a:ext cx="1302026" cy="1063571"/>
            </a:xfrm>
            <a:custGeom>
              <a:avLst/>
              <a:gdLst>
                <a:gd name="connsiteX0" fmla="*/ 0 w 1302026"/>
                <a:gd name="connsiteY0" fmla="*/ 0 h 1063571"/>
                <a:gd name="connsiteX1" fmla="*/ 616226 w 1302026"/>
                <a:gd name="connsiteY1" fmla="*/ 1063487 h 1063571"/>
                <a:gd name="connsiteX2" fmla="*/ 1302026 w 1302026"/>
                <a:gd name="connsiteY2" fmla="*/ 59635 h 1063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026" h="1063571">
                  <a:moveTo>
                    <a:pt x="0" y="0"/>
                  </a:moveTo>
                  <a:cubicBezTo>
                    <a:pt x="199611" y="526774"/>
                    <a:pt x="399222" y="1053548"/>
                    <a:pt x="616226" y="1063487"/>
                  </a:cubicBezTo>
                  <a:cubicBezTo>
                    <a:pt x="833230" y="1073426"/>
                    <a:pt x="1194352" y="203752"/>
                    <a:pt x="1302026" y="59635"/>
                  </a:cubicBezTo>
                </a:path>
              </a:pathLst>
            </a:custGeom>
            <a:noFill/>
            <a:ln>
              <a:solidFill>
                <a:srgbClr val="00B1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CBA2E59-D23E-6D48-492D-213F213DFC0A}"/>
                </a:ext>
              </a:extLst>
            </p:cNvPr>
            <p:cNvSpPr/>
            <p:nvPr/>
          </p:nvSpPr>
          <p:spPr>
            <a:xfrm>
              <a:off x="990600" y="2590800"/>
              <a:ext cx="3031435" cy="2226365"/>
            </a:xfrm>
            <a:custGeom>
              <a:avLst/>
              <a:gdLst>
                <a:gd name="connsiteX0" fmla="*/ 0 w 3031435"/>
                <a:gd name="connsiteY0" fmla="*/ 2226365 h 2226365"/>
                <a:gd name="connsiteX1" fmla="*/ 626166 w 3031435"/>
                <a:gd name="connsiteY1" fmla="*/ 715617 h 2226365"/>
                <a:gd name="connsiteX2" fmla="*/ 1958009 w 3031435"/>
                <a:gd name="connsiteY2" fmla="*/ 1162878 h 2226365"/>
                <a:gd name="connsiteX3" fmla="*/ 3031435 w 3031435"/>
                <a:gd name="connsiteY3" fmla="*/ 0 h 2226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1435" h="2226365">
                  <a:moveTo>
                    <a:pt x="0" y="2226365"/>
                  </a:moveTo>
                  <a:cubicBezTo>
                    <a:pt x="149915" y="1559615"/>
                    <a:pt x="299831" y="892865"/>
                    <a:pt x="626166" y="715617"/>
                  </a:cubicBezTo>
                  <a:cubicBezTo>
                    <a:pt x="952501" y="538369"/>
                    <a:pt x="1557131" y="1282147"/>
                    <a:pt x="1958009" y="1162878"/>
                  </a:cubicBezTo>
                  <a:cubicBezTo>
                    <a:pt x="2358887" y="1043609"/>
                    <a:pt x="2695161" y="521804"/>
                    <a:pt x="3031435" y="0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35D1FA4-199B-704E-DB94-82A6701B9763}"/>
                </a:ext>
              </a:extLst>
            </p:cNvPr>
            <p:cNvSpPr/>
            <p:nvPr/>
          </p:nvSpPr>
          <p:spPr>
            <a:xfrm>
              <a:off x="1260614" y="2700172"/>
              <a:ext cx="761997" cy="9376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6243F31-DE40-E76C-65FC-EBE3AA08A494}"/>
                </a:ext>
              </a:extLst>
            </p:cNvPr>
            <p:cNvSpPr/>
            <p:nvPr/>
          </p:nvSpPr>
          <p:spPr>
            <a:xfrm>
              <a:off x="2527853" y="3452232"/>
              <a:ext cx="761997" cy="9376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49661E6-233A-9A48-89B7-0878668ECED2}"/>
              </a:ext>
            </a:extLst>
          </p:cNvPr>
          <p:cNvGrpSpPr/>
          <p:nvPr/>
        </p:nvGrpSpPr>
        <p:grpSpPr>
          <a:xfrm>
            <a:off x="4267842" y="1371600"/>
            <a:ext cx="3730855" cy="4059198"/>
            <a:chOff x="4360517" y="1277106"/>
            <a:chExt cx="3730855" cy="4059198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07BFE83-7C71-D8B5-3195-50C8214C4BD6}"/>
                </a:ext>
              </a:extLst>
            </p:cNvPr>
            <p:cNvCxnSpPr/>
            <p:nvPr/>
          </p:nvCxnSpPr>
          <p:spPr>
            <a:xfrm flipV="1">
              <a:off x="4655746" y="1401705"/>
              <a:ext cx="0" cy="3429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72A95E3-96D9-30F4-B2DD-E09CD1F214A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50368" y="3116205"/>
              <a:ext cx="0" cy="3429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AC86ED6-5507-2F81-6877-52C1215A3C51}"/>
                    </a:ext>
                  </a:extLst>
                </p:cNvPr>
                <p:cNvSpPr txBox="1"/>
                <p:nvPr/>
              </p:nvSpPr>
              <p:spPr>
                <a:xfrm>
                  <a:off x="7489967" y="5059305"/>
                  <a:ext cx="5749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𝑘𝑑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AC86ED6-5507-2F81-6877-52C1215A3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9967" y="5059305"/>
                  <a:ext cx="574901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9474" t="-2174" r="-5263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349402F-A4E3-64B5-FCDE-E8876CF2F788}"/>
                    </a:ext>
                  </a:extLst>
                </p:cNvPr>
                <p:cNvSpPr txBox="1"/>
                <p:nvPr/>
              </p:nvSpPr>
              <p:spPr>
                <a:xfrm>
                  <a:off x="4360517" y="1277106"/>
                  <a:ext cx="1862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349402F-A4E3-64B5-FCDE-E8876CF2F7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0517" y="1277106"/>
                  <a:ext cx="18626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5161" t="-2222" r="-38710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2998C8-31BC-F7BB-79BB-7F0D8E389217}"/>
                </a:ext>
              </a:extLst>
            </p:cNvPr>
            <p:cNvSpPr/>
            <p:nvPr/>
          </p:nvSpPr>
          <p:spPr>
            <a:xfrm>
              <a:off x="5059937" y="1511035"/>
              <a:ext cx="1302026" cy="1063571"/>
            </a:xfrm>
            <a:custGeom>
              <a:avLst/>
              <a:gdLst>
                <a:gd name="connsiteX0" fmla="*/ 0 w 1302026"/>
                <a:gd name="connsiteY0" fmla="*/ 0 h 1063571"/>
                <a:gd name="connsiteX1" fmla="*/ 616226 w 1302026"/>
                <a:gd name="connsiteY1" fmla="*/ 1063487 h 1063571"/>
                <a:gd name="connsiteX2" fmla="*/ 1302026 w 1302026"/>
                <a:gd name="connsiteY2" fmla="*/ 59635 h 1063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026" h="1063571">
                  <a:moveTo>
                    <a:pt x="0" y="0"/>
                  </a:moveTo>
                  <a:cubicBezTo>
                    <a:pt x="199611" y="526774"/>
                    <a:pt x="399222" y="1053548"/>
                    <a:pt x="616226" y="1063487"/>
                  </a:cubicBezTo>
                  <a:cubicBezTo>
                    <a:pt x="833230" y="1073426"/>
                    <a:pt x="1194352" y="203752"/>
                    <a:pt x="1302026" y="59635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96DEE28-3333-0784-C654-A538B4CC8CB4}"/>
                </a:ext>
              </a:extLst>
            </p:cNvPr>
            <p:cNvSpPr/>
            <p:nvPr/>
          </p:nvSpPr>
          <p:spPr>
            <a:xfrm rot="10800000">
              <a:off x="6327177" y="3538535"/>
              <a:ext cx="1302026" cy="1063571"/>
            </a:xfrm>
            <a:custGeom>
              <a:avLst/>
              <a:gdLst>
                <a:gd name="connsiteX0" fmla="*/ 0 w 1302026"/>
                <a:gd name="connsiteY0" fmla="*/ 0 h 1063571"/>
                <a:gd name="connsiteX1" fmla="*/ 616226 w 1302026"/>
                <a:gd name="connsiteY1" fmla="*/ 1063487 h 1063571"/>
                <a:gd name="connsiteX2" fmla="*/ 1302026 w 1302026"/>
                <a:gd name="connsiteY2" fmla="*/ 59635 h 1063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026" h="1063571">
                  <a:moveTo>
                    <a:pt x="0" y="0"/>
                  </a:moveTo>
                  <a:cubicBezTo>
                    <a:pt x="199611" y="526774"/>
                    <a:pt x="399222" y="1053548"/>
                    <a:pt x="616226" y="1063487"/>
                  </a:cubicBezTo>
                  <a:cubicBezTo>
                    <a:pt x="833230" y="1073426"/>
                    <a:pt x="1194352" y="203752"/>
                    <a:pt x="1302026" y="59635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539CB2F-AA9E-7AAD-6FB6-FE6D19A08D80}"/>
                </a:ext>
              </a:extLst>
            </p:cNvPr>
            <p:cNvSpPr/>
            <p:nvPr/>
          </p:nvSpPr>
          <p:spPr>
            <a:xfrm>
              <a:off x="5059937" y="2077566"/>
              <a:ext cx="3031435" cy="2226365"/>
            </a:xfrm>
            <a:custGeom>
              <a:avLst/>
              <a:gdLst>
                <a:gd name="connsiteX0" fmla="*/ 0 w 3031435"/>
                <a:gd name="connsiteY0" fmla="*/ 2226365 h 2226365"/>
                <a:gd name="connsiteX1" fmla="*/ 626166 w 3031435"/>
                <a:gd name="connsiteY1" fmla="*/ 715617 h 2226365"/>
                <a:gd name="connsiteX2" fmla="*/ 1958009 w 3031435"/>
                <a:gd name="connsiteY2" fmla="*/ 1162878 h 2226365"/>
                <a:gd name="connsiteX3" fmla="*/ 3031435 w 3031435"/>
                <a:gd name="connsiteY3" fmla="*/ 0 h 2226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1435" h="2226365">
                  <a:moveTo>
                    <a:pt x="0" y="2226365"/>
                  </a:moveTo>
                  <a:cubicBezTo>
                    <a:pt x="149915" y="1559615"/>
                    <a:pt x="299831" y="892865"/>
                    <a:pt x="626166" y="715617"/>
                  </a:cubicBezTo>
                  <a:cubicBezTo>
                    <a:pt x="952501" y="538369"/>
                    <a:pt x="1557131" y="1282147"/>
                    <a:pt x="1958009" y="1162878"/>
                  </a:cubicBezTo>
                  <a:cubicBezTo>
                    <a:pt x="2358887" y="1043609"/>
                    <a:pt x="2695161" y="521804"/>
                    <a:pt x="3031435" y="0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FD87344-FB6B-1513-99F1-DA2E88919459}"/>
                </a:ext>
              </a:extLst>
            </p:cNvPr>
            <p:cNvSpPr/>
            <p:nvPr/>
          </p:nvSpPr>
          <p:spPr>
            <a:xfrm>
              <a:off x="5068219" y="1968235"/>
              <a:ext cx="2842591" cy="2325757"/>
            </a:xfrm>
            <a:custGeom>
              <a:avLst/>
              <a:gdLst>
                <a:gd name="connsiteX0" fmla="*/ 0 w 2842591"/>
                <a:gd name="connsiteY0" fmla="*/ 2325757 h 2325757"/>
                <a:gd name="connsiteX1" fmla="*/ 735496 w 2842591"/>
                <a:gd name="connsiteY1" fmla="*/ 1013792 h 2325757"/>
                <a:gd name="connsiteX2" fmla="*/ 1828800 w 2842591"/>
                <a:gd name="connsiteY2" fmla="*/ 1113183 h 2325757"/>
                <a:gd name="connsiteX3" fmla="*/ 2842591 w 2842591"/>
                <a:gd name="connsiteY3" fmla="*/ 0 h 2325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2591" h="2325757">
                  <a:moveTo>
                    <a:pt x="0" y="2325757"/>
                  </a:moveTo>
                  <a:cubicBezTo>
                    <a:pt x="215348" y="1770822"/>
                    <a:pt x="430696" y="1215888"/>
                    <a:pt x="735496" y="1013792"/>
                  </a:cubicBezTo>
                  <a:cubicBezTo>
                    <a:pt x="1040296" y="811696"/>
                    <a:pt x="1477618" y="1282148"/>
                    <a:pt x="1828800" y="1113183"/>
                  </a:cubicBezTo>
                  <a:cubicBezTo>
                    <a:pt x="2179983" y="944218"/>
                    <a:pt x="2511287" y="472109"/>
                    <a:pt x="2842591" y="0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1926A24-F7C8-4D84-0E79-FE6A799AD5DF}"/>
                </a:ext>
              </a:extLst>
            </p:cNvPr>
            <p:cNvSpPr/>
            <p:nvPr/>
          </p:nvSpPr>
          <p:spPr>
            <a:xfrm>
              <a:off x="5300132" y="1511035"/>
              <a:ext cx="1302026" cy="1063571"/>
            </a:xfrm>
            <a:custGeom>
              <a:avLst/>
              <a:gdLst>
                <a:gd name="connsiteX0" fmla="*/ 0 w 1302026"/>
                <a:gd name="connsiteY0" fmla="*/ 0 h 1063571"/>
                <a:gd name="connsiteX1" fmla="*/ 616226 w 1302026"/>
                <a:gd name="connsiteY1" fmla="*/ 1063487 h 1063571"/>
                <a:gd name="connsiteX2" fmla="*/ 1302026 w 1302026"/>
                <a:gd name="connsiteY2" fmla="*/ 59635 h 1063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026" h="1063571">
                  <a:moveTo>
                    <a:pt x="0" y="0"/>
                  </a:moveTo>
                  <a:cubicBezTo>
                    <a:pt x="199611" y="526774"/>
                    <a:pt x="399222" y="1053548"/>
                    <a:pt x="616226" y="1063487"/>
                  </a:cubicBezTo>
                  <a:cubicBezTo>
                    <a:pt x="833230" y="1073426"/>
                    <a:pt x="1194352" y="203752"/>
                    <a:pt x="1302026" y="59635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159B8A-4597-0C8E-3F3B-4F71BD7A7135}"/>
                </a:ext>
              </a:extLst>
            </p:cNvPr>
            <p:cNvSpPr/>
            <p:nvPr/>
          </p:nvSpPr>
          <p:spPr>
            <a:xfrm rot="10800000">
              <a:off x="6057160" y="3563341"/>
              <a:ext cx="1302026" cy="1063571"/>
            </a:xfrm>
            <a:custGeom>
              <a:avLst/>
              <a:gdLst>
                <a:gd name="connsiteX0" fmla="*/ 0 w 1302026"/>
                <a:gd name="connsiteY0" fmla="*/ 0 h 1063571"/>
                <a:gd name="connsiteX1" fmla="*/ 616226 w 1302026"/>
                <a:gd name="connsiteY1" fmla="*/ 1063487 h 1063571"/>
                <a:gd name="connsiteX2" fmla="*/ 1302026 w 1302026"/>
                <a:gd name="connsiteY2" fmla="*/ 59635 h 1063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026" h="1063571">
                  <a:moveTo>
                    <a:pt x="0" y="0"/>
                  </a:moveTo>
                  <a:cubicBezTo>
                    <a:pt x="199611" y="526774"/>
                    <a:pt x="399222" y="1053548"/>
                    <a:pt x="616226" y="1063487"/>
                  </a:cubicBezTo>
                  <a:cubicBezTo>
                    <a:pt x="833230" y="1073426"/>
                    <a:pt x="1194352" y="203752"/>
                    <a:pt x="1302026" y="59635"/>
                  </a:cubicBezTo>
                </a:path>
              </a:pathLst>
            </a:custGeom>
            <a:noFill/>
            <a:ln>
              <a:solidFill>
                <a:srgbClr val="00B1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4335636-EF7B-830C-88AD-E3792D146A24}"/>
              </a:ext>
            </a:extLst>
          </p:cNvPr>
          <p:cNvSpPr txBox="1"/>
          <p:nvPr/>
        </p:nvSpPr>
        <p:spPr>
          <a:xfrm>
            <a:off x="338668" y="762000"/>
            <a:ext cx="1124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SIP is formed through the interaction between 3 modes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3CC13CA-C927-E274-8A25-939B718CCE7C}"/>
                  </a:ext>
                </a:extLst>
              </p:cNvPr>
              <p:cNvSpPr txBox="1"/>
              <p:nvPr/>
            </p:nvSpPr>
            <p:spPr>
              <a:xfrm>
                <a:off x="8214227" y="1379883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3CC13CA-C927-E274-8A25-939B718CC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227" y="1379883"/>
                <a:ext cx="186268" cy="276999"/>
              </a:xfrm>
              <a:prstGeom prst="rect">
                <a:avLst/>
              </a:prstGeom>
              <a:blipFill>
                <a:blip r:embed="rId6"/>
                <a:stretch>
                  <a:fillRect l="-45161" t="-2174" r="-3871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B524FE-9242-F138-FEEF-8E42B7A51272}"/>
              </a:ext>
            </a:extLst>
          </p:cNvPr>
          <p:cNvCxnSpPr/>
          <p:nvPr/>
        </p:nvCxnSpPr>
        <p:spPr>
          <a:xfrm flipV="1">
            <a:off x="8493454" y="1487917"/>
            <a:ext cx="0" cy="3429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160638-6E50-A97D-8417-8A40A4BE240C}"/>
              </a:ext>
            </a:extLst>
          </p:cNvPr>
          <p:cNvCxnSpPr>
            <a:cxnSpLocks/>
          </p:cNvCxnSpPr>
          <p:nvPr/>
        </p:nvCxnSpPr>
        <p:spPr>
          <a:xfrm rot="5400000" flipV="1">
            <a:off x="10188076" y="3202417"/>
            <a:ext cx="0" cy="3429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64C025C-58D2-C3B0-0283-B8C26CAD4E93}"/>
                  </a:ext>
                </a:extLst>
              </p:cNvPr>
              <p:cNvSpPr txBox="1"/>
              <p:nvPr/>
            </p:nvSpPr>
            <p:spPr>
              <a:xfrm>
                <a:off x="11327675" y="5145517"/>
                <a:ext cx="5749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𝑘𝑑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64C025C-58D2-C3B0-0283-B8C26CAD4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7675" y="5145517"/>
                <a:ext cx="574901" cy="276999"/>
              </a:xfrm>
              <a:prstGeom prst="rect">
                <a:avLst/>
              </a:prstGeom>
              <a:blipFill>
                <a:blip r:embed="rId7"/>
                <a:stretch>
                  <a:fillRect l="-9474" t="-2174" r="-526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56F9DA6-9674-2A9B-B70B-7EB5DE60E1E6}"/>
              </a:ext>
            </a:extLst>
          </p:cNvPr>
          <p:cNvSpPr/>
          <p:nvPr/>
        </p:nvSpPr>
        <p:spPr>
          <a:xfrm>
            <a:off x="8897645" y="1597247"/>
            <a:ext cx="1302026" cy="1063571"/>
          </a:xfrm>
          <a:custGeom>
            <a:avLst/>
            <a:gdLst>
              <a:gd name="connsiteX0" fmla="*/ 0 w 1302026"/>
              <a:gd name="connsiteY0" fmla="*/ 0 h 1063571"/>
              <a:gd name="connsiteX1" fmla="*/ 616226 w 1302026"/>
              <a:gd name="connsiteY1" fmla="*/ 1063487 h 1063571"/>
              <a:gd name="connsiteX2" fmla="*/ 1302026 w 1302026"/>
              <a:gd name="connsiteY2" fmla="*/ 59635 h 1063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2026" h="1063571">
                <a:moveTo>
                  <a:pt x="0" y="0"/>
                </a:moveTo>
                <a:cubicBezTo>
                  <a:pt x="199611" y="526774"/>
                  <a:pt x="399222" y="1053548"/>
                  <a:pt x="616226" y="1063487"/>
                </a:cubicBezTo>
                <a:cubicBezTo>
                  <a:pt x="833230" y="1073426"/>
                  <a:pt x="1194352" y="203752"/>
                  <a:pt x="1302026" y="59635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A23BDFC-E14F-A814-9D87-819C261B6102}"/>
              </a:ext>
            </a:extLst>
          </p:cNvPr>
          <p:cNvSpPr/>
          <p:nvPr/>
        </p:nvSpPr>
        <p:spPr>
          <a:xfrm rot="10800000">
            <a:off x="10164885" y="3624747"/>
            <a:ext cx="1302026" cy="1063571"/>
          </a:xfrm>
          <a:custGeom>
            <a:avLst/>
            <a:gdLst>
              <a:gd name="connsiteX0" fmla="*/ 0 w 1302026"/>
              <a:gd name="connsiteY0" fmla="*/ 0 h 1063571"/>
              <a:gd name="connsiteX1" fmla="*/ 616226 w 1302026"/>
              <a:gd name="connsiteY1" fmla="*/ 1063487 h 1063571"/>
              <a:gd name="connsiteX2" fmla="*/ 1302026 w 1302026"/>
              <a:gd name="connsiteY2" fmla="*/ 59635 h 1063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2026" h="1063571">
                <a:moveTo>
                  <a:pt x="0" y="0"/>
                </a:moveTo>
                <a:cubicBezTo>
                  <a:pt x="199611" y="526774"/>
                  <a:pt x="399222" y="1053548"/>
                  <a:pt x="616226" y="1063487"/>
                </a:cubicBezTo>
                <a:cubicBezTo>
                  <a:pt x="833230" y="1073426"/>
                  <a:pt x="1194352" y="203752"/>
                  <a:pt x="1302026" y="59635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F55FA9B-C6F5-56FA-52A4-143CC82E17A6}"/>
              </a:ext>
            </a:extLst>
          </p:cNvPr>
          <p:cNvSpPr/>
          <p:nvPr/>
        </p:nvSpPr>
        <p:spPr>
          <a:xfrm>
            <a:off x="8897645" y="2163778"/>
            <a:ext cx="3031435" cy="2226365"/>
          </a:xfrm>
          <a:custGeom>
            <a:avLst/>
            <a:gdLst>
              <a:gd name="connsiteX0" fmla="*/ 0 w 3031435"/>
              <a:gd name="connsiteY0" fmla="*/ 2226365 h 2226365"/>
              <a:gd name="connsiteX1" fmla="*/ 626166 w 3031435"/>
              <a:gd name="connsiteY1" fmla="*/ 715617 h 2226365"/>
              <a:gd name="connsiteX2" fmla="*/ 1958009 w 3031435"/>
              <a:gd name="connsiteY2" fmla="*/ 1162878 h 2226365"/>
              <a:gd name="connsiteX3" fmla="*/ 3031435 w 3031435"/>
              <a:gd name="connsiteY3" fmla="*/ 0 h 222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1435" h="2226365">
                <a:moveTo>
                  <a:pt x="0" y="2226365"/>
                </a:moveTo>
                <a:cubicBezTo>
                  <a:pt x="149915" y="1559615"/>
                  <a:pt x="299831" y="892865"/>
                  <a:pt x="626166" y="715617"/>
                </a:cubicBezTo>
                <a:cubicBezTo>
                  <a:pt x="952501" y="538369"/>
                  <a:pt x="1557131" y="1282147"/>
                  <a:pt x="1958009" y="1162878"/>
                </a:cubicBezTo>
                <a:cubicBezTo>
                  <a:pt x="2358887" y="1043609"/>
                  <a:pt x="2695161" y="521804"/>
                  <a:pt x="3031435" y="0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5460FC3-4267-7032-5523-004736A3096E}"/>
              </a:ext>
            </a:extLst>
          </p:cNvPr>
          <p:cNvSpPr/>
          <p:nvPr/>
        </p:nvSpPr>
        <p:spPr>
          <a:xfrm>
            <a:off x="9496131" y="1597247"/>
            <a:ext cx="1302026" cy="1063571"/>
          </a:xfrm>
          <a:custGeom>
            <a:avLst/>
            <a:gdLst>
              <a:gd name="connsiteX0" fmla="*/ 0 w 1302026"/>
              <a:gd name="connsiteY0" fmla="*/ 0 h 1063571"/>
              <a:gd name="connsiteX1" fmla="*/ 616226 w 1302026"/>
              <a:gd name="connsiteY1" fmla="*/ 1063487 h 1063571"/>
              <a:gd name="connsiteX2" fmla="*/ 1302026 w 1302026"/>
              <a:gd name="connsiteY2" fmla="*/ 59635 h 1063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2026" h="1063571">
                <a:moveTo>
                  <a:pt x="0" y="0"/>
                </a:moveTo>
                <a:cubicBezTo>
                  <a:pt x="199611" y="526774"/>
                  <a:pt x="399222" y="1053548"/>
                  <a:pt x="616226" y="1063487"/>
                </a:cubicBezTo>
                <a:cubicBezTo>
                  <a:pt x="833230" y="1073426"/>
                  <a:pt x="1194352" y="203752"/>
                  <a:pt x="1302026" y="59635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A8C8AD2-62E8-30C1-05B3-74CEBA26A5AF}"/>
              </a:ext>
            </a:extLst>
          </p:cNvPr>
          <p:cNvSpPr/>
          <p:nvPr/>
        </p:nvSpPr>
        <p:spPr>
          <a:xfrm rot="10800000">
            <a:off x="9496131" y="3640309"/>
            <a:ext cx="1302026" cy="1063571"/>
          </a:xfrm>
          <a:custGeom>
            <a:avLst/>
            <a:gdLst>
              <a:gd name="connsiteX0" fmla="*/ 0 w 1302026"/>
              <a:gd name="connsiteY0" fmla="*/ 0 h 1063571"/>
              <a:gd name="connsiteX1" fmla="*/ 616226 w 1302026"/>
              <a:gd name="connsiteY1" fmla="*/ 1063487 h 1063571"/>
              <a:gd name="connsiteX2" fmla="*/ 1302026 w 1302026"/>
              <a:gd name="connsiteY2" fmla="*/ 59635 h 1063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2026" h="1063571">
                <a:moveTo>
                  <a:pt x="0" y="0"/>
                </a:moveTo>
                <a:cubicBezTo>
                  <a:pt x="199611" y="526774"/>
                  <a:pt x="399222" y="1053548"/>
                  <a:pt x="616226" y="1063487"/>
                </a:cubicBezTo>
                <a:cubicBezTo>
                  <a:pt x="833230" y="1073426"/>
                  <a:pt x="1194352" y="203752"/>
                  <a:pt x="1302026" y="59635"/>
                </a:cubicBezTo>
              </a:path>
            </a:pathLst>
          </a:custGeom>
          <a:noFill/>
          <a:ln>
            <a:solidFill>
              <a:srgbClr val="00B1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1AE84E-964A-6E1E-FA05-F51FFD3244FB}"/>
              </a:ext>
            </a:extLst>
          </p:cNvPr>
          <p:cNvSpPr/>
          <p:nvPr/>
        </p:nvSpPr>
        <p:spPr>
          <a:xfrm>
            <a:off x="9860912" y="2982059"/>
            <a:ext cx="607945" cy="202263"/>
          </a:xfrm>
          <a:custGeom>
            <a:avLst/>
            <a:gdLst>
              <a:gd name="connsiteX0" fmla="*/ 0 w 4313583"/>
              <a:gd name="connsiteY0" fmla="*/ 1560443 h 1560443"/>
              <a:gd name="connsiteX1" fmla="*/ 1351722 w 4313583"/>
              <a:gd name="connsiteY1" fmla="*/ 844826 h 1560443"/>
              <a:gd name="connsiteX2" fmla="*/ 2047461 w 4313583"/>
              <a:gd name="connsiteY2" fmla="*/ 874643 h 1560443"/>
              <a:gd name="connsiteX3" fmla="*/ 2812774 w 4313583"/>
              <a:gd name="connsiteY3" fmla="*/ 864704 h 1560443"/>
              <a:gd name="connsiteX4" fmla="*/ 4313583 w 4313583"/>
              <a:gd name="connsiteY4" fmla="*/ 0 h 1560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3583" h="1560443">
                <a:moveTo>
                  <a:pt x="0" y="1560443"/>
                </a:moveTo>
                <a:cubicBezTo>
                  <a:pt x="505239" y="1259784"/>
                  <a:pt x="1010479" y="959126"/>
                  <a:pt x="1351722" y="844826"/>
                </a:cubicBezTo>
                <a:cubicBezTo>
                  <a:pt x="1692966" y="730526"/>
                  <a:pt x="1803952" y="871330"/>
                  <a:pt x="2047461" y="874643"/>
                </a:cubicBezTo>
                <a:cubicBezTo>
                  <a:pt x="2290970" y="877956"/>
                  <a:pt x="2435087" y="1010478"/>
                  <a:pt x="2812774" y="864704"/>
                </a:cubicBezTo>
                <a:cubicBezTo>
                  <a:pt x="3190461" y="718930"/>
                  <a:pt x="4128053" y="112644"/>
                  <a:pt x="4313583" y="0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B2F2FB6-C6A7-40CC-6F9F-01160E2EAAA8}"/>
              </a:ext>
            </a:extLst>
          </p:cNvPr>
          <p:cNvSpPr/>
          <p:nvPr/>
        </p:nvSpPr>
        <p:spPr>
          <a:xfrm>
            <a:off x="10465681" y="1681397"/>
            <a:ext cx="675861" cy="1302026"/>
          </a:xfrm>
          <a:custGeom>
            <a:avLst/>
            <a:gdLst>
              <a:gd name="connsiteX0" fmla="*/ 0 w 675861"/>
              <a:gd name="connsiteY0" fmla="*/ 1302026 h 1302026"/>
              <a:gd name="connsiteX1" fmla="*/ 387626 w 675861"/>
              <a:gd name="connsiteY1" fmla="*/ 884582 h 1302026"/>
              <a:gd name="connsiteX2" fmla="*/ 675861 w 675861"/>
              <a:gd name="connsiteY2" fmla="*/ 0 h 130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5861" h="1302026">
                <a:moveTo>
                  <a:pt x="0" y="1302026"/>
                </a:moveTo>
                <a:cubicBezTo>
                  <a:pt x="137491" y="1201806"/>
                  <a:pt x="274983" y="1101586"/>
                  <a:pt x="387626" y="884582"/>
                </a:cubicBezTo>
                <a:cubicBezTo>
                  <a:pt x="500269" y="667578"/>
                  <a:pt x="588065" y="333789"/>
                  <a:pt x="675861" y="0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A0D9855-3FB3-1288-A6D6-25D8E039DA87}"/>
              </a:ext>
            </a:extLst>
          </p:cNvPr>
          <p:cNvSpPr/>
          <p:nvPr/>
        </p:nvSpPr>
        <p:spPr>
          <a:xfrm>
            <a:off x="9356494" y="3158754"/>
            <a:ext cx="541798" cy="1063571"/>
          </a:xfrm>
          <a:custGeom>
            <a:avLst/>
            <a:gdLst>
              <a:gd name="connsiteX0" fmla="*/ 0 w 964096"/>
              <a:gd name="connsiteY0" fmla="*/ 1242391 h 1242391"/>
              <a:gd name="connsiteX1" fmla="*/ 417444 w 964096"/>
              <a:gd name="connsiteY1" fmla="*/ 308113 h 1242391"/>
              <a:gd name="connsiteX2" fmla="*/ 964096 w 964096"/>
              <a:gd name="connsiteY2" fmla="*/ 0 h 124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096" h="1242391">
                <a:moveTo>
                  <a:pt x="0" y="1242391"/>
                </a:moveTo>
                <a:cubicBezTo>
                  <a:pt x="128380" y="878784"/>
                  <a:pt x="256761" y="515178"/>
                  <a:pt x="417444" y="308113"/>
                </a:cubicBezTo>
                <a:cubicBezTo>
                  <a:pt x="578127" y="101048"/>
                  <a:pt x="887896" y="54665"/>
                  <a:pt x="964096" y="0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452411E-CC37-1AB8-E6FF-4EECAAA6E1EB}"/>
              </a:ext>
            </a:extLst>
          </p:cNvPr>
          <p:cNvCxnSpPr>
            <a:cxnSpLocks/>
          </p:cNvCxnSpPr>
          <p:nvPr/>
        </p:nvCxnSpPr>
        <p:spPr>
          <a:xfrm flipH="1">
            <a:off x="10129751" y="1656882"/>
            <a:ext cx="34786" cy="297180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0F1EBD5-AD49-CAF9-50A3-D603349EB68C}"/>
              </a:ext>
            </a:extLst>
          </p:cNvPr>
          <p:cNvSpPr txBox="1"/>
          <p:nvPr/>
        </p:nvSpPr>
        <p:spPr>
          <a:xfrm>
            <a:off x="3121667" y="5906846"/>
            <a:ext cx="5948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we see that in our previous results?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D89DA01-C068-273E-1136-2B9505176198}"/>
              </a:ext>
            </a:extLst>
          </p:cNvPr>
          <p:cNvSpPr/>
          <p:nvPr/>
        </p:nvSpPr>
        <p:spPr>
          <a:xfrm>
            <a:off x="3951944" y="3216533"/>
            <a:ext cx="416268" cy="3693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8605261-AC4E-F466-53AB-CEDEF00E52F0}"/>
              </a:ext>
            </a:extLst>
          </p:cNvPr>
          <p:cNvSpPr/>
          <p:nvPr/>
        </p:nvSpPr>
        <p:spPr>
          <a:xfrm>
            <a:off x="7898327" y="3216533"/>
            <a:ext cx="416268" cy="3693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98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8172-7A16-98BB-E84E-394C4B271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behavior before and after the SIP?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723C-EFC0-45C9-2DFB-AB2760227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21" y="762000"/>
            <a:ext cx="3607500" cy="333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EAB235-E0AD-756F-0E40-34FBF0E8B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694" y="762000"/>
            <a:ext cx="4285385" cy="333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748467-AAF8-3F90-3E33-329AADCE7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741" y="781493"/>
            <a:ext cx="3750632" cy="333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894AF3-A8D1-20B4-6C3C-93D266EAA0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572000"/>
            <a:ext cx="2635606" cy="17003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8127475-072A-D593-25E4-1AE56AA1388F}"/>
              </a:ext>
            </a:extLst>
          </p:cNvPr>
          <p:cNvSpPr txBox="1"/>
          <p:nvPr/>
        </p:nvSpPr>
        <p:spPr>
          <a:xfrm>
            <a:off x="5334000" y="50292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believe this is not an SIP</a:t>
            </a:r>
          </a:p>
        </p:txBody>
      </p:sp>
    </p:spTree>
    <p:extLst>
      <p:ext uri="{BB962C8B-B14F-4D97-AF65-F5344CB8AC3E}">
        <p14:creationId xmlns:p14="http://schemas.microsoft.com/office/powerpoint/2010/main" val="2874608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75781</TotalTime>
  <Words>417</Words>
  <Application>Microsoft Office PowerPoint</Application>
  <PresentationFormat>Widescreen</PresentationFormat>
  <Paragraphs>73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Times New Roman</vt:lpstr>
      <vt:lpstr>Arial</vt:lpstr>
      <vt:lpstr>Calibri</vt:lpstr>
      <vt:lpstr>Cambria Math</vt:lpstr>
      <vt:lpstr>Office Theme</vt:lpstr>
      <vt:lpstr>PowerPoint Presentation</vt:lpstr>
      <vt:lpstr>Main concept </vt:lpstr>
      <vt:lpstr>Frozen mode in optical waveguides</vt:lpstr>
      <vt:lpstr>Frozen mode in optical waveguides</vt:lpstr>
      <vt:lpstr>Corrugated waveguide</vt:lpstr>
      <vt:lpstr>Results</vt:lpstr>
      <vt:lpstr>Is it an SIP?</vt:lpstr>
      <vt:lpstr>How is the SIP formed?</vt:lpstr>
      <vt:lpstr>What is the behavior before and after the SIP?</vt:lpstr>
      <vt:lpstr>What occurs for the ASOW?</vt:lpstr>
      <vt:lpstr>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Ring Resonator</dc:title>
  <dc:creator>Filippo</dc:creator>
  <cp:lastModifiedBy>Albert Herrero Parareda</cp:lastModifiedBy>
  <cp:revision>995</cp:revision>
  <dcterms:created xsi:type="dcterms:W3CDTF">2015-11-16T15:02:53Z</dcterms:created>
  <dcterms:modified xsi:type="dcterms:W3CDTF">2023-12-11T22:22:58Z</dcterms:modified>
</cp:coreProperties>
</file>