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3"/>
  </p:notesMasterIdLst>
  <p:handoutMasterIdLst>
    <p:handoutMasterId r:id="rId14"/>
  </p:handoutMasterIdLst>
  <p:sldIdLst>
    <p:sldId id="347" r:id="rId2"/>
    <p:sldId id="387" r:id="rId3"/>
    <p:sldId id="388" r:id="rId4"/>
    <p:sldId id="389" r:id="rId5"/>
    <p:sldId id="390" r:id="rId6"/>
    <p:sldId id="391" r:id="rId7"/>
    <p:sldId id="395" r:id="rId8"/>
    <p:sldId id="399" r:id="rId9"/>
    <p:sldId id="397" r:id="rId10"/>
    <p:sldId id="396" r:id="rId11"/>
    <p:sldId id="352" r:id="rId12"/>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ambria Math" panose="02040503050406030204" pitchFamily="18"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yehia" initials="my" lastIdx="6" clrIdx="0">
    <p:extLst>
      <p:ext uri="{19B8F6BF-5375-455C-9EA6-DF929625EA0E}">
        <p15:presenceInfo xmlns:p15="http://schemas.microsoft.com/office/powerpoint/2012/main" userId="5e57daa659109ea2" providerId="Windows Live"/>
      </p:ext>
    </p:extLst>
  </p:cmAuthor>
  <p:cmAuthor id="2" name="Tarek Khedr" initials="TK" lastIdx="16" clrIdx="1">
    <p:extLst>
      <p:ext uri="{19B8F6BF-5375-455C-9EA6-DF929625EA0E}">
        <p15:presenceInfo xmlns:p15="http://schemas.microsoft.com/office/powerpoint/2012/main" userId="Tarek Khedr" providerId="None"/>
      </p:ext>
    </p:extLst>
  </p:cmAuthor>
  <p:cmAuthor id="3" name="Abdelshafy" initials="A" lastIdx="5" clrIdx="2">
    <p:extLst>
      <p:ext uri="{19B8F6BF-5375-455C-9EA6-DF929625EA0E}">
        <p15:presenceInfo xmlns:p15="http://schemas.microsoft.com/office/powerpoint/2012/main" userId="Abdelshafy" providerId="None"/>
      </p:ext>
    </p:extLst>
  </p:cmAuthor>
  <p:cmAuthor id="4" name="Albert Herrero Parareda" initials="AHP" lastIdx="1" clrIdx="3">
    <p:extLst>
      <p:ext uri="{19B8F6BF-5375-455C-9EA6-DF929625EA0E}">
        <p15:presenceInfo xmlns:p15="http://schemas.microsoft.com/office/powerpoint/2012/main" userId="Albert Herrero Parare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00"/>
    <a:srgbClr val="0070C0"/>
    <a:srgbClr val="FF5D5D"/>
    <a:srgbClr val="62D162"/>
    <a:srgbClr val="ACBCFE"/>
    <a:srgbClr val="0C0288"/>
    <a:srgbClr val="0E039F"/>
    <a:srgbClr val="000066"/>
    <a:srgbClr val="0F45B1"/>
    <a:srgbClr val="021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18" autoAdjust="0"/>
    <p:restoredTop sz="93557" autoAdjust="0"/>
  </p:normalViewPr>
  <p:slideViewPr>
    <p:cSldViewPr>
      <p:cViewPr varScale="1">
        <p:scale>
          <a:sx n="60" d="100"/>
          <a:sy n="60" d="100"/>
        </p:scale>
        <p:origin x="1020"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CA1963-63B2-40D2-ADC3-36BF43907078}" type="datetimeFigureOut">
              <a:rPr lang="en-US" smtClean="0"/>
              <a:pPr/>
              <a:t>12/13/2023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2EB57D-8F99-41A6-AD43-28CFAA26ED5C}" type="slidenum">
              <a:rPr lang="en-US" smtClean="0"/>
              <a:pPr/>
              <a:t>‹#›</a:t>
            </a:fld>
            <a:endParaRPr lang="en-US"/>
          </a:p>
        </p:txBody>
      </p:sp>
    </p:spTree>
    <p:extLst>
      <p:ext uri="{BB962C8B-B14F-4D97-AF65-F5344CB8AC3E}">
        <p14:creationId xmlns:p14="http://schemas.microsoft.com/office/powerpoint/2010/main" val="219402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1ED6C-C814-4E60-9FAC-E545E0A690B9}" type="datetimeFigureOut">
              <a:rPr lang="en-US" smtClean="0"/>
              <a:pPr/>
              <a:t>12/13/2023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3C5FAC-7DF8-4EEA-9374-184479F7E07A}" type="slidenum">
              <a:rPr lang="en-US" smtClean="0"/>
              <a:pPr/>
              <a:t>‹#›</a:t>
            </a:fld>
            <a:endParaRPr lang="en-US"/>
          </a:p>
        </p:txBody>
      </p:sp>
    </p:spTree>
    <p:extLst>
      <p:ext uri="{BB962C8B-B14F-4D97-AF65-F5344CB8AC3E}">
        <p14:creationId xmlns:p14="http://schemas.microsoft.com/office/powerpoint/2010/main" val="194126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F71BB-5027-43F6-89B2-26505A8CD87D}" type="slidenum">
              <a:rPr lang="en-US" smtClean="0"/>
              <a:pPr/>
              <a:t>1</a:t>
            </a:fld>
            <a:endParaRPr lang="en-US" dirty="0"/>
          </a:p>
        </p:txBody>
      </p:sp>
    </p:spTree>
    <p:extLst>
      <p:ext uri="{BB962C8B-B14F-4D97-AF65-F5344CB8AC3E}">
        <p14:creationId xmlns:p14="http://schemas.microsoft.com/office/powerpoint/2010/main" val="93365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12/13/2023</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347138" name="Picture 2" descr="Signature, flush lef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1" y="179994"/>
            <a:ext cx="2350959" cy="35340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28600" y="198467"/>
            <a:ext cx="8305600" cy="411133"/>
          </a:xfrm>
        </p:spPr>
        <p:txBody>
          <a:bodyPr>
            <a:normAutofit/>
          </a:bodyPr>
          <a:lstStyle>
            <a:lvl1pPr algn="l">
              <a:defRPr lang="en-US" sz="2400" b="1" kern="1200" dirty="0" smtClean="0">
                <a:solidFill>
                  <a:srgbClr val="C00000"/>
                </a:solidFill>
                <a:latin typeface="Arial" pitchFamily="34" charset="0"/>
                <a:ea typeface="+mn-ea"/>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26415274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FD83A-7894-4FFE-AC40-E3B982B6C881}" type="datetime1">
              <a:rPr lang="en-US" smtClean="0"/>
              <a:pPr/>
              <a:t>12/13/2023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234DF-4351-4778-8C01-15D598917B00}" type="slidenum">
              <a:rPr lang="en-US" smtClean="0"/>
              <a:pPr/>
              <a:t>‹#›</a:t>
            </a:fld>
            <a:endParaRPr lang="en-US"/>
          </a:p>
        </p:txBody>
      </p:sp>
    </p:spTree>
    <p:extLst>
      <p:ext uri="{BB962C8B-B14F-4D97-AF65-F5344CB8AC3E}">
        <p14:creationId xmlns:p14="http://schemas.microsoft.com/office/powerpoint/2010/main" val="28999551"/>
      </p:ext>
    </p:extLst>
  </p:cSld>
  <p:clrMap bg1="lt1" tx1="dk1" bg2="lt2" tx2="dk2" accent1="accent1" accent2="accent2" accent3="accent3" accent4="accent4" accent5="accent5" accent6="accent6" hlink="hlink" folHlink="folHlink"/>
  <p:sldLayoutIdLst>
    <p:sldLayoutId id="2147483668"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35.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emf"/><Relationship Id="rId4" Type="http://schemas.openxmlformats.org/officeDocument/2006/relationships/image" Target="../media/image41.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5.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7" Type="http://schemas.openxmlformats.org/officeDocument/2006/relationships/image" Target="../media/image19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80.png"/><Relationship Id="rId11" Type="http://schemas.openxmlformats.org/officeDocument/2006/relationships/image" Target="../media/image22.emf"/><Relationship Id="rId5" Type="http://schemas.openxmlformats.org/officeDocument/2006/relationships/image" Target="../media/image170.png"/><Relationship Id="rId10" Type="http://schemas.openxmlformats.org/officeDocument/2006/relationships/image" Target="../media/image23.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emf"/><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Box 4"/>
          <p:cNvSpPr txBox="1">
            <a:spLocks noChangeArrowheads="1"/>
          </p:cNvSpPr>
          <p:nvPr/>
        </p:nvSpPr>
        <p:spPr bwMode="auto">
          <a:xfrm>
            <a:off x="1866900" y="3657600"/>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ctr" eaLnBrk="1" hangingPunct="1">
              <a:spcBef>
                <a:spcPct val="50000"/>
              </a:spcBef>
            </a:pPr>
            <a:r>
              <a:rPr lang="en-US" altLang="en-US" b="0" dirty="0">
                <a:latin typeface="Arial" panose="020B0604020202020204" pitchFamily="34" charset="0"/>
                <a:cs typeface="Arial" panose="020B0604020202020204" pitchFamily="34" charset="0"/>
              </a:rPr>
              <a:t>A. Herrero Parareda and F. Capolino</a:t>
            </a:r>
            <a:endParaRPr lang="en-US" altLang="en-US" b="0" u="sng" dirty="0">
              <a:latin typeface="Arial" panose="020B0604020202020204" pitchFamily="34" charset="0"/>
              <a:cs typeface="Arial" panose="020B0604020202020204" pitchFamily="34" charset="0"/>
            </a:endParaRPr>
          </a:p>
        </p:txBody>
      </p:sp>
      <p:sp>
        <p:nvSpPr>
          <p:cNvPr id="15364"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dirty="0"/>
          </a:p>
        </p:txBody>
      </p:sp>
      <p:sp>
        <p:nvSpPr>
          <p:cNvPr id="15366"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dirty="0"/>
          </a:p>
        </p:txBody>
      </p:sp>
      <p:sp>
        <p:nvSpPr>
          <p:cNvPr id="15368"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dirty="0"/>
          </a:p>
        </p:txBody>
      </p:sp>
      <p:sp>
        <p:nvSpPr>
          <p:cNvPr id="15370"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dirty="0"/>
          </a:p>
        </p:txBody>
      </p:sp>
      <p:sp>
        <p:nvSpPr>
          <p:cNvPr id="10" name="Rectangle 9"/>
          <p:cNvSpPr/>
          <p:nvPr/>
        </p:nvSpPr>
        <p:spPr>
          <a:xfrm>
            <a:off x="2513755" y="2395054"/>
            <a:ext cx="7164488" cy="101566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es-ES" sz="3000" b="1" dirty="0" err="1">
                <a:solidFill>
                  <a:srgbClr val="DE0000"/>
                </a:solidFill>
              </a:rPr>
              <a:t>Stationary</a:t>
            </a:r>
            <a:r>
              <a:rPr lang="es-ES" sz="3000" b="1" dirty="0">
                <a:solidFill>
                  <a:srgbClr val="DE0000"/>
                </a:solidFill>
              </a:rPr>
              <a:t> </a:t>
            </a:r>
            <a:r>
              <a:rPr lang="es-ES" sz="3000" b="1" dirty="0" err="1">
                <a:solidFill>
                  <a:srgbClr val="DE0000"/>
                </a:solidFill>
              </a:rPr>
              <a:t>inflection</a:t>
            </a:r>
            <a:r>
              <a:rPr lang="es-ES" sz="3000" b="1" dirty="0">
                <a:solidFill>
                  <a:srgbClr val="DE0000"/>
                </a:solidFill>
              </a:rPr>
              <a:t> </a:t>
            </a:r>
            <a:r>
              <a:rPr lang="es-ES" sz="3000" b="1" dirty="0" err="1">
                <a:solidFill>
                  <a:srgbClr val="DE0000"/>
                </a:solidFill>
              </a:rPr>
              <a:t>point</a:t>
            </a:r>
            <a:r>
              <a:rPr lang="es-ES" sz="3000" b="1" dirty="0">
                <a:solidFill>
                  <a:srgbClr val="DE0000"/>
                </a:solidFill>
              </a:rPr>
              <a:t> in a </a:t>
            </a:r>
            <a:r>
              <a:rPr lang="es-ES" sz="3000" b="1" dirty="0" err="1">
                <a:solidFill>
                  <a:srgbClr val="DE0000"/>
                </a:solidFill>
              </a:rPr>
              <a:t>corrugated</a:t>
            </a:r>
            <a:r>
              <a:rPr lang="es-ES" sz="3000" b="1" dirty="0">
                <a:solidFill>
                  <a:srgbClr val="DE0000"/>
                </a:solidFill>
              </a:rPr>
              <a:t> </a:t>
            </a:r>
            <a:r>
              <a:rPr lang="es-ES" sz="3000" b="1" dirty="0" err="1">
                <a:solidFill>
                  <a:srgbClr val="DE0000"/>
                </a:solidFill>
              </a:rPr>
              <a:t>waveguide</a:t>
            </a:r>
            <a:endParaRPr lang="en-US" sz="3000" b="1" dirty="0">
              <a:solidFill>
                <a:srgbClr val="DE0000"/>
              </a:solidFill>
            </a:endParaRPr>
          </a:p>
        </p:txBody>
      </p:sp>
      <p:sp>
        <p:nvSpPr>
          <p:cNvPr id="12" name="TextBox 11"/>
          <p:cNvSpPr txBox="1"/>
          <p:nvPr/>
        </p:nvSpPr>
        <p:spPr>
          <a:xfrm>
            <a:off x="2781300" y="4199664"/>
            <a:ext cx="8001000" cy="400110"/>
          </a:xfrm>
          <a:prstGeom prst="rect">
            <a:avLst/>
          </a:prstGeom>
          <a:noFill/>
        </p:spPr>
        <p:txBody>
          <a:bodyPr wrap="square" rtlCol="0">
            <a:spAutoFit/>
          </a:bodyPr>
          <a:lstStyle/>
          <a:p>
            <a:r>
              <a:rPr lang="en-US" sz="2000" dirty="0"/>
              <a:t>Department of Electrical Engineering and Computer Science</a:t>
            </a:r>
          </a:p>
        </p:txBody>
      </p:sp>
      <p:pic>
        <p:nvPicPr>
          <p:cNvPr id="14" name="Picture 2" descr="Signature, flush lef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1717" y="4832480"/>
            <a:ext cx="3968565" cy="6239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173C550-24CD-4C03-AD5C-DA4DCE0D1BD1}"/>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1702150027"/>
      </p:ext>
    </p:extLst>
  </p:cSld>
  <p:clrMapOvr>
    <a:masterClrMapping/>
  </p:clrMapOvr>
  <mc:AlternateContent xmlns:mc="http://schemas.openxmlformats.org/markup-compatibility/2006" xmlns:p14="http://schemas.microsoft.com/office/powerpoint/2010/main">
    <mc:Choice Requires="p14">
      <p:transition spd="slow" p14:dur="2000" advTm="20743"/>
    </mc:Choice>
    <mc:Fallback xmlns="">
      <p:transition spd="slow" advTm="207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4639-93B6-A81D-948C-845949CB0303}"/>
              </a:ext>
            </a:extLst>
          </p:cNvPr>
          <p:cNvSpPr>
            <a:spLocks noGrp="1"/>
          </p:cNvSpPr>
          <p:nvPr>
            <p:ph type="title"/>
          </p:nvPr>
        </p:nvSpPr>
        <p:spPr>
          <a:xfrm>
            <a:off x="152400" y="198467"/>
            <a:ext cx="9448800" cy="475681"/>
          </a:xfrm>
        </p:spPr>
        <p:txBody>
          <a:bodyPr/>
          <a:lstStyle/>
          <a:p>
            <a:r>
              <a:rPr lang="en-US" dirty="0"/>
              <a:t>Dispersion diagram retrieval with the tapering similarity method</a:t>
            </a:r>
          </a:p>
        </p:txBody>
      </p:sp>
      <p:pic>
        <p:nvPicPr>
          <p:cNvPr id="3" name="Picture 2">
            <a:extLst>
              <a:ext uri="{FF2B5EF4-FFF2-40B4-BE49-F238E27FC236}">
                <a16:creationId xmlns:a16="http://schemas.microsoft.com/office/drawing/2014/main" id="{233705D3-5E5F-3D7E-F33F-8B02EDBA7F73}"/>
              </a:ext>
            </a:extLst>
          </p:cNvPr>
          <p:cNvPicPr>
            <a:picLocks noChangeAspect="1"/>
          </p:cNvPicPr>
          <p:nvPr/>
        </p:nvPicPr>
        <p:blipFill>
          <a:blip r:embed="rId2"/>
          <a:stretch>
            <a:fillRect/>
          </a:stretch>
        </p:blipFill>
        <p:spPr>
          <a:xfrm>
            <a:off x="152400" y="762000"/>
            <a:ext cx="5658640" cy="2915057"/>
          </a:xfrm>
          <a:prstGeom prst="rect">
            <a:avLst/>
          </a:prstGeom>
        </p:spPr>
      </p:pic>
      <p:pic>
        <p:nvPicPr>
          <p:cNvPr id="4" name="Picture 3">
            <a:extLst>
              <a:ext uri="{FF2B5EF4-FFF2-40B4-BE49-F238E27FC236}">
                <a16:creationId xmlns:a16="http://schemas.microsoft.com/office/drawing/2014/main" id="{1CF957F2-68CE-1EDD-03E3-A338D6A2A7CC}"/>
              </a:ext>
            </a:extLst>
          </p:cNvPr>
          <p:cNvPicPr>
            <a:picLocks noChangeAspect="1"/>
          </p:cNvPicPr>
          <p:nvPr/>
        </p:nvPicPr>
        <p:blipFill rotWithShape="1">
          <a:blip r:embed="rId3"/>
          <a:srcRect t="22854"/>
          <a:stretch/>
        </p:blipFill>
        <p:spPr>
          <a:xfrm>
            <a:off x="6072809" y="1447799"/>
            <a:ext cx="1762371" cy="257222"/>
          </a:xfrm>
          <a:prstGeom prst="rect">
            <a:avLst/>
          </a:prstGeom>
        </p:spPr>
      </p:pic>
      <p:pic>
        <p:nvPicPr>
          <p:cNvPr id="5" name="Picture 4">
            <a:extLst>
              <a:ext uri="{FF2B5EF4-FFF2-40B4-BE49-F238E27FC236}">
                <a16:creationId xmlns:a16="http://schemas.microsoft.com/office/drawing/2014/main" id="{CC8B05E0-A3AE-3EEE-810D-BE2B5072509D}"/>
              </a:ext>
            </a:extLst>
          </p:cNvPr>
          <p:cNvPicPr>
            <a:picLocks noChangeAspect="1"/>
          </p:cNvPicPr>
          <p:nvPr/>
        </p:nvPicPr>
        <p:blipFill rotWithShape="1">
          <a:blip r:embed="rId4"/>
          <a:srcRect t="18474"/>
          <a:stretch/>
        </p:blipFill>
        <p:spPr>
          <a:xfrm>
            <a:off x="6172835" y="2691737"/>
            <a:ext cx="1562318" cy="264058"/>
          </a:xfrm>
          <a:prstGeom prst="rect">
            <a:avLst/>
          </a:prstGeom>
        </p:spPr>
      </p:pic>
      <p:pic>
        <p:nvPicPr>
          <p:cNvPr id="6" name="Picture 5">
            <a:extLst>
              <a:ext uri="{FF2B5EF4-FFF2-40B4-BE49-F238E27FC236}">
                <a16:creationId xmlns:a16="http://schemas.microsoft.com/office/drawing/2014/main" id="{48127149-5833-49EE-C95D-DA2AFD1DA387}"/>
              </a:ext>
            </a:extLst>
          </p:cNvPr>
          <p:cNvPicPr>
            <a:picLocks noChangeAspect="1"/>
          </p:cNvPicPr>
          <p:nvPr/>
        </p:nvPicPr>
        <p:blipFill>
          <a:blip r:embed="rId5"/>
          <a:stretch>
            <a:fillRect/>
          </a:stretch>
        </p:blipFill>
        <p:spPr>
          <a:xfrm>
            <a:off x="8419871" y="1395410"/>
            <a:ext cx="1638529" cy="36200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2B29CF-0D9B-08DF-5CC9-D5F982D849C4}"/>
                  </a:ext>
                </a:extLst>
              </p:cNvPr>
              <p:cNvSpPr txBox="1"/>
              <p:nvPr/>
            </p:nvSpPr>
            <p:spPr>
              <a:xfrm>
                <a:off x="10648203" y="1299283"/>
                <a:ext cx="1371399" cy="5542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F</m:t>
                      </m:r>
                      <m:r>
                        <a:rPr lang="es-ES" b="0" i="1" smtClean="0">
                          <a:latin typeface="Cambria Math" panose="02040503050406030204" pitchFamily="18" charset="0"/>
                        </a:rPr>
                        <m:t>=</m:t>
                      </m:r>
                      <m:d>
                        <m:dPr>
                          <m:ctrlPr>
                            <a:rPr lang="es-ES" b="0" i="1" smtClean="0">
                              <a:latin typeface="Cambria Math" panose="02040503050406030204" pitchFamily="18" charset="0"/>
                            </a:rPr>
                          </m:ctrlPr>
                        </m:dPr>
                        <m:e>
                          <m:m>
                            <m:mPr>
                              <m:mcs>
                                <m:mc>
                                  <m:mcPr>
                                    <m:count m:val="2"/>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rPr>
                                  <m:t>0</m:t>
                                </m:r>
                              </m:e>
                              <m:e>
                                <m:r>
                                  <m:rPr>
                                    <m:sty m:val="p"/>
                                  </m:rPr>
                                  <a:rPr lang="es-ES" b="0" i="0" smtClean="0">
                                    <a:latin typeface="Cambria Math" panose="02040503050406030204" pitchFamily="18" charset="0"/>
                                  </a:rPr>
                                  <m:t>I</m:t>
                                </m:r>
                              </m:e>
                            </m:mr>
                            <m:mr>
                              <m:e>
                                <m:r>
                                  <m:rPr>
                                    <m:sty m:val="p"/>
                                  </m:rPr>
                                  <a:rPr lang="es-ES" b="0" i="0" smtClean="0">
                                    <a:latin typeface="Cambria Math" panose="02040503050406030204" pitchFamily="18" charset="0"/>
                                  </a:rPr>
                                  <m:t>I</m:t>
                                </m:r>
                              </m:e>
                              <m:e>
                                <m:r>
                                  <a:rPr lang="es-ES" b="0" i="1" smtClean="0">
                                    <a:latin typeface="Cambria Math" panose="02040503050406030204" pitchFamily="18" charset="0"/>
                                  </a:rPr>
                                  <m:t>0</m:t>
                                </m:r>
                              </m:e>
                            </m:mr>
                          </m:m>
                        </m:e>
                      </m:d>
                    </m:oMath>
                  </m:oMathPara>
                </a14:m>
                <a:endParaRPr lang="en-US" dirty="0"/>
              </a:p>
            </p:txBody>
          </p:sp>
        </mc:Choice>
        <mc:Fallback xmlns="">
          <p:sp>
            <p:nvSpPr>
              <p:cNvPr id="7" name="TextBox 6">
                <a:extLst>
                  <a:ext uri="{FF2B5EF4-FFF2-40B4-BE49-F238E27FC236}">
                    <a16:creationId xmlns:a16="http://schemas.microsoft.com/office/drawing/2014/main" id="{B52B29CF-0D9B-08DF-5CC9-D5F982D849C4}"/>
                  </a:ext>
                </a:extLst>
              </p:cNvPr>
              <p:cNvSpPr txBox="1">
                <a:spLocks noRot="1" noChangeAspect="1" noMove="1" noResize="1" noEditPoints="1" noAdjustHandles="1" noChangeArrowheads="1" noChangeShapeType="1" noTextEdit="1"/>
              </p:cNvSpPr>
              <p:nvPr/>
            </p:nvSpPr>
            <p:spPr>
              <a:xfrm>
                <a:off x="10648203" y="1299283"/>
                <a:ext cx="1371399" cy="554254"/>
              </a:xfrm>
              <a:prstGeom prst="rect">
                <a:avLst/>
              </a:prstGeom>
              <a:blipFill>
                <a:blip r:embed="rId6"/>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5D2DD883-5BED-D045-1D68-09D18EADF6A9}"/>
              </a:ext>
            </a:extLst>
          </p:cNvPr>
          <p:cNvPicPr>
            <a:picLocks noChangeAspect="1"/>
          </p:cNvPicPr>
          <p:nvPr/>
        </p:nvPicPr>
        <p:blipFill rotWithShape="1">
          <a:blip r:embed="rId7"/>
          <a:srcRect l="6802" b="-6208"/>
          <a:stretch/>
        </p:blipFill>
        <p:spPr>
          <a:xfrm>
            <a:off x="10858911" y="2636588"/>
            <a:ext cx="949982" cy="37435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C82F3F9-2531-604F-5D90-D164C4F2AD2E}"/>
                  </a:ext>
                </a:extLst>
              </p:cNvPr>
              <p:cNvSpPr txBox="1"/>
              <p:nvPr/>
            </p:nvSpPr>
            <p:spPr>
              <a:xfrm>
                <a:off x="8575300" y="2683952"/>
                <a:ext cx="1327671" cy="279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0" smtClean="0">
                              <a:latin typeface="Cambria Math" panose="02040503050406030204" pitchFamily="18" charset="0"/>
                            </a:rPr>
                            <m:t>𝐓</m:t>
                          </m:r>
                        </m:e>
                        <m:sub>
                          <m:r>
                            <a:rPr lang="es-ES" b="0" i="1" smtClean="0">
                              <a:latin typeface="Cambria Math" panose="02040503050406030204" pitchFamily="18" charset="0"/>
                            </a:rPr>
                            <m:t>𝐶</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0" smtClean="0">
                              <a:latin typeface="Cambria Math" panose="02040503050406030204" pitchFamily="18" charset="0"/>
                            </a:rPr>
                            <m:t>𝐓</m:t>
                          </m:r>
                        </m:e>
                        <m:sub>
                          <m:r>
                            <a:rPr lang="es-ES" b="0" i="1" smtClean="0">
                              <a:latin typeface="Cambria Math" panose="02040503050406030204" pitchFamily="18" charset="0"/>
                            </a:rPr>
                            <m:t>15</m:t>
                          </m:r>
                        </m:sub>
                      </m:sSub>
                      <m:sSubSup>
                        <m:sSubSupPr>
                          <m:ctrlPr>
                            <a:rPr lang="es-ES" b="0" i="1" smtClean="0">
                              <a:latin typeface="Cambria Math" panose="02040503050406030204" pitchFamily="18" charset="0"/>
                            </a:rPr>
                          </m:ctrlPr>
                        </m:sSubSupPr>
                        <m:e>
                          <m:r>
                            <a:rPr lang="es-ES" b="1" i="0" smtClean="0">
                              <a:latin typeface="Cambria Math" panose="02040503050406030204" pitchFamily="18" charset="0"/>
                            </a:rPr>
                            <m:t>𝐓</m:t>
                          </m:r>
                        </m:e>
                        <m:sub>
                          <m:r>
                            <a:rPr lang="es-ES" b="0" i="1" smtClean="0">
                              <a:latin typeface="Cambria Math" panose="02040503050406030204" pitchFamily="18" charset="0"/>
                            </a:rPr>
                            <m:t>14</m:t>
                          </m:r>
                        </m:sub>
                        <m:sup>
                          <m:r>
                            <a:rPr lang="es-ES" b="0" i="1" smtClean="0">
                              <a:latin typeface="Cambria Math" panose="02040503050406030204" pitchFamily="18" charset="0"/>
                            </a:rPr>
                            <m:t>−1</m:t>
                          </m:r>
                        </m:sup>
                      </m:sSubSup>
                    </m:oMath>
                  </m:oMathPara>
                </a14:m>
                <a:endParaRPr lang="en-US" dirty="0"/>
              </a:p>
            </p:txBody>
          </p:sp>
        </mc:Choice>
        <mc:Fallback xmlns="">
          <p:sp>
            <p:nvSpPr>
              <p:cNvPr id="9" name="TextBox 8">
                <a:extLst>
                  <a:ext uri="{FF2B5EF4-FFF2-40B4-BE49-F238E27FC236}">
                    <a16:creationId xmlns:a16="http://schemas.microsoft.com/office/drawing/2014/main" id="{7C82F3F9-2531-604F-5D90-D164C4F2AD2E}"/>
                  </a:ext>
                </a:extLst>
              </p:cNvPr>
              <p:cNvSpPr txBox="1">
                <a:spLocks noRot="1" noChangeAspect="1" noMove="1" noResize="1" noEditPoints="1" noAdjustHandles="1" noChangeArrowheads="1" noChangeShapeType="1" noTextEdit="1"/>
              </p:cNvSpPr>
              <p:nvPr/>
            </p:nvSpPr>
            <p:spPr>
              <a:xfrm>
                <a:off x="8575300" y="2683952"/>
                <a:ext cx="1327671" cy="279628"/>
              </a:xfrm>
              <a:prstGeom prst="rect">
                <a:avLst/>
              </a:prstGeom>
              <a:blipFill>
                <a:blip r:embed="rId8"/>
                <a:stretch>
                  <a:fillRect l="-3670" t="-2174" r="-917" b="-1956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08EC190-3E0C-D83A-1DFB-02EA6815DF96}"/>
              </a:ext>
            </a:extLst>
          </p:cNvPr>
          <p:cNvSpPr txBox="1"/>
          <p:nvPr/>
        </p:nvSpPr>
        <p:spPr>
          <a:xfrm>
            <a:off x="7927492" y="1988696"/>
            <a:ext cx="228600" cy="461665"/>
          </a:xfrm>
          <a:prstGeom prst="rect">
            <a:avLst/>
          </a:prstGeom>
          <a:noFill/>
        </p:spPr>
        <p:txBody>
          <a:bodyPr wrap="square" rtlCol="0">
            <a:spAutoFit/>
          </a:bodyPr>
          <a:lstStyle/>
          <a:p>
            <a:r>
              <a:rPr lang="en-US" sz="2400" b="1" dirty="0"/>
              <a:t>;</a:t>
            </a:r>
          </a:p>
        </p:txBody>
      </p:sp>
      <p:sp>
        <p:nvSpPr>
          <p:cNvPr id="11" name="TextBox 10">
            <a:extLst>
              <a:ext uri="{FF2B5EF4-FFF2-40B4-BE49-F238E27FC236}">
                <a16:creationId xmlns:a16="http://schemas.microsoft.com/office/drawing/2014/main" id="{B9C95380-1F66-6654-A4E0-9EFE8D9572DF}"/>
              </a:ext>
            </a:extLst>
          </p:cNvPr>
          <p:cNvSpPr txBox="1"/>
          <p:nvPr/>
        </p:nvSpPr>
        <p:spPr>
          <a:xfrm>
            <a:off x="10278549" y="1988696"/>
            <a:ext cx="228600" cy="461665"/>
          </a:xfrm>
          <a:prstGeom prst="rect">
            <a:avLst/>
          </a:prstGeom>
          <a:noFill/>
        </p:spPr>
        <p:txBody>
          <a:bodyPr wrap="square" rtlCol="0">
            <a:spAutoFit/>
          </a:bodyPr>
          <a:lstStyle/>
          <a:p>
            <a:r>
              <a:rPr lang="en-US" sz="2400" b="1" dirty="0"/>
              <a:t>;</a:t>
            </a:r>
          </a:p>
        </p:txBody>
      </p:sp>
      <p:sp>
        <p:nvSpPr>
          <p:cNvPr id="12" name="TextBox 11">
            <a:extLst>
              <a:ext uri="{FF2B5EF4-FFF2-40B4-BE49-F238E27FC236}">
                <a16:creationId xmlns:a16="http://schemas.microsoft.com/office/drawing/2014/main" id="{237E7BDF-3432-C030-C43B-A61A0C1C7989}"/>
              </a:ext>
            </a:extLst>
          </p:cNvPr>
          <p:cNvSpPr txBox="1"/>
          <p:nvPr/>
        </p:nvSpPr>
        <p:spPr>
          <a:xfrm>
            <a:off x="228600" y="4239636"/>
            <a:ext cx="11049000" cy="163121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Dr. Tarek Mealy figured out how to calculate the complex dispersion diagram of a periodic waveguide from freq. domain simulations</a:t>
            </a:r>
          </a:p>
          <a:p>
            <a:pPr marL="285750" indent="-285750">
              <a:spcAft>
                <a:spcPts val="600"/>
              </a:spcAft>
              <a:buFont typeface="Arial" panose="020B0604020202020204" pitchFamily="34" charset="0"/>
              <a:buChar char="•"/>
            </a:pPr>
            <a:r>
              <a:rPr lang="en-US" dirty="0"/>
              <a:t>The tapering creates an adiabatic transition between the port modes of the freq. domain with the Bloch modes of the infinite periodic structure. The larger the tapering, the better the transformation.</a:t>
            </a:r>
          </a:p>
          <a:p>
            <a:pPr marL="285750" indent="-285750">
              <a:spcAft>
                <a:spcPts val="600"/>
              </a:spcAft>
              <a:buFont typeface="Arial" panose="020B0604020202020204" pitchFamily="34" charset="0"/>
              <a:buChar char="•"/>
            </a:pPr>
            <a:r>
              <a:rPr lang="en-US" dirty="0"/>
              <a:t>This is necessary because Bloch modes for evanescent fields are not directly available in commercial solvers. </a:t>
            </a:r>
          </a:p>
        </p:txBody>
      </p:sp>
      <p:sp>
        <p:nvSpPr>
          <p:cNvPr id="13" name="TextBox 12">
            <a:extLst>
              <a:ext uri="{FF2B5EF4-FFF2-40B4-BE49-F238E27FC236}">
                <a16:creationId xmlns:a16="http://schemas.microsoft.com/office/drawing/2014/main" id="{4AA68DB2-AA46-15AB-58AB-FC9315646164}"/>
              </a:ext>
            </a:extLst>
          </p:cNvPr>
          <p:cNvSpPr txBox="1"/>
          <p:nvPr/>
        </p:nvSpPr>
        <p:spPr>
          <a:xfrm>
            <a:off x="152400" y="3677057"/>
            <a:ext cx="6400800" cy="338554"/>
          </a:xfrm>
          <a:prstGeom prst="rect">
            <a:avLst/>
          </a:prstGeom>
          <a:noFill/>
        </p:spPr>
        <p:txBody>
          <a:bodyPr wrap="square" rtlCol="0">
            <a:spAutoFit/>
          </a:bodyPr>
          <a:lstStyle/>
          <a:p>
            <a:r>
              <a:rPr lang="en-US" sz="1600" dirty="0">
                <a:solidFill>
                  <a:schemeClr val="bg1">
                    <a:lumMod val="50000"/>
                  </a:schemeClr>
                </a:solidFill>
              </a:rPr>
              <a:t>Mealy, Capolino, IEEE Photonics Technology Letters, </a:t>
            </a:r>
            <a:r>
              <a:rPr lang="en-US" sz="1600" b="1" dirty="0">
                <a:solidFill>
                  <a:schemeClr val="bg1">
                    <a:lumMod val="50000"/>
                  </a:schemeClr>
                </a:solidFill>
              </a:rPr>
              <a:t>35</a:t>
            </a:r>
            <a:r>
              <a:rPr lang="en-US" sz="1600" dirty="0">
                <a:solidFill>
                  <a:schemeClr val="bg1">
                    <a:lumMod val="50000"/>
                  </a:schemeClr>
                </a:solidFill>
              </a:rPr>
              <a:t>, 187-190 (2023)</a:t>
            </a:r>
          </a:p>
        </p:txBody>
      </p:sp>
    </p:spTree>
    <p:extLst>
      <p:ext uri="{BB962C8B-B14F-4D97-AF65-F5344CB8AC3E}">
        <p14:creationId xmlns:p14="http://schemas.microsoft.com/office/powerpoint/2010/main" val="234095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ABFE-AB47-FFA8-F54B-78EA551CF805}"/>
              </a:ext>
            </a:extLst>
          </p:cNvPr>
          <p:cNvSpPr>
            <a:spLocks noGrp="1"/>
          </p:cNvSpPr>
          <p:nvPr>
            <p:ph type="title"/>
          </p:nvPr>
        </p:nvSpPr>
        <p:spPr/>
        <p:txBody>
          <a:bodyPr/>
          <a:lstStyle/>
          <a:p>
            <a:r>
              <a:rPr lang="en-US" dirty="0"/>
              <a:t>Applied to a double grating with DBE</a:t>
            </a:r>
          </a:p>
        </p:txBody>
      </p:sp>
      <p:pic>
        <p:nvPicPr>
          <p:cNvPr id="4" name="Picture 3">
            <a:extLst>
              <a:ext uri="{FF2B5EF4-FFF2-40B4-BE49-F238E27FC236}">
                <a16:creationId xmlns:a16="http://schemas.microsoft.com/office/drawing/2014/main" id="{D5B8154C-1B52-1A28-4941-90751AB614E5}"/>
              </a:ext>
            </a:extLst>
          </p:cNvPr>
          <p:cNvPicPr>
            <a:picLocks noChangeAspect="1"/>
          </p:cNvPicPr>
          <p:nvPr/>
        </p:nvPicPr>
        <p:blipFill>
          <a:blip r:embed="rId2"/>
          <a:stretch>
            <a:fillRect/>
          </a:stretch>
        </p:blipFill>
        <p:spPr>
          <a:xfrm>
            <a:off x="253409" y="990600"/>
            <a:ext cx="4877481" cy="1019317"/>
          </a:xfrm>
          <a:prstGeom prst="rect">
            <a:avLst/>
          </a:prstGeom>
        </p:spPr>
      </p:pic>
      <p:pic>
        <p:nvPicPr>
          <p:cNvPr id="6" name="Picture 5">
            <a:extLst>
              <a:ext uri="{FF2B5EF4-FFF2-40B4-BE49-F238E27FC236}">
                <a16:creationId xmlns:a16="http://schemas.microsoft.com/office/drawing/2014/main" id="{258B07AD-FA07-BEC1-F2D6-C8A060D9FC17}"/>
              </a:ext>
            </a:extLst>
          </p:cNvPr>
          <p:cNvPicPr>
            <a:picLocks noChangeAspect="1"/>
          </p:cNvPicPr>
          <p:nvPr/>
        </p:nvPicPr>
        <p:blipFill>
          <a:blip r:embed="rId3"/>
          <a:stretch>
            <a:fillRect/>
          </a:stretch>
        </p:blipFill>
        <p:spPr>
          <a:xfrm>
            <a:off x="353435" y="2133600"/>
            <a:ext cx="4677428" cy="1133633"/>
          </a:xfrm>
          <a:prstGeom prst="rect">
            <a:avLst/>
          </a:prstGeom>
        </p:spPr>
      </p:pic>
      <p:pic>
        <p:nvPicPr>
          <p:cNvPr id="16" name="Picture 15">
            <a:extLst>
              <a:ext uri="{FF2B5EF4-FFF2-40B4-BE49-F238E27FC236}">
                <a16:creationId xmlns:a16="http://schemas.microsoft.com/office/drawing/2014/main" id="{546AAF1B-CA65-B157-5E9E-0EC16FB00F2B}"/>
              </a:ext>
            </a:extLst>
          </p:cNvPr>
          <p:cNvPicPr>
            <a:picLocks noChangeAspect="1"/>
          </p:cNvPicPr>
          <p:nvPr/>
        </p:nvPicPr>
        <p:blipFill>
          <a:blip r:embed="rId4"/>
          <a:stretch>
            <a:fillRect/>
          </a:stretch>
        </p:blipFill>
        <p:spPr>
          <a:xfrm>
            <a:off x="152400" y="3485054"/>
            <a:ext cx="3962400" cy="2982579"/>
          </a:xfrm>
          <a:prstGeom prst="rect">
            <a:avLst/>
          </a:prstGeom>
        </p:spPr>
      </p:pic>
      <p:pic>
        <p:nvPicPr>
          <p:cNvPr id="5" name="Picture 4">
            <a:extLst>
              <a:ext uri="{FF2B5EF4-FFF2-40B4-BE49-F238E27FC236}">
                <a16:creationId xmlns:a16="http://schemas.microsoft.com/office/drawing/2014/main" id="{76F107BF-15DD-DEF3-D2EB-790876C6F8D1}"/>
              </a:ext>
            </a:extLst>
          </p:cNvPr>
          <p:cNvPicPr>
            <a:picLocks noChangeAspect="1"/>
          </p:cNvPicPr>
          <p:nvPr/>
        </p:nvPicPr>
        <p:blipFill rotWithShape="1">
          <a:blip r:embed="rId5"/>
          <a:srcRect r="32191" b="31867"/>
          <a:stretch/>
        </p:blipFill>
        <p:spPr>
          <a:xfrm>
            <a:off x="5419297" y="609600"/>
            <a:ext cx="6544103" cy="3175255"/>
          </a:xfrm>
          <a:prstGeom prst="rect">
            <a:avLst/>
          </a:prstGeom>
        </p:spPr>
      </p:pic>
      <p:sp>
        <p:nvSpPr>
          <p:cNvPr id="11" name="TextBox 10">
            <a:extLst>
              <a:ext uri="{FF2B5EF4-FFF2-40B4-BE49-F238E27FC236}">
                <a16:creationId xmlns:a16="http://schemas.microsoft.com/office/drawing/2014/main" id="{BB9B1A1C-C797-6B83-379E-04034C046EDB}"/>
              </a:ext>
            </a:extLst>
          </p:cNvPr>
          <p:cNvSpPr txBox="1"/>
          <p:nvPr/>
        </p:nvSpPr>
        <p:spPr>
          <a:xfrm>
            <a:off x="5029200" y="3962400"/>
            <a:ext cx="693420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This method allows us to retrieve the complex dispersion diagram from frequency domain simulations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We can write a MATLAB code that runs the CST simulations automatically to optimize the parameters to find an SIP</a:t>
            </a:r>
          </a:p>
        </p:txBody>
      </p:sp>
    </p:spTree>
    <p:extLst>
      <p:ext uri="{BB962C8B-B14F-4D97-AF65-F5344CB8AC3E}">
        <p14:creationId xmlns:p14="http://schemas.microsoft.com/office/powerpoint/2010/main" val="17264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7854-78BC-A775-9D41-DCA3788153AA}"/>
              </a:ext>
            </a:extLst>
          </p:cNvPr>
          <p:cNvSpPr>
            <a:spLocks noGrp="1"/>
          </p:cNvSpPr>
          <p:nvPr>
            <p:ph type="title"/>
          </p:nvPr>
        </p:nvSpPr>
        <p:spPr/>
        <p:txBody>
          <a:bodyPr/>
          <a:lstStyle/>
          <a:p>
            <a:r>
              <a:rPr lang="en-US" dirty="0"/>
              <a:t>Main concept </a:t>
            </a:r>
          </a:p>
        </p:txBody>
      </p:sp>
      <p:pic>
        <p:nvPicPr>
          <p:cNvPr id="4" name="Picture 3">
            <a:extLst>
              <a:ext uri="{FF2B5EF4-FFF2-40B4-BE49-F238E27FC236}">
                <a16:creationId xmlns:a16="http://schemas.microsoft.com/office/drawing/2014/main" id="{B5F3E95C-2315-F23A-14DB-0BEDB37692C8}"/>
              </a:ext>
            </a:extLst>
          </p:cNvPr>
          <p:cNvPicPr>
            <a:picLocks noChangeAspect="1"/>
          </p:cNvPicPr>
          <p:nvPr/>
        </p:nvPicPr>
        <p:blipFill>
          <a:blip r:embed="rId2"/>
          <a:stretch>
            <a:fillRect/>
          </a:stretch>
        </p:blipFill>
        <p:spPr>
          <a:xfrm>
            <a:off x="685799" y="2743200"/>
            <a:ext cx="2411541" cy="2362200"/>
          </a:xfrm>
          <a:prstGeom prst="rect">
            <a:avLst/>
          </a:prstGeom>
        </p:spPr>
      </p:pic>
      <p:pic>
        <p:nvPicPr>
          <p:cNvPr id="6" name="Picture 5">
            <a:extLst>
              <a:ext uri="{FF2B5EF4-FFF2-40B4-BE49-F238E27FC236}">
                <a16:creationId xmlns:a16="http://schemas.microsoft.com/office/drawing/2014/main" id="{3247A2C2-789D-493A-C9A4-B2045F4F72FE}"/>
              </a:ext>
            </a:extLst>
          </p:cNvPr>
          <p:cNvPicPr>
            <a:picLocks noChangeAspect="1"/>
          </p:cNvPicPr>
          <p:nvPr/>
        </p:nvPicPr>
        <p:blipFill>
          <a:blip r:embed="rId3"/>
          <a:stretch>
            <a:fillRect/>
          </a:stretch>
        </p:blipFill>
        <p:spPr>
          <a:xfrm>
            <a:off x="443568" y="838200"/>
            <a:ext cx="2896004" cy="1752845"/>
          </a:xfrm>
          <a:prstGeom prst="rect">
            <a:avLst/>
          </a:prstGeom>
        </p:spPr>
      </p:pic>
      <p:pic>
        <p:nvPicPr>
          <p:cNvPr id="8" name="Picture 7">
            <a:extLst>
              <a:ext uri="{FF2B5EF4-FFF2-40B4-BE49-F238E27FC236}">
                <a16:creationId xmlns:a16="http://schemas.microsoft.com/office/drawing/2014/main" id="{6E9B25F7-79E9-20E9-ABAF-54730F52FC39}"/>
              </a:ext>
            </a:extLst>
          </p:cNvPr>
          <p:cNvPicPr>
            <a:picLocks noChangeAspect="1"/>
          </p:cNvPicPr>
          <p:nvPr/>
        </p:nvPicPr>
        <p:blipFill>
          <a:blip r:embed="rId4"/>
          <a:stretch>
            <a:fillRect/>
          </a:stretch>
        </p:blipFill>
        <p:spPr>
          <a:xfrm>
            <a:off x="3989539" y="2743200"/>
            <a:ext cx="7211861" cy="2667000"/>
          </a:xfrm>
          <a:prstGeom prst="rect">
            <a:avLst/>
          </a:prstGeom>
        </p:spPr>
      </p:pic>
      <p:sp>
        <p:nvSpPr>
          <p:cNvPr id="9" name="TextBox 8">
            <a:extLst>
              <a:ext uri="{FF2B5EF4-FFF2-40B4-BE49-F238E27FC236}">
                <a16:creationId xmlns:a16="http://schemas.microsoft.com/office/drawing/2014/main" id="{8200897E-7176-4630-38E0-AABB9E530E07}"/>
              </a:ext>
            </a:extLst>
          </p:cNvPr>
          <p:cNvSpPr txBox="1"/>
          <p:nvPr/>
        </p:nvSpPr>
        <p:spPr>
          <a:xfrm>
            <a:off x="3886200" y="1299123"/>
            <a:ext cx="7315200" cy="830997"/>
          </a:xfrm>
          <a:prstGeom prst="rect">
            <a:avLst/>
          </a:prstGeom>
          <a:noFill/>
        </p:spPr>
        <p:txBody>
          <a:bodyPr wrap="square" rtlCol="0">
            <a:spAutoFit/>
          </a:bodyPr>
          <a:lstStyle/>
          <a:p>
            <a:pPr algn="ctr"/>
            <a:r>
              <a:rPr lang="en-US" sz="2400" b="1" dirty="0">
                <a:solidFill>
                  <a:srgbClr val="0070C0"/>
                </a:solidFill>
              </a:rPr>
              <a:t>Optimize geometric parameters to have a stationary inflection point (SIP) in the dispersion relation</a:t>
            </a:r>
          </a:p>
        </p:txBody>
      </p:sp>
      <p:pic>
        <p:nvPicPr>
          <p:cNvPr id="11" name="Picture 10">
            <a:extLst>
              <a:ext uri="{FF2B5EF4-FFF2-40B4-BE49-F238E27FC236}">
                <a16:creationId xmlns:a16="http://schemas.microsoft.com/office/drawing/2014/main" id="{9DE34851-A6A0-F42D-4155-A823558CED79}"/>
              </a:ext>
            </a:extLst>
          </p:cNvPr>
          <p:cNvPicPr>
            <a:picLocks noChangeAspect="1"/>
          </p:cNvPicPr>
          <p:nvPr/>
        </p:nvPicPr>
        <p:blipFill>
          <a:blip r:embed="rId5"/>
          <a:stretch>
            <a:fillRect/>
          </a:stretch>
        </p:blipFill>
        <p:spPr>
          <a:xfrm>
            <a:off x="948462" y="5581536"/>
            <a:ext cx="1886213" cy="819264"/>
          </a:xfrm>
          <a:prstGeom prst="rect">
            <a:avLst/>
          </a:prstGeom>
        </p:spPr>
      </p:pic>
      <p:sp>
        <p:nvSpPr>
          <p:cNvPr id="5" name="TextBox 4">
            <a:extLst>
              <a:ext uri="{FF2B5EF4-FFF2-40B4-BE49-F238E27FC236}">
                <a16:creationId xmlns:a16="http://schemas.microsoft.com/office/drawing/2014/main" id="{E6A42746-879D-2715-358D-8E405AB657FC}"/>
              </a:ext>
            </a:extLst>
          </p:cNvPr>
          <p:cNvSpPr txBox="1"/>
          <p:nvPr/>
        </p:nvSpPr>
        <p:spPr>
          <a:xfrm>
            <a:off x="5383619" y="5523615"/>
            <a:ext cx="49530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(We want to find something like this)</a:t>
            </a:r>
          </a:p>
        </p:txBody>
      </p:sp>
    </p:spTree>
    <p:extLst>
      <p:ext uri="{BB962C8B-B14F-4D97-AF65-F5344CB8AC3E}">
        <p14:creationId xmlns:p14="http://schemas.microsoft.com/office/powerpoint/2010/main" val="266374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A818BA-19E1-80BA-518A-7754D43B6963}"/>
              </a:ext>
            </a:extLst>
          </p:cNvPr>
          <p:cNvPicPr>
            <a:picLocks noChangeAspect="1"/>
          </p:cNvPicPr>
          <p:nvPr/>
        </p:nvPicPr>
        <p:blipFill rotWithShape="1">
          <a:blip r:embed="rId2"/>
          <a:srcRect l="63750"/>
          <a:stretch/>
        </p:blipFill>
        <p:spPr>
          <a:xfrm>
            <a:off x="8887832" y="2743200"/>
            <a:ext cx="2800273" cy="2890982"/>
          </a:xfrm>
          <a:prstGeom prst="rect">
            <a:avLst/>
          </a:prstGeom>
        </p:spPr>
      </p:pic>
      <p:sp>
        <p:nvSpPr>
          <p:cNvPr id="2" name="Title 1">
            <a:extLst>
              <a:ext uri="{FF2B5EF4-FFF2-40B4-BE49-F238E27FC236}">
                <a16:creationId xmlns:a16="http://schemas.microsoft.com/office/drawing/2014/main" id="{FF4A7854-78BC-A775-9D41-DCA3788153AA}"/>
              </a:ext>
            </a:extLst>
          </p:cNvPr>
          <p:cNvSpPr>
            <a:spLocks noGrp="1"/>
          </p:cNvSpPr>
          <p:nvPr>
            <p:ph type="title"/>
          </p:nvPr>
        </p:nvSpPr>
        <p:spPr/>
        <p:txBody>
          <a:bodyPr/>
          <a:lstStyle/>
          <a:p>
            <a:r>
              <a:rPr lang="en-US" dirty="0"/>
              <a:t>Frozen mode in optical waveguides</a:t>
            </a:r>
          </a:p>
        </p:txBody>
      </p:sp>
      <p:pic>
        <p:nvPicPr>
          <p:cNvPr id="5" name="Picture 4">
            <a:extLst>
              <a:ext uri="{FF2B5EF4-FFF2-40B4-BE49-F238E27FC236}">
                <a16:creationId xmlns:a16="http://schemas.microsoft.com/office/drawing/2014/main" id="{87005AB4-0C62-FC42-D458-1A9F7A1E69BF}"/>
              </a:ext>
            </a:extLst>
          </p:cNvPr>
          <p:cNvPicPr>
            <a:picLocks noChangeAspect="1"/>
          </p:cNvPicPr>
          <p:nvPr/>
        </p:nvPicPr>
        <p:blipFill rotWithShape="1">
          <a:blip r:embed="rId2"/>
          <a:srcRect r="35625"/>
          <a:stretch/>
        </p:blipFill>
        <p:spPr>
          <a:xfrm>
            <a:off x="253409" y="2904030"/>
            <a:ext cx="4419600" cy="2569323"/>
          </a:xfrm>
          <a:prstGeom prst="rect">
            <a:avLst/>
          </a:prstGeom>
        </p:spPr>
      </p:pic>
      <p:grpSp>
        <p:nvGrpSpPr>
          <p:cNvPr id="12" name="Group 11">
            <a:extLst>
              <a:ext uri="{FF2B5EF4-FFF2-40B4-BE49-F238E27FC236}">
                <a16:creationId xmlns:a16="http://schemas.microsoft.com/office/drawing/2014/main" id="{E23C4C03-F3B5-9FEB-81FC-926504BD9446}"/>
              </a:ext>
            </a:extLst>
          </p:cNvPr>
          <p:cNvGrpSpPr/>
          <p:nvPr/>
        </p:nvGrpSpPr>
        <p:grpSpPr>
          <a:xfrm>
            <a:off x="4532521" y="3045691"/>
            <a:ext cx="4495800" cy="2286000"/>
            <a:chOff x="4381400" y="838200"/>
            <a:chExt cx="4495800" cy="2286000"/>
          </a:xfrm>
        </p:grpSpPr>
        <p:sp>
          <p:nvSpPr>
            <p:cNvPr id="9" name="TextBox 8">
              <a:extLst>
                <a:ext uri="{FF2B5EF4-FFF2-40B4-BE49-F238E27FC236}">
                  <a16:creationId xmlns:a16="http://schemas.microsoft.com/office/drawing/2014/main" id="{8200897E-7176-4630-38E0-AABB9E530E07}"/>
                </a:ext>
              </a:extLst>
            </p:cNvPr>
            <p:cNvSpPr txBox="1"/>
            <p:nvPr/>
          </p:nvSpPr>
          <p:spPr>
            <a:xfrm>
              <a:off x="4381400" y="838200"/>
              <a:ext cx="4495800" cy="1569660"/>
            </a:xfrm>
            <a:prstGeom prst="rect">
              <a:avLst/>
            </a:prstGeom>
            <a:noFill/>
          </p:spPr>
          <p:txBody>
            <a:bodyPr wrap="square" rtlCol="0">
              <a:spAutoFit/>
            </a:bodyPr>
            <a:lstStyle/>
            <a:p>
              <a:pPr algn="ctr"/>
              <a:r>
                <a:rPr lang="en-US" sz="2400" b="1" dirty="0">
                  <a:solidFill>
                    <a:srgbClr val="0070C0"/>
                  </a:solidFill>
                </a:rPr>
                <a:t>Optimize geometric parameters to have a stationary inflection point (SIP) in the dispersion relation</a:t>
              </a:r>
            </a:p>
          </p:txBody>
        </p:sp>
        <p:sp>
          <p:nvSpPr>
            <p:cNvPr id="10" name="Arrow: Right 9">
              <a:extLst>
                <a:ext uri="{FF2B5EF4-FFF2-40B4-BE49-F238E27FC236}">
                  <a16:creationId xmlns:a16="http://schemas.microsoft.com/office/drawing/2014/main" id="{5E4A6290-914C-2D30-D5AC-4096C27D7621}"/>
                </a:ext>
              </a:extLst>
            </p:cNvPr>
            <p:cNvSpPr/>
            <p:nvPr/>
          </p:nvSpPr>
          <p:spPr>
            <a:xfrm>
              <a:off x="5600600" y="2503861"/>
              <a:ext cx="2057400" cy="620339"/>
            </a:xfrm>
            <a:prstGeom prst="right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B905C11B-7996-D949-0D9E-6C035EB05E88}"/>
              </a:ext>
            </a:extLst>
          </p:cNvPr>
          <p:cNvSpPr txBox="1"/>
          <p:nvPr/>
        </p:nvSpPr>
        <p:spPr>
          <a:xfrm>
            <a:off x="762000" y="1423533"/>
            <a:ext cx="10184711" cy="461665"/>
          </a:xfrm>
          <a:prstGeom prst="rect">
            <a:avLst/>
          </a:prstGeom>
          <a:noFill/>
        </p:spPr>
        <p:txBody>
          <a:bodyPr wrap="square" rtlCol="0">
            <a:spAutoFit/>
          </a:bodyPr>
          <a:lstStyle/>
          <a:p>
            <a:pPr algn="ctr"/>
            <a:r>
              <a:rPr lang="en-US" sz="2400" b="1" dirty="0">
                <a:solidFill>
                  <a:srgbClr val="0070C0"/>
                </a:solidFill>
              </a:rPr>
              <a:t>Generally, an SIP is achieved by coupling 3 single-mode waveguides</a:t>
            </a:r>
          </a:p>
        </p:txBody>
      </p:sp>
      <p:sp>
        <p:nvSpPr>
          <p:cNvPr id="17" name="TextBox 16">
            <a:extLst>
              <a:ext uri="{FF2B5EF4-FFF2-40B4-BE49-F238E27FC236}">
                <a16:creationId xmlns:a16="http://schemas.microsoft.com/office/drawing/2014/main" id="{FE6AEBB8-FC5D-0C35-DD7F-54E1A3EAC114}"/>
              </a:ext>
            </a:extLst>
          </p:cNvPr>
          <p:cNvSpPr txBox="1"/>
          <p:nvPr/>
        </p:nvSpPr>
        <p:spPr>
          <a:xfrm>
            <a:off x="269358" y="5916270"/>
            <a:ext cx="6097772" cy="584775"/>
          </a:xfrm>
          <a:prstGeom prst="rect">
            <a:avLst/>
          </a:prstGeom>
          <a:noFill/>
        </p:spPr>
        <p:txBody>
          <a:bodyPr wrap="square">
            <a:spAutoFit/>
          </a:bodyPr>
          <a:lstStyle/>
          <a:p>
            <a:r>
              <a:rPr lang="en-US" sz="1600" dirty="0">
                <a:solidFill>
                  <a:schemeClr val="bg1">
                    <a:lumMod val="50000"/>
                  </a:schemeClr>
                </a:solidFill>
              </a:rPr>
              <a:t>Herrero-Parareda, Furman, Mealy, Gibson, Bedford, </a:t>
            </a:r>
            <a:r>
              <a:rPr lang="en-US" sz="1600" dirty="0" err="1">
                <a:solidFill>
                  <a:schemeClr val="bg1">
                    <a:lumMod val="50000"/>
                  </a:schemeClr>
                </a:solidFill>
              </a:rPr>
              <a:t>Vitebskiy</a:t>
            </a:r>
            <a:r>
              <a:rPr lang="en-US" sz="1600" dirty="0">
                <a:solidFill>
                  <a:schemeClr val="bg1">
                    <a:lumMod val="50000"/>
                  </a:schemeClr>
                </a:solidFill>
              </a:rPr>
              <a:t>, Capolino, Optical Materials Express, 13, 5, 2023</a:t>
            </a:r>
          </a:p>
        </p:txBody>
      </p:sp>
    </p:spTree>
    <p:extLst>
      <p:ext uri="{BB962C8B-B14F-4D97-AF65-F5344CB8AC3E}">
        <p14:creationId xmlns:p14="http://schemas.microsoft.com/office/powerpoint/2010/main" val="269397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7854-78BC-A775-9D41-DCA3788153AA}"/>
              </a:ext>
            </a:extLst>
          </p:cNvPr>
          <p:cNvSpPr>
            <a:spLocks noGrp="1"/>
          </p:cNvSpPr>
          <p:nvPr>
            <p:ph type="title"/>
          </p:nvPr>
        </p:nvSpPr>
        <p:spPr/>
        <p:txBody>
          <a:bodyPr/>
          <a:lstStyle/>
          <a:p>
            <a:r>
              <a:rPr lang="en-US" dirty="0"/>
              <a:t>Frozen mode in optical waveguides</a:t>
            </a:r>
          </a:p>
        </p:txBody>
      </p:sp>
      <p:grpSp>
        <p:nvGrpSpPr>
          <p:cNvPr id="12" name="Group 11">
            <a:extLst>
              <a:ext uri="{FF2B5EF4-FFF2-40B4-BE49-F238E27FC236}">
                <a16:creationId xmlns:a16="http://schemas.microsoft.com/office/drawing/2014/main" id="{E23C4C03-F3B5-9FEB-81FC-926504BD9446}"/>
              </a:ext>
            </a:extLst>
          </p:cNvPr>
          <p:cNvGrpSpPr/>
          <p:nvPr/>
        </p:nvGrpSpPr>
        <p:grpSpPr>
          <a:xfrm>
            <a:off x="3050317" y="2895600"/>
            <a:ext cx="4495800" cy="2286000"/>
            <a:chOff x="4381400" y="838200"/>
            <a:chExt cx="4495800" cy="2286000"/>
          </a:xfrm>
        </p:grpSpPr>
        <p:sp>
          <p:nvSpPr>
            <p:cNvPr id="9" name="TextBox 8">
              <a:extLst>
                <a:ext uri="{FF2B5EF4-FFF2-40B4-BE49-F238E27FC236}">
                  <a16:creationId xmlns:a16="http://schemas.microsoft.com/office/drawing/2014/main" id="{8200897E-7176-4630-38E0-AABB9E530E07}"/>
                </a:ext>
              </a:extLst>
            </p:cNvPr>
            <p:cNvSpPr txBox="1"/>
            <p:nvPr/>
          </p:nvSpPr>
          <p:spPr>
            <a:xfrm>
              <a:off x="4381400" y="838200"/>
              <a:ext cx="4495800" cy="1569660"/>
            </a:xfrm>
            <a:prstGeom prst="rect">
              <a:avLst/>
            </a:prstGeom>
            <a:noFill/>
          </p:spPr>
          <p:txBody>
            <a:bodyPr wrap="square" rtlCol="0">
              <a:spAutoFit/>
            </a:bodyPr>
            <a:lstStyle/>
            <a:p>
              <a:pPr algn="ctr"/>
              <a:r>
                <a:rPr lang="en-US" sz="2400" b="1" dirty="0">
                  <a:solidFill>
                    <a:srgbClr val="0070C0"/>
                  </a:solidFill>
                </a:rPr>
                <a:t>Optimize geometric parameters to have a stationary inflection point (SIP) in the dispersion relation</a:t>
              </a:r>
            </a:p>
          </p:txBody>
        </p:sp>
        <p:sp>
          <p:nvSpPr>
            <p:cNvPr id="10" name="Arrow: Right 9">
              <a:extLst>
                <a:ext uri="{FF2B5EF4-FFF2-40B4-BE49-F238E27FC236}">
                  <a16:creationId xmlns:a16="http://schemas.microsoft.com/office/drawing/2014/main" id="{5E4A6290-914C-2D30-D5AC-4096C27D7621}"/>
                </a:ext>
              </a:extLst>
            </p:cNvPr>
            <p:cNvSpPr/>
            <p:nvPr/>
          </p:nvSpPr>
          <p:spPr>
            <a:xfrm>
              <a:off x="5600600" y="2503861"/>
              <a:ext cx="2057400" cy="620339"/>
            </a:xfrm>
            <a:prstGeom prst="right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B905C11B-7996-D949-0D9E-6C035EB05E88}"/>
              </a:ext>
            </a:extLst>
          </p:cNvPr>
          <p:cNvSpPr txBox="1"/>
          <p:nvPr/>
        </p:nvSpPr>
        <p:spPr>
          <a:xfrm>
            <a:off x="762000" y="1423533"/>
            <a:ext cx="10184711" cy="461665"/>
          </a:xfrm>
          <a:prstGeom prst="rect">
            <a:avLst/>
          </a:prstGeom>
          <a:noFill/>
        </p:spPr>
        <p:txBody>
          <a:bodyPr wrap="square" rtlCol="0">
            <a:spAutoFit/>
          </a:bodyPr>
          <a:lstStyle/>
          <a:p>
            <a:pPr algn="ctr"/>
            <a:r>
              <a:rPr lang="en-US" sz="2400" b="1" dirty="0">
                <a:solidFill>
                  <a:srgbClr val="0070C0"/>
                </a:solidFill>
              </a:rPr>
              <a:t>Instead, we want to achieve it with a single multi-mode waveguide</a:t>
            </a:r>
          </a:p>
        </p:txBody>
      </p:sp>
      <p:pic>
        <p:nvPicPr>
          <p:cNvPr id="3" name="Picture 2">
            <a:extLst>
              <a:ext uri="{FF2B5EF4-FFF2-40B4-BE49-F238E27FC236}">
                <a16:creationId xmlns:a16="http://schemas.microsoft.com/office/drawing/2014/main" id="{B836B788-2B77-E88B-B565-8B4D46DB5E20}"/>
              </a:ext>
            </a:extLst>
          </p:cNvPr>
          <p:cNvPicPr>
            <a:picLocks noChangeAspect="1"/>
          </p:cNvPicPr>
          <p:nvPr/>
        </p:nvPicPr>
        <p:blipFill>
          <a:blip r:embed="rId2"/>
          <a:stretch>
            <a:fillRect/>
          </a:stretch>
        </p:blipFill>
        <p:spPr>
          <a:xfrm>
            <a:off x="381000" y="4038600"/>
            <a:ext cx="2411541" cy="2362200"/>
          </a:xfrm>
          <a:prstGeom prst="rect">
            <a:avLst/>
          </a:prstGeom>
        </p:spPr>
      </p:pic>
      <p:pic>
        <p:nvPicPr>
          <p:cNvPr id="4" name="Picture 3">
            <a:extLst>
              <a:ext uri="{FF2B5EF4-FFF2-40B4-BE49-F238E27FC236}">
                <a16:creationId xmlns:a16="http://schemas.microsoft.com/office/drawing/2014/main" id="{C85A1B9C-89C1-C6DF-DF9D-037C3C6C5A38}"/>
              </a:ext>
            </a:extLst>
          </p:cNvPr>
          <p:cNvPicPr>
            <a:picLocks noChangeAspect="1"/>
          </p:cNvPicPr>
          <p:nvPr/>
        </p:nvPicPr>
        <p:blipFill>
          <a:blip r:embed="rId3"/>
          <a:stretch>
            <a:fillRect/>
          </a:stretch>
        </p:blipFill>
        <p:spPr>
          <a:xfrm>
            <a:off x="138769" y="2133600"/>
            <a:ext cx="2896004" cy="1752845"/>
          </a:xfrm>
          <a:prstGeom prst="rect">
            <a:avLst/>
          </a:prstGeom>
        </p:spPr>
      </p:pic>
      <p:pic>
        <p:nvPicPr>
          <p:cNvPr id="8" name="Picture 7">
            <a:extLst>
              <a:ext uri="{FF2B5EF4-FFF2-40B4-BE49-F238E27FC236}">
                <a16:creationId xmlns:a16="http://schemas.microsoft.com/office/drawing/2014/main" id="{DE264A3F-9F75-1584-B7F7-15AC04A9E13D}"/>
              </a:ext>
            </a:extLst>
          </p:cNvPr>
          <p:cNvPicPr>
            <a:picLocks noChangeAspect="1"/>
          </p:cNvPicPr>
          <p:nvPr/>
        </p:nvPicPr>
        <p:blipFill>
          <a:blip r:embed="rId4"/>
          <a:stretch>
            <a:fillRect/>
          </a:stretch>
        </p:blipFill>
        <p:spPr>
          <a:xfrm>
            <a:off x="7772400" y="2514600"/>
            <a:ext cx="4107962" cy="3048000"/>
          </a:xfrm>
          <a:prstGeom prst="rect">
            <a:avLst/>
          </a:prstGeom>
        </p:spPr>
      </p:pic>
    </p:spTree>
    <p:extLst>
      <p:ext uri="{BB962C8B-B14F-4D97-AF65-F5344CB8AC3E}">
        <p14:creationId xmlns:p14="http://schemas.microsoft.com/office/powerpoint/2010/main" val="128083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4B96-7426-0881-E38F-FA6A1165F6C9}"/>
              </a:ext>
            </a:extLst>
          </p:cNvPr>
          <p:cNvSpPr>
            <a:spLocks noGrp="1"/>
          </p:cNvSpPr>
          <p:nvPr>
            <p:ph type="title"/>
          </p:nvPr>
        </p:nvSpPr>
        <p:spPr/>
        <p:txBody>
          <a:bodyPr/>
          <a:lstStyle/>
          <a:p>
            <a:r>
              <a:rPr lang="en-US" dirty="0"/>
              <a:t>Corrugated waveguide</a:t>
            </a:r>
          </a:p>
        </p:txBody>
      </p:sp>
      <p:pic>
        <p:nvPicPr>
          <p:cNvPr id="5" name="Picture 4">
            <a:extLst>
              <a:ext uri="{FF2B5EF4-FFF2-40B4-BE49-F238E27FC236}">
                <a16:creationId xmlns:a16="http://schemas.microsoft.com/office/drawing/2014/main" id="{13892AEE-A0A1-AB31-D3A5-9896D22E0EAC}"/>
              </a:ext>
            </a:extLst>
          </p:cNvPr>
          <p:cNvPicPr>
            <a:picLocks noChangeAspect="1"/>
          </p:cNvPicPr>
          <p:nvPr/>
        </p:nvPicPr>
        <p:blipFill rotWithShape="1">
          <a:blip r:embed="rId2"/>
          <a:srcRect l="10313" r="7702"/>
          <a:stretch/>
        </p:blipFill>
        <p:spPr>
          <a:xfrm>
            <a:off x="727426" y="2637413"/>
            <a:ext cx="3451982" cy="1828800"/>
          </a:xfrm>
          <a:prstGeom prst="rect">
            <a:avLst/>
          </a:prstGeom>
        </p:spPr>
      </p:pic>
      <p:cxnSp>
        <p:nvCxnSpPr>
          <p:cNvPr id="7" name="Straight Arrow Connector 6">
            <a:extLst>
              <a:ext uri="{FF2B5EF4-FFF2-40B4-BE49-F238E27FC236}">
                <a16:creationId xmlns:a16="http://schemas.microsoft.com/office/drawing/2014/main" id="{64466EC8-1DB5-790F-AE42-C91812B514DC}"/>
              </a:ext>
            </a:extLst>
          </p:cNvPr>
          <p:cNvCxnSpPr/>
          <p:nvPr/>
        </p:nvCxnSpPr>
        <p:spPr>
          <a:xfrm>
            <a:off x="1283807" y="4542413"/>
            <a:ext cx="24384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80E6B23-A2D8-F84D-0DF9-283440295DF8}"/>
              </a:ext>
            </a:extLst>
          </p:cNvPr>
          <p:cNvCxnSpPr/>
          <p:nvPr/>
        </p:nvCxnSpPr>
        <p:spPr>
          <a:xfrm>
            <a:off x="4789007" y="2866013"/>
            <a:ext cx="0" cy="1371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2E450B-2030-487E-077A-2D9B98DC7E46}"/>
              </a:ext>
            </a:extLst>
          </p:cNvPr>
          <p:cNvCxnSpPr/>
          <p:nvPr/>
        </p:nvCxnSpPr>
        <p:spPr>
          <a:xfrm>
            <a:off x="4331807" y="35518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EF1A6D4-D903-676E-F624-E9C0CB716776}"/>
              </a:ext>
            </a:extLst>
          </p:cNvPr>
          <p:cNvCxnSpPr/>
          <p:nvPr/>
        </p:nvCxnSpPr>
        <p:spPr>
          <a:xfrm>
            <a:off x="3722207" y="4542413"/>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AA842FB-5B3C-7038-7E44-00BF252C525D}"/>
              </a:ext>
            </a:extLst>
          </p:cNvPr>
          <p:cNvCxnSpPr/>
          <p:nvPr/>
        </p:nvCxnSpPr>
        <p:spPr>
          <a:xfrm>
            <a:off x="517690" y="3171058"/>
            <a:ext cx="0" cy="7236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FECB04-0DDF-510D-704B-1F800841FE9C}"/>
              </a:ext>
            </a:extLst>
          </p:cNvPr>
          <p:cNvCxnSpPr/>
          <p:nvPr/>
        </p:nvCxnSpPr>
        <p:spPr>
          <a:xfrm>
            <a:off x="523007" y="3171058"/>
            <a:ext cx="36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AFC5B4-330C-80F3-4935-5695DF69ECFA}"/>
              </a:ext>
            </a:extLst>
          </p:cNvPr>
          <p:cNvCxnSpPr/>
          <p:nvPr/>
        </p:nvCxnSpPr>
        <p:spPr>
          <a:xfrm>
            <a:off x="543072" y="3894713"/>
            <a:ext cx="36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5CC12D-AA1F-E0B2-5654-47077FBF513E}"/>
                  </a:ext>
                </a:extLst>
              </p:cNvPr>
              <p:cNvSpPr txBox="1"/>
              <p:nvPr/>
            </p:nvSpPr>
            <p:spPr>
              <a:xfrm>
                <a:off x="4952820" y="3394385"/>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𝑑</m:t>
                      </m:r>
                    </m:oMath>
                  </m:oMathPara>
                </a14:m>
                <a:endParaRPr lang="en-US" dirty="0"/>
              </a:p>
            </p:txBody>
          </p:sp>
        </mc:Choice>
        <mc:Fallback xmlns="">
          <p:sp>
            <p:nvSpPr>
              <p:cNvPr id="20" name="TextBox 19">
                <a:extLst>
                  <a:ext uri="{FF2B5EF4-FFF2-40B4-BE49-F238E27FC236}">
                    <a16:creationId xmlns:a16="http://schemas.microsoft.com/office/drawing/2014/main" id="{1A5CC12D-AA1F-E0B2-5654-47077FBF513E}"/>
                  </a:ext>
                </a:extLst>
              </p:cNvPr>
              <p:cNvSpPr txBox="1">
                <a:spLocks noRot="1" noChangeAspect="1" noMove="1" noResize="1" noEditPoints="1" noAdjustHandles="1" noChangeArrowheads="1" noChangeShapeType="1" noTextEdit="1"/>
              </p:cNvSpPr>
              <p:nvPr/>
            </p:nvSpPr>
            <p:spPr>
              <a:xfrm>
                <a:off x="4952820" y="3394385"/>
                <a:ext cx="193258" cy="276999"/>
              </a:xfrm>
              <a:prstGeom prst="rect">
                <a:avLst/>
              </a:prstGeom>
              <a:blipFill>
                <a:blip r:embed="rId3"/>
                <a:stretch>
                  <a:fillRect l="-31250" r="-2500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FF215B8-9EC3-F319-1D0C-A159644180FE}"/>
                  </a:ext>
                </a:extLst>
              </p:cNvPr>
              <p:cNvSpPr txBox="1"/>
              <p:nvPr/>
            </p:nvSpPr>
            <p:spPr>
              <a:xfrm>
                <a:off x="2388232" y="4623456"/>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𝑤</m:t>
                      </m:r>
                    </m:oMath>
                  </m:oMathPara>
                </a14:m>
                <a:endParaRPr lang="en-US" dirty="0"/>
              </a:p>
            </p:txBody>
          </p:sp>
        </mc:Choice>
        <mc:Fallback xmlns="">
          <p:sp>
            <p:nvSpPr>
              <p:cNvPr id="21" name="TextBox 20">
                <a:extLst>
                  <a:ext uri="{FF2B5EF4-FFF2-40B4-BE49-F238E27FC236}">
                    <a16:creationId xmlns:a16="http://schemas.microsoft.com/office/drawing/2014/main" id="{9FF215B8-9EC3-F319-1D0C-A159644180FE}"/>
                  </a:ext>
                </a:extLst>
              </p:cNvPr>
              <p:cNvSpPr txBox="1">
                <a:spLocks noRot="1" noChangeAspect="1" noMove="1" noResize="1" noEditPoints="1" noAdjustHandles="1" noChangeArrowheads="1" noChangeShapeType="1" noTextEdit="1"/>
              </p:cNvSpPr>
              <p:nvPr/>
            </p:nvSpPr>
            <p:spPr>
              <a:xfrm>
                <a:off x="2388232" y="4623456"/>
                <a:ext cx="229550" cy="276999"/>
              </a:xfrm>
              <a:prstGeom prst="rect">
                <a:avLst/>
              </a:prstGeom>
              <a:blipFill>
                <a:blip r:embed="rId4"/>
                <a:stretch>
                  <a:fillRect l="-16216" r="-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493ABBD-BA9F-2F78-4CA7-C0029E670E83}"/>
                  </a:ext>
                </a:extLst>
              </p:cNvPr>
              <p:cNvSpPr txBox="1"/>
              <p:nvPr/>
            </p:nvSpPr>
            <p:spPr>
              <a:xfrm>
                <a:off x="3719039" y="4689540"/>
                <a:ext cx="3079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𝑐</m:t>
                          </m:r>
                        </m:sub>
                      </m:sSub>
                    </m:oMath>
                  </m:oMathPara>
                </a14:m>
                <a:endParaRPr lang="en-US" dirty="0"/>
              </a:p>
            </p:txBody>
          </p:sp>
        </mc:Choice>
        <mc:Fallback xmlns="">
          <p:sp>
            <p:nvSpPr>
              <p:cNvPr id="22" name="TextBox 21">
                <a:extLst>
                  <a:ext uri="{FF2B5EF4-FFF2-40B4-BE49-F238E27FC236}">
                    <a16:creationId xmlns:a16="http://schemas.microsoft.com/office/drawing/2014/main" id="{5493ABBD-BA9F-2F78-4CA7-C0029E670E83}"/>
                  </a:ext>
                </a:extLst>
              </p:cNvPr>
              <p:cNvSpPr txBox="1">
                <a:spLocks noRot="1" noChangeAspect="1" noMove="1" noResize="1" noEditPoints="1" noAdjustHandles="1" noChangeArrowheads="1" noChangeShapeType="1" noTextEdit="1"/>
              </p:cNvSpPr>
              <p:nvPr/>
            </p:nvSpPr>
            <p:spPr>
              <a:xfrm>
                <a:off x="3719039" y="4689540"/>
                <a:ext cx="307968" cy="276999"/>
              </a:xfrm>
              <a:prstGeom prst="rect">
                <a:avLst/>
              </a:prstGeom>
              <a:blipFill>
                <a:blip r:embed="rId5"/>
                <a:stretch>
                  <a:fillRect l="-11765" r="-1961"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E144C89-D786-EB83-B8BB-1AE09ADC7EB5}"/>
                  </a:ext>
                </a:extLst>
              </p:cNvPr>
              <p:cNvSpPr txBox="1"/>
              <p:nvPr/>
            </p:nvSpPr>
            <p:spPr>
              <a:xfrm>
                <a:off x="4371091" y="3732014"/>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𝑐</m:t>
                          </m:r>
                        </m:sub>
                      </m:sSub>
                    </m:oMath>
                  </m:oMathPara>
                </a14:m>
                <a:endParaRPr lang="en-US" dirty="0"/>
              </a:p>
            </p:txBody>
          </p:sp>
        </mc:Choice>
        <mc:Fallback xmlns="">
          <p:sp>
            <p:nvSpPr>
              <p:cNvPr id="23" name="TextBox 22">
                <a:extLst>
                  <a:ext uri="{FF2B5EF4-FFF2-40B4-BE49-F238E27FC236}">
                    <a16:creationId xmlns:a16="http://schemas.microsoft.com/office/drawing/2014/main" id="{0E144C89-D786-EB83-B8BB-1AE09ADC7EB5}"/>
                  </a:ext>
                </a:extLst>
              </p:cNvPr>
              <p:cNvSpPr txBox="1">
                <a:spLocks noRot="1" noChangeAspect="1" noMove="1" noResize="1" noEditPoints="1" noAdjustHandles="1" noChangeArrowheads="1" noChangeShapeType="1" noTextEdit="1"/>
              </p:cNvSpPr>
              <p:nvPr/>
            </p:nvSpPr>
            <p:spPr>
              <a:xfrm>
                <a:off x="4371091" y="3732014"/>
                <a:ext cx="285784" cy="276999"/>
              </a:xfrm>
              <a:prstGeom prst="rect">
                <a:avLst/>
              </a:prstGeom>
              <a:blipFill>
                <a:blip r:embed="rId6"/>
                <a:stretch>
                  <a:fillRect l="-19149" r="-4255"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12398CA-23AE-A172-BA0B-D322831FD261}"/>
                  </a:ext>
                </a:extLst>
              </p:cNvPr>
              <p:cNvSpPr txBox="1"/>
              <p:nvPr/>
            </p:nvSpPr>
            <p:spPr>
              <a:xfrm>
                <a:off x="217967" y="3380208"/>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m:t>
                      </m:r>
                    </m:oMath>
                  </m:oMathPara>
                </a14:m>
                <a:endParaRPr lang="en-US" dirty="0"/>
              </a:p>
            </p:txBody>
          </p:sp>
        </mc:Choice>
        <mc:Fallback xmlns="">
          <p:sp>
            <p:nvSpPr>
              <p:cNvPr id="24" name="TextBox 23">
                <a:extLst>
                  <a:ext uri="{FF2B5EF4-FFF2-40B4-BE49-F238E27FC236}">
                    <a16:creationId xmlns:a16="http://schemas.microsoft.com/office/drawing/2014/main" id="{812398CA-23AE-A172-BA0B-D322831FD261}"/>
                  </a:ext>
                </a:extLst>
              </p:cNvPr>
              <p:cNvSpPr txBox="1">
                <a:spLocks noRot="1" noChangeAspect="1" noMove="1" noResize="1" noEditPoints="1" noAdjustHandles="1" noChangeArrowheads="1" noChangeShapeType="1" noTextEdit="1"/>
              </p:cNvSpPr>
              <p:nvPr/>
            </p:nvSpPr>
            <p:spPr>
              <a:xfrm>
                <a:off x="217967" y="3380208"/>
                <a:ext cx="165045" cy="276999"/>
              </a:xfrm>
              <a:prstGeom prst="rect">
                <a:avLst/>
              </a:prstGeom>
              <a:blipFill>
                <a:blip r:embed="rId7"/>
                <a:stretch>
                  <a:fillRect l="-22222" r="-18519"/>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C6F93489-9184-1531-A805-09AD7D573E3F}"/>
              </a:ext>
            </a:extLst>
          </p:cNvPr>
          <p:cNvPicPr>
            <a:picLocks noChangeAspect="1"/>
          </p:cNvPicPr>
          <p:nvPr/>
        </p:nvPicPr>
        <p:blipFill>
          <a:blip r:embed="rId8"/>
          <a:stretch>
            <a:fillRect/>
          </a:stretch>
        </p:blipFill>
        <p:spPr>
          <a:xfrm>
            <a:off x="473417" y="4989389"/>
            <a:ext cx="3888000" cy="1580054"/>
          </a:xfrm>
          <a:prstGeom prst="rect">
            <a:avLst/>
          </a:prstGeom>
        </p:spPr>
      </p:pic>
      <p:cxnSp>
        <p:nvCxnSpPr>
          <p:cNvPr id="32" name="Straight Arrow Connector 31">
            <a:extLst>
              <a:ext uri="{FF2B5EF4-FFF2-40B4-BE49-F238E27FC236}">
                <a16:creationId xmlns:a16="http://schemas.microsoft.com/office/drawing/2014/main" id="{FDD6F05D-1554-242E-109D-EF02AC1AD45F}"/>
              </a:ext>
            </a:extLst>
          </p:cNvPr>
          <p:cNvCxnSpPr>
            <a:cxnSpLocks/>
          </p:cNvCxnSpPr>
          <p:nvPr/>
        </p:nvCxnSpPr>
        <p:spPr>
          <a:xfrm>
            <a:off x="4498532" y="5322216"/>
            <a:ext cx="0" cy="9144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8181709-93C1-8353-8297-26CAFA2F60C7}"/>
                  </a:ext>
                </a:extLst>
              </p:cNvPr>
              <p:cNvSpPr txBox="1"/>
              <p:nvPr/>
            </p:nvSpPr>
            <p:spPr>
              <a:xfrm>
                <a:off x="4692171" y="5640917"/>
                <a:ext cx="7145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h</m:t>
                          </m:r>
                        </m:e>
                        <m:sub>
                          <m:r>
                            <a:rPr lang="es-ES" b="0" i="1" smtClean="0">
                              <a:latin typeface="Cambria Math" panose="02040503050406030204" pitchFamily="18" charset="0"/>
                            </a:rPr>
                            <m:t>𝑐</m:t>
                          </m:r>
                        </m:sub>
                      </m:sSub>
                    </m:oMath>
                  </m:oMathPara>
                </a14:m>
                <a:endParaRPr lang="en-US" dirty="0"/>
              </a:p>
            </p:txBody>
          </p:sp>
        </mc:Choice>
        <mc:Fallback xmlns="">
          <p:sp>
            <p:nvSpPr>
              <p:cNvPr id="33" name="TextBox 32">
                <a:extLst>
                  <a:ext uri="{FF2B5EF4-FFF2-40B4-BE49-F238E27FC236}">
                    <a16:creationId xmlns:a16="http://schemas.microsoft.com/office/drawing/2014/main" id="{78181709-93C1-8353-8297-26CAFA2F60C7}"/>
                  </a:ext>
                </a:extLst>
              </p:cNvPr>
              <p:cNvSpPr txBox="1">
                <a:spLocks noRot="1" noChangeAspect="1" noMove="1" noResize="1" noEditPoints="1" noAdjustHandles="1" noChangeArrowheads="1" noChangeShapeType="1" noTextEdit="1"/>
              </p:cNvSpPr>
              <p:nvPr/>
            </p:nvSpPr>
            <p:spPr>
              <a:xfrm>
                <a:off x="4692171" y="5640917"/>
                <a:ext cx="714555" cy="276999"/>
              </a:xfrm>
              <a:prstGeom prst="rect">
                <a:avLst/>
              </a:prstGeom>
              <a:blipFill>
                <a:blip r:embed="rId9"/>
                <a:stretch>
                  <a:fillRect l="-7692"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1C135F1-9BF0-B741-EA55-7F397BD3F806}"/>
                  </a:ext>
                </a:extLst>
              </p:cNvPr>
              <p:cNvSpPr txBox="1"/>
              <p:nvPr/>
            </p:nvSpPr>
            <p:spPr>
              <a:xfrm>
                <a:off x="6705600" y="2952963"/>
                <a:ext cx="5416741" cy="1197700"/>
              </a:xfrm>
              <a:prstGeom prst="rect">
                <a:avLst/>
              </a:prstGeom>
              <a:noFill/>
            </p:spPr>
            <p:txBody>
              <a:bodyPr wrap="square" rtlCol="0">
                <a:spAutoFit/>
              </a:bodyPr>
              <a:lstStyle/>
              <a:p>
                <a:pPr>
                  <a:spcAft>
                    <a:spcPts val="600"/>
                  </a:spcAft>
                </a:pPr>
                <a:r>
                  <a:rPr lang="en-US" dirty="0">
                    <a:latin typeface="Arial" panose="020B0604020202020204" pitchFamily="34" charset="0"/>
                    <a:cs typeface="Arial" panose="020B0604020202020204" pitchFamily="34" charset="0"/>
                  </a:rPr>
                  <a:t>Before optimizing any parameters, we choose</a:t>
                </a:r>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h</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h</m:t>
                        </m:r>
                      </m:e>
                      <m:sub>
                        <m:r>
                          <a:rPr lang="es-ES" b="0" i="1" smtClean="0">
                            <a:latin typeface="Cambria Math" panose="02040503050406030204" pitchFamily="18" charset="0"/>
                          </a:rPr>
                          <m:t>𝑐</m:t>
                        </m:r>
                      </m:sub>
                    </m:sSub>
                    <m:r>
                      <a:rPr lang="es-ES" b="0" i="1" smtClean="0">
                        <a:latin typeface="Cambria Math" panose="02040503050406030204" pitchFamily="18" charset="0"/>
                      </a:rPr>
                      <m:t>=220 </m:t>
                    </m:r>
                    <m:r>
                      <m:rPr>
                        <m:sty m:val="p"/>
                      </m:rPr>
                      <a:rPr lang="es-ES" b="0" i="0" smtClean="0">
                        <a:latin typeface="Cambria Math" panose="02040503050406030204" pitchFamily="18" charset="0"/>
                      </a:rPr>
                      <m:t>nm</m:t>
                    </m:r>
                  </m:oMath>
                </a14:m>
                <a:endParaRPr lang="es-ES" b="0" dirty="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𝑠</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𝑐</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𝑑</m:t>
                        </m:r>
                      </m:num>
                      <m:den>
                        <m:r>
                          <a:rPr lang="es-ES" b="0" i="1" smtClean="0">
                            <a:latin typeface="Cambria Math" panose="02040503050406030204" pitchFamily="18" charset="0"/>
                          </a:rPr>
                          <m:t>2</m:t>
                        </m:r>
                      </m:den>
                    </m:f>
                  </m:oMath>
                </a14:m>
                <a:r>
                  <a:rPr lang="en-US" dirty="0">
                    <a:latin typeface="Arial" panose="020B0604020202020204" pitchFamily="34" charset="0"/>
                    <a:cs typeface="Arial" panose="020B0604020202020204" pitchFamily="34" charset="0"/>
                  </a:rPr>
                  <a:t> (glide symmetry)</a:t>
                </a:r>
              </a:p>
            </p:txBody>
          </p:sp>
        </mc:Choice>
        <mc:Fallback xmlns="">
          <p:sp>
            <p:nvSpPr>
              <p:cNvPr id="34" name="TextBox 33">
                <a:extLst>
                  <a:ext uri="{FF2B5EF4-FFF2-40B4-BE49-F238E27FC236}">
                    <a16:creationId xmlns:a16="http://schemas.microsoft.com/office/drawing/2014/main" id="{51C135F1-9BF0-B741-EA55-7F397BD3F806}"/>
                  </a:ext>
                </a:extLst>
              </p:cNvPr>
              <p:cNvSpPr txBox="1">
                <a:spLocks noRot="1" noChangeAspect="1" noMove="1" noResize="1" noEditPoints="1" noAdjustHandles="1" noChangeArrowheads="1" noChangeShapeType="1" noTextEdit="1"/>
              </p:cNvSpPr>
              <p:nvPr/>
            </p:nvSpPr>
            <p:spPr>
              <a:xfrm>
                <a:off x="6705600" y="2952963"/>
                <a:ext cx="5416741" cy="1197700"/>
              </a:xfrm>
              <a:prstGeom prst="rect">
                <a:avLst/>
              </a:prstGeom>
              <a:blipFill>
                <a:blip r:embed="rId10"/>
                <a:stretch>
                  <a:fillRect l="-900" t="-2538" b="-2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A88BFA8-BD57-B7CD-F612-3E4523887851}"/>
                  </a:ext>
                </a:extLst>
              </p:cNvPr>
              <p:cNvSpPr txBox="1"/>
              <p:nvPr/>
            </p:nvSpPr>
            <p:spPr>
              <a:xfrm>
                <a:off x="6705600" y="5063836"/>
                <a:ext cx="4952993" cy="1708160"/>
              </a:xfrm>
              <a:prstGeom prst="rect">
                <a:avLst/>
              </a:prstGeom>
              <a:noFill/>
            </p:spPr>
            <p:txBody>
              <a:bodyPr wrap="square" rtlCol="0">
                <a:spAutoFit/>
              </a:bodyPr>
              <a:lstStyle/>
              <a:p>
                <a:pPr>
                  <a:spcAft>
                    <a:spcPts val="600"/>
                  </a:spcAft>
                </a:pPr>
                <a:r>
                  <a:rPr lang="en-US" dirty="0">
                    <a:latin typeface="Arial" panose="020B0604020202020204" pitchFamily="34" charset="0"/>
                    <a:cs typeface="Arial" panose="020B0604020202020204" pitchFamily="34" charset="0"/>
                  </a:rPr>
                  <a:t>The parameters to optimize are</a:t>
                </a:r>
              </a:p>
              <a:p>
                <a:pPr marL="285750"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The period, </a:t>
                </a:r>
                <a14:m>
                  <m:oMath xmlns:m="http://schemas.openxmlformats.org/officeDocument/2006/math">
                    <m:r>
                      <a:rPr lang="es-ES" b="0" i="1" smtClean="0">
                        <a:latin typeface="Cambria Math" panose="02040503050406030204" pitchFamily="18" charset="0"/>
                      </a:rPr>
                      <m:t>𝑑</m:t>
                    </m:r>
                  </m:oMath>
                </a14:m>
                <a:endParaRPr lang="en-US" dirty="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The width of the </a:t>
                </a:r>
                <a:r>
                  <a:rPr lang="en-US" dirty="0" err="1">
                    <a:latin typeface="Arial" panose="020B0604020202020204" pitchFamily="34" charset="0"/>
                    <a:cs typeface="Arial" panose="020B0604020202020204" pitchFamily="34" charset="0"/>
                  </a:rPr>
                  <a:t>uncorrugated</a:t>
                </a:r>
                <a:r>
                  <a:rPr lang="en-US" dirty="0">
                    <a:latin typeface="Arial" panose="020B0604020202020204" pitchFamily="34" charset="0"/>
                    <a:cs typeface="Arial" panose="020B0604020202020204" pitchFamily="34" charset="0"/>
                  </a:rPr>
                  <a:t> waveguide, </a:t>
                </a:r>
                <a14:m>
                  <m:oMath xmlns:m="http://schemas.openxmlformats.org/officeDocument/2006/math">
                    <m:r>
                      <a:rPr lang="es-ES" b="0" i="1" smtClean="0">
                        <a:latin typeface="Cambria Math" panose="02040503050406030204" pitchFamily="18" charset="0"/>
                      </a:rPr>
                      <m:t>𝑤</m:t>
                    </m:r>
                  </m:oMath>
                </a14:m>
                <a:endParaRPr lang="en-US" dirty="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The width of the corrugation,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𝑐</m:t>
                        </m:r>
                      </m:sub>
                    </m:sSub>
                  </m:oMath>
                </a14:m>
                <a:endParaRPr lang="en-US" dirty="0">
                  <a:latin typeface="Arial" panose="020B0604020202020204" pitchFamily="34" charset="0"/>
                  <a:cs typeface="Arial" panose="020B0604020202020204" pitchFamily="34" charset="0"/>
                </a:endParaRPr>
              </a:p>
            </p:txBody>
          </p:sp>
        </mc:Choice>
        <mc:Fallback xmlns="">
          <p:sp>
            <p:nvSpPr>
              <p:cNvPr id="35" name="TextBox 34">
                <a:extLst>
                  <a:ext uri="{FF2B5EF4-FFF2-40B4-BE49-F238E27FC236}">
                    <a16:creationId xmlns:a16="http://schemas.microsoft.com/office/drawing/2014/main" id="{DA88BFA8-BD57-B7CD-F612-3E4523887851}"/>
                  </a:ext>
                </a:extLst>
              </p:cNvPr>
              <p:cNvSpPr txBox="1">
                <a:spLocks noRot="1" noChangeAspect="1" noMove="1" noResize="1" noEditPoints="1" noAdjustHandles="1" noChangeArrowheads="1" noChangeShapeType="1" noTextEdit="1"/>
              </p:cNvSpPr>
              <p:nvPr/>
            </p:nvSpPr>
            <p:spPr>
              <a:xfrm>
                <a:off x="6705600" y="5063836"/>
                <a:ext cx="4952993" cy="1708160"/>
              </a:xfrm>
              <a:prstGeom prst="rect">
                <a:avLst/>
              </a:prstGeom>
              <a:blipFill>
                <a:blip r:embed="rId11"/>
                <a:stretch>
                  <a:fillRect l="-985" t="-2143" b="-500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F85C91C-D823-9F4C-5525-99F1145B6E7F}"/>
              </a:ext>
            </a:extLst>
          </p:cNvPr>
          <p:cNvPicPr>
            <a:picLocks noChangeAspect="1"/>
          </p:cNvPicPr>
          <p:nvPr/>
        </p:nvPicPr>
        <p:blipFill>
          <a:blip r:embed="rId12"/>
          <a:stretch>
            <a:fillRect/>
          </a:stretch>
        </p:blipFill>
        <p:spPr>
          <a:xfrm>
            <a:off x="1185204" y="719133"/>
            <a:ext cx="2635606" cy="170039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653362E-128D-E60F-50A2-2D33ADB3D761}"/>
                  </a:ext>
                </a:extLst>
              </p:cNvPr>
              <p:cNvSpPr txBox="1"/>
              <p:nvPr/>
            </p:nvSpPr>
            <p:spPr>
              <a:xfrm>
                <a:off x="6705600" y="1107663"/>
                <a:ext cx="529179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corrugated waveguide consists of a uniform waveguide with added corrugations on the sides that are shifted by </a:t>
                </a:r>
                <a14:m>
                  <m:oMath xmlns:m="http://schemas.openxmlformats.org/officeDocument/2006/math">
                    <m:r>
                      <a:rPr lang="es-ES" b="0" i="1" smtClean="0">
                        <a:latin typeface="Cambria Math" panose="02040503050406030204" pitchFamily="18" charset="0"/>
                      </a:rPr>
                      <m:t>𝑠</m:t>
                    </m:r>
                  </m:oMath>
                </a14:m>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0653362E-128D-E60F-50A2-2D33ADB3D761}"/>
                  </a:ext>
                </a:extLst>
              </p:cNvPr>
              <p:cNvSpPr txBox="1">
                <a:spLocks noRot="1" noChangeAspect="1" noMove="1" noResize="1" noEditPoints="1" noAdjustHandles="1" noChangeArrowheads="1" noChangeShapeType="1" noTextEdit="1"/>
              </p:cNvSpPr>
              <p:nvPr/>
            </p:nvSpPr>
            <p:spPr>
              <a:xfrm>
                <a:off x="6705600" y="1107663"/>
                <a:ext cx="5291796" cy="923330"/>
              </a:xfrm>
              <a:prstGeom prst="rect">
                <a:avLst/>
              </a:prstGeom>
              <a:blipFill>
                <a:blip r:embed="rId13"/>
                <a:stretch>
                  <a:fillRect l="-691" t="-3974" r="-230" b="-993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A1107E2-1787-9678-1A39-87691E317961}"/>
              </a:ext>
            </a:extLst>
          </p:cNvPr>
          <p:cNvPicPr>
            <a:picLocks noChangeAspect="1"/>
          </p:cNvPicPr>
          <p:nvPr/>
        </p:nvPicPr>
        <p:blipFill>
          <a:blip r:embed="rId14"/>
          <a:stretch>
            <a:fillRect/>
          </a:stretch>
        </p:blipFill>
        <p:spPr>
          <a:xfrm>
            <a:off x="5486400" y="1102538"/>
            <a:ext cx="943107" cy="933580"/>
          </a:xfrm>
          <a:prstGeom prst="rect">
            <a:avLst/>
          </a:prstGeom>
        </p:spPr>
      </p:pic>
      <p:pic>
        <p:nvPicPr>
          <p:cNvPr id="13" name="Picture 12">
            <a:extLst>
              <a:ext uri="{FF2B5EF4-FFF2-40B4-BE49-F238E27FC236}">
                <a16:creationId xmlns:a16="http://schemas.microsoft.com/office/drawing/2014/main" id="{BD455F3B-00AF-9DAC-F7DF-762D1054341F}"/>
              </a:ext>
            </a:extLst>
          </p:cNvPr>
          <p:cNvPicPr>
            <a:picLocks noChangeAspect="1"/>
          </p:cNvPicPr>
          <p:nvPr/>
        </p:nvPicPr>
        <p:blipFill>
          <a:blip r:embed="rId15"/>
          <a:stretch>
            <a:fillRect/>
          </a:stretch>
        </p:blipFill>
        <p:spPr>
          <a:xfrm>
            <a:off x="5543556" y="5369784"/>
            <a:ext cx="828791" cy="819264"/>
          </a:xfrm>
          <a:prstGeom prst="rect">
            <a:avLst/>
          </a:prstGeom>
        </p:spPr>
      </p:pic>
      <p:pic>
        <p:nvPicPr>
          <p:cNvPr id="17" name="Picture 16">
            <a:extLst>
              <a:ext uri="{FF2B5EF4-FFF2-40B4-BE49-F238E27FC236}">
                <a16:creationId xmlns:a16="http://schemas.microsoft.com/office/drawing/2014/main" id="{884CE860-B264-12F7-964A-411EF01B3A79}"/>
              </a:ext>
            </a:extLst>
          </p:cNvPr>
          <p:cNvPicPr>
            <a:picLocks noChangeAspect="1"/>
          </p:cNvPicPr>
          <p:nvPr/>
        </p:nvPicPr>
        <p:blipFill>
          <a:blip r:embed="rId16"/>
          <a:stretch>
            <a:fillRect/>
          </a:stretch>
        </p:blipFill>
        <p:spPr>
          <a:xfrm>
            <a:off x="5514978" y="3142181"/>
            <a:ext cx="885949" cy="819264"/>
          </a:xfrm>
          <a:prstGeom prst="rect">
            <a:avLst/>
          </a:prstGeom>
        </p:spPr>
      </p:pic>
    </p:spTree>
    <p:extLst>
      <p:ext uri="{BB962C8B-B14F-4D97-AF65-F5344CB8AC3E}">
        <p14:creationId xmlns:p14="http://schemas.microsoft.com/office/powerpoint/2010/main" val="400039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7C6D-353C-9B31-2644-B9EA24F1F67C}"/>
              </a:ext>
            </a:extLst>
          </p:cNvPr>
          <p:cNvSpPr>
            <a:spLocks noGrp="1"/>
          </p:cNvSpPr>
          <p:nvPr>
            <p:ph type="title"/>
          </p:nvPr>
        </p:nvSpPr>
        <p:spPr/>
        <p:txBody>
          <a:bodyPr/>
          <a:lstStyle/>
          <a:p>
            <a:r>
              <a:rPr lang="en-US" dirty="0"/>
              <a:t>Results</a:t>
            </a:r>
          </a:p>
        </p:txBody>
      </p:sp>
      <p:grpSp>
        <p:nvGrpSpPr>
          <p:cNvPr id="16" name="Group 15">
            <a:extLst>
              <a:ext uri="{FF2B5EF4-FFF2-40B4-BE49-F238E27FC236}">
                <a16:creationId xmlns:a16="http://schemas.microsoft.com/office/drawing/2014/main" id="{9A781FD8-DA04-3910-2B48-1F62B5835FE2}"/>
              </a:ext>
            </a:extLst>
          </p:cNvPr>
          <p:cNvGrpSpPr/>
          <p:nvPr/>
        </p:nvGrpSpPr>
        <p:grpSpPr>
          <a:xfrm>
            <a:off x="228600" y="718874"/>
            <a:ext cx="4928111" cy="2176726"/>
            <a:chOff x="354150" y="866432"/>
            <a:chExt cx="4928111" cy="2176726"/>
          </a:xfrm>
        </p:grpSpPr>
        <p:pic>
          <p:nvPicPr>
            <p:cNvPr id="3" name="Picture 2">
              <a:extLst>
                <a:ext uri="{FF2B5EF4-FFF2-40B4-BE49-F238E27FC236}">
                  <a16:creationId xmlns:a16="http://schemas.microsoft.com/office/drawing/2014/main" id="{17511818-DD84-889B-486A-7E657BA03DF8}"/>
                </a:ext>
              </a:extLst>
            </p:cNvPr>
            <p:cNvPicPr>
              <a:picLocks noChangeAspect="1"/>
            </p:cNvPicPr>
            <p:nvPr/>
          </p:nvPicPr>
          <p:blipFill rotWithShape="1">
            <a:blip r:embed="rId2"/>
            <a:srcRect l="10313" r="7702"/>
            <a:stretch/>
          </p:blipFill>
          <p:spPr>
            <a:xfrm>
              <a:off x="863609" y="866432"/>
              <a:ext cx="3451982" cy="1828800"/>
            </a:xfrm>
            <a:prstGeom prst="rect">
              <a:avLst/>
            </a:prstGeom>
          </p:spPr>
        </p:pic>
        <p:cxnSp>
          <p:nvCxnSpPr>
            <p:cNvPr id="4" name="Straight Arrow Connector 3">
              <a:extLst>
                <a:ext uri="{FF2B5EF4-FFF2-40B4-BE49-F238E27FC236}">
                  <a16:creationId xmlns:a16="http://schemas.microsoft.com/office/drawing/2014/main" id="{7FD71DC5-B1FC-6008-4ED5-97AF46782B65}"/>
                </a:ext>
              </a:extLst>
            </p:cNvPr>
            <p:cNvCxnSpPr/>
            <p:nvPr/>
          </p:nvCxnSpPr>
          <p:spPr>
            <a:xfrm>
              <a:off x="1419990" y="2771432"/>
              <a:ext cx="24384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E395FC8-F0E5-2F8E-82B9-F10611E37BCE}"/>
                </a:ext>
              </a:extLst>
            </p:cNvPr>
            <p:cNvCxnSpPr/>
            <p:nvPr/>
          </p:nvCxnSpPr>
          <p:spPr>
            <a:xfrm>
              <a:off x="4925190" y="1095032"/>
              <a:ext cx="0" cy="1371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B7837C2-99A4-652D-CD8D-E411DAB83C8C}"/>
                </a:ext>
              </a:extLst>
            </p:cNvPr>
            <p:cNvCxnSpPr/>
            <p:nvPr/>
          </p:nvCxnSpPr>
          <p:spPr>
            <a:xfrm>
              <a:off x="4467990" y="1780832"/>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BB527B9-A5F9-A422-BB88-5EB3FA1DC33F}"/>
                </a:ext>
              </a:extLst>
            </p:cNvPr>
            <p:cNvCxnSpPr/>
            <p:nvPr/>
          </p:nvCxnSpPr>
          <p:spPr>
            <a:xfrm>
              <a:off x="3858390" y="2771432"/>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1C5E9C1-DDCF-3AB8-7F01-839C3295E21C}"/>
                </a:ext>
              </a:extLst>
            </p:cNvPr>
            <p:cNvCxnSpPr/>
            <p:nvPr/>
          </p:nvCxnSpPr>
          <p:spPr>
            <a:xfrm>
              <a:off x="653873" y="1400077"/>
              <a:ext cx="0" cy="7236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947D739-3BD3-6605-F5A2-C856364C681C}"/>
                </a:ext>
              </a:extLst>
            </p:cNvPr>
            <p:cNvCxnSpPr/>
            <p:nvPr/>
          </p:nvCxnSpPr>
          <p:spPr>
            <a:xfrm>
              <a:off x="659190" y="1400077"/>
              <a:ext cx="36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BDD72D3-D7CE-A665-1DDB-70D85CD550ED}"/>
                </a:ext>
              </a:extLst>
            </p:cNvPr>
            <p:cNvCxnSpPr/>
            <p:nvPr/>
          </p:nvCxnSpPr>
          <p:spPr>
            <a:xfrm>
              <a:off x="679255" y="2123732"/>
              <a:ext cx="36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B17EE72-2769-870C-19FF-5642D17DBF99}"/>
                    </a:ext>
                  </a:extLst>
                </p:cNvPr>
                <p:cNvSpPr txBox="1"/>
                <p:nvPr/>
              </p:nvSpPr>
              <p:spPr>
                <a:xfrm>
                  <a:off x="5089003" y="162340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𝑑</m:t>
                        </m:r>
                      </m:oMath>
                    </m:oMathPara>
                  </a14:m>
                  <a:endParaRPr lang="en-US" dirty="0"/>
                </a:p>
              </p:txBody>
            </p:sp>
          </mc:Choice>
          <mc:Fallback xmlns="">
            <p:sp>
              <p:nvSpPr>
                <p:cNvPr id="11" name="TextBox 10">
                  <a:extLst>
                    <a:ext uri="{FF2B5EF4-FFF2-40B4-BE49-F238E27FC236}">
                      <a16:creationId xmlns:a16="http://schemas.microsoft.com/office/drawing/2014/main" id="{5B17EE72-2769-870C-19FF-5642D17DBF99}"/>
                    </a:ext>
                  </a:extLst>
                </p:cNvPr>
                <p:cNvSpPr txBox="1">
                  <a:spLocks noRot="1" noChangeAspect="1" noMove="1" noResize="1" noEditPoints="1" noAdjustHandles="1" noChangeArrowheads="1" noChangeShapeType="1" noTextEdit="1"/>
                </p:cNvSpPr>
                <p:nvPr/>
              </p:nvSpPr>
              <p:spPr>
                <a:xfrm>
                  <a:off x="5089003" y="1623404"/>
                  <a:ext cx="193258" cy="276999"/>
                </a:xfrm>
                <a:prstGeom prst="rect">
                  <a:avLst/>
                </a:prstGeom>
                <a:blipFill>
                  <a:blip r:embed="rId5"/>
                  <a:stretch>
                    <a:fillRect l="-31250" r="-2500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4ED8C73-187B-2006-02E1-B25A9A428F0D}"/>
                    </a:ext>
                  </a:extLst>
                </p:cNvPr>
                <p:cNvSpPr txBox="1"/>
                <p:nvPr/>
              </p:nvSpPr>
              <p:spPr>
                <a:xfrm>
                  <a:off x="2524415" y="2766159"/>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𝑤</m:t>
                        </m:r>
                      </m:oMath>
                    </m:oMathPara>
                  </a14:m>
                  <a:endParaRPr lang="en-US" dirty="0"/>
                </a:p>
              </p:txBody>
            </p:sp>
          </mc:Choice>
          <mc:Fallback xmlns="">
            <p:sp>
              <p:nvSpPr>
                <p:cNvPr id="12" name="TextBox 11">
                  <a:extLst>
                    <a:ext uri="{FF2B5EF4-FFF2-40B4-BE49-F238E27FC236}">
                      <a16:creationId xmlns:a16="http://schemas.microsoft.com/office/drawing/2014/main" id="{84ED8C73-187B-2006-02E1-B25A9A428F0D}"/>
                    </a:ext>
                  </a:extLst>
                </p:cNvPr>
                <p:cNvSpPr txBox="1">
                  <a:spLocks noRot="1" noChangeAspect="1" noMove="1" noResize="1" noEditPoints="1" noAdjustHandles="1" noChangeArrowheads="1" noChangeShapeType="1" noTextEdit="1"/>
                </p:cNvSpPr>
                <p:nvPr/>
              </p:nvSpPr>
              <p:spPr>
                <a:xfrm>
                  <a:off x="2524415" y="2766159"/>
                  <a:ext cx="229550" cy="276999"/>
                </a:xfrm>
                <a:prstGeom prst="rect">
                  <a:avLst/>
                </a:prstGeom>
                <a:blipFill>
                  <a:blip r:embed="rId6"/>
                  <a:stretch>
                    <a:fillRect l="-16216" r="-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6CB91B5-B36A-A7C8-192D-BEC86B5968B2}"/>
                    </a:ext>
                  </a:extLst>
                </p:cNvPr>
                <p:cNvSpPr txBox="1"/>
                <p:nvPr/>
              </p:nvSpPr>
              <p:spPr>
                <a:xfrm>
                  <a:off x="3855222" y="2766159"/>
                  <a:ext cx="3079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𝑐</m:t>
                            </m:r>
                          </m:sub>
                        </m:sSub>
                      </m:oMath>
                    </m:oMathPara>
                  </a14:m>
                  <a:endParaRPr lang="en-US" dirty="0"/>
                </a:p>
              </p:txBody>
            </p:sp>
          </mc:Choice>
          <mc:Fallback xmlns="">
            <p:sp>
              <p:nvSpPr>
                <p:cNvPr id="13" name="TextBox 12">
                  <a:extLst>
                    <a:ext uri="{FF2B5EF4-FFF2-40B4-BE49-F238E27FC236}">
                      <a16:creationId xmlns:a16="http://schemas.microsoft.com/office/drawing/2014/main" id="{86CB91B5-B36A-A7C8-192D-BEC86B5968B2}"/>
                    </a:ext>
                  </a:extLst>
                </p:cNvPr>
                <p:cNvSpPr txBox="1">
                  <a:spLocks noRot="1" noChangeAspect="1" noMove="1" noResize="1" noEditPoints="1" noAdjustHandles="1" noChangeArrowheads="1" noChangeShapeType="1" noTextEdit="1"/>
                </p:cNvSpPr>
                <p:nvPr/>
              </p:nvSpPr>
              <p:spPr>
                <a:xfrm>
                  <a:off x="3855222" y="2766159"/>
                  <a:ext cx="307968" cy="276999"/>
                </a:xfrm>
                <a:prstGeom prst="rect">
                  <a:avLst/>
                </a:prstGeom>
                <a:blipFill>
                  <a:blip r:embed="rId7"/>
                  <a:stretch>
                    <a:fillRect l="-12000" r="-200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8C6050-EC20-A56C-7C1F-4CF1A7655986}"/>
                    </a:ext>
                  </a:extLst>
                </p:cNvPr>
                <p:cNvSpPr txBox="1"/>
                <p:nvPr/>
              </p:nvSpPr>
              <p:spPr>
                <a:xfrm>
                  <a:off x="4507274" y="1961033"/>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𝑐</m:t>
                            </m:r>
                          </m:sub>
                        </m:sSub>
                      </m:oMath>
                    </m:oMathPara>
                  </a14:m>
                  <a:endParaRPr lang="en-US" dirty="0"/>
                </a:p>
              </p:txBody>
            </p:sp>
          </mc:Choice>
          <mc:Fallback xmlns="">
            <p:sp>
              <p:nvSpPr>
                <p:cNvPr id="14" name="TextBox 13">
                  <a:extLst>
                    <a:ext uri="{FF2B5EF4-FFF2-40B4-BE49-F238E27FC236}">
                      <a16:creationId xmlns:a16="http://schemas.microsoft.com/office/drawing/2014/main" id="{D28C6050-EC20-A56C-7C1F-4CF1A7655986}"/>
                    </a:ext>
                  </a:extLst>
                </p:cNvPr>
                <p:cNvSpPr txBox="1">
                  <a:spLocks noRot="1" noChangeAspect="1" noMove="1" noResize="1" noEditPoints="1" noAdjustHandles="1" noChangeArrowheads="1" noChangeShapeType="1" noTextEdit="1"/>
                </p:cNvSpPr>
                <p:nvPr/>
              </p:nvSpPr>
              <p:spPr>
                <a:xfrm>
                  <a:off x="4507274" y="1961033"/>
                  <a:ext cx="285784" cy="276999"/>
                </a:xfrm>
                <a:prstGeom prst="rect">
                  <a:avLst/>
                </a:prstGeom>
                <a:blipFill>
                  <a:blip r:embed="rId8"/>
                  <a:stretch>
                    <a:fillRect l="-19149" r="-2128"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074B4A-A1BE-CCE4-2C20-70AC926AA17E}"/>
                    </a:ext>
                  </a:extLst>
                </p:cNvPr>
                <p:cNvSpPr txBox="1"/>
                <p:nvPr/>
              </p:nvSpPr>
              <p:spPr>
                <a:xfrm>
                  <a:off x="354150" y="1609227"/>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m:t>
                        </m:r>
                      </m:oMath>
                    </m:oMathPara>
                  </a14:m>
                  <a:endParaRPr lang="en-US" dirty="0"/>
                </a:p>
              </p:txBody>
            </p:sp>
          </mc:Choice>
          <mc:Fallback xmlns="">
            <p:sp>
              <p:nvSpPr>
                <p:cNvPr id="15" name="TextBox 14">
                  <a:extLst>
                    <a:ext uri="{FF2B5EF4-FFF2-40B4-BE49-F238E27FC236}">
                      <a16:creationId xmlns:a16="http://schemas.microsoft.com/office/drawing/2014/main" id="{E5074B4A-A1BE-CCE4-2C20-70AC926AA17E}"/>
                    </a:ext>
                  </a:extLst>
                </p:cNvPr>
                <p:cNvSpPr txBox="1">
                  <a:spLocks noRot="1" noChangeAspect="1" noMove="1" noResize="1" noEditPoints="1" noAdjustHandles="1" noChangeArrowheads="1" noChangeShapeType="1" noTextEdit="1"/>
                </p:cNvSpPr>
                <p:nvPr/>
              </p:nvSpPr>
              <p:spPr>
                <a:xfrm>
                  <a:off x="354150" y="1609227"/>
                  <a:ext cx="165045" cy="276999"/>
                </a:xfrm>
                <a:prstGeom prst="rect">
                  <a:avLst/>
                </a:prstGeom>
                <a:blipFill>
                  <a:blip r:embed="rId9"/>
                  <a:stretch>
                    <a:fillRect l="-22222" r="-148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599CC41-08CF-A855-1B3E-93DDF0325A2C}"/>
                  </a:ext>
                </a:extLst>
              </p:cNvPr>
              <p:cNvSpPr txBox="1"/>
              <p:nvPr/>
            </p:nvSpPr>
            <p:spPr>
              <a:xfrm>
                <a:off x="5463366" y="608903"/>
                <a:ext cx="3318171" cy="2259529"/>
              </a:xfrm>
              <a:prstGeom prst="rect">
                <a:avLst/>
              </a:prstGeom>
              <a:noFill/>
            </p:spPr>
            <p:txBody>
              <a:bodyPr wrap="square" rtlCol="0">
                <a:spAutoFit/>
              </a:bodyPr>
              <a:lstStyle/>
              <a:p>
                <a:pPr>
                  <a:spcAft>
                    <a:spcPts val="600"/>
                  </a:spcAft>
                </a:pPr>
                <a:r>
                  <a:rPr lang="en-US" dirty="0">
                    <a:latin typeface="Arial" panose="020B0604020202020204" pitchFamily="34" charset="0"/>
                    <a:cs typeface="Arial" panose="020B0604020202020204" pitchFamily="34" charset="0"/>
                  </a:rPr>
                  <a:t>Parameter values</a:t>
                </a:r>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h</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h</m:t>
                        </m:r>
                      </m:e>
                      <m:sub>
                        <m:r>
                          <a:rPr lang="es-ES" b="0" i="1" smtClean="0">
                            <a:latin typeface="Cambria Math" panose="02040503050406030204" pitchFamily="18" charset="0"/>
                          </a:rPr>
                          <m:t>𝑐</m:t>
                        </m:r>
                      </m:sub>
                    </m:sSub>
                    <m:r>
                      <a:rPr lang="es-ES" b="0" i="1" smtClean="0">
                        <a:latin typeface="Cambria Math" panose="02040503050406030204" pitchFamily="18" charset="0"/>
                      </a:rPr>
                      <m:t>=220 </m:t>
                    </m:r>
                    <m:r>
                      <m:rPr>
                        <m:sty m:val="p"/>
                      </m:rPr>
                      <a:rPr lang="es-ES" b="0" i="0" smtClean="0">
                        <a:latin typeface="Cambria Math" panose="02040503050406030204" pitchFamily="18" charset="0"/>
                      </a:rPr>
                      <m:t>nm</m:t>
                    </m:r>
                  </m:oMath>
                </a14:m>
                <a:endParaRPr lang="es-ES" b="0" dirty="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𝑠</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𝑐</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𝑑</m:t>
                        </m:r>
                      </m:num>
                      <m:den>
                        <m:r>
                          <a:rPr lang="es-ES" b="0" i="1" smtClean="0">
                            <a:latin typeface="Cambria Math" panose="02040503050406030204" pitchFamily="18" charset="0"/>
                          </a:rPr>
                          <m:t>2</m:t>
                        </m:r>
                      </m:den>
                    </m:f>
                  </m:oMath>
                </a14:m>
                <a:r>
                  <a:rPr lang="en-US" dirty="0">
                    <a:latin typeface="Arial" panose="020B0604020202020204" pitchFamily="34" charset="0"/>
                    <a:cs typeface="Arial" panose="020B0604020202020204" pitchFamily="34" charset="0"/>
                  </a:rPr>
                  <a:t> (glide symmetry)</a:t>
                </a:r>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𝑑</m:t>
                    </m:r>
                    <m:r>
                      <a:rPr lang="es-ES" b="0" i="1" smtClean="0">
                        <a:latin typeface="Cambria Math" panose="02040503050406030204" pitchFamily="18" charset="0"/>
                      </a:rPr>
                      <m:t>=350 </m:t>
                    </m:r>
                    <m:r>
                      <m:rPr>
                        <m:sty m:val="p"/>
                      </m:rPr>
                      <a:rPr lang="es-ES" b="0" i="0" smtClean="0">
                        <a:latin typeface="Cambria Math" panose="02040503050406030204" pitchFamily="18" charset="0"/>
                      </a:rPr>
                      <m:t>nm</m:t>
                    </m:r>
                  </m:oMath>
                </a14:m>
                <a:endParaRPr lang="es-ES" b="0" dirty="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𝑤</m:t>
                    </m:r>
                    <m:r>
                      <a:rPr lang="es-ES" b="0" i="1" smtClean="0">
                        <a:latin typeface="Cambria Math" panose="02040503050406030204" pitchFamily="18" charset="0"/>
                      </a:rPr>
                      <m:t>=600 </m:t>
                    </m:r>
                    <m:r>
                      <m:rPr>
                        <m:sty m:val="p"/>
                      </m:rPr>
                      <a:rPr lang="es-ES" b="0" i="0" smtClean="0">
                        <a:latin typeface="Cambria Math" panose="02040503050406030204" pitchFamily="18" charset="0"/>
                      </a:rPr>
                      <m:t>nm</m:t>
                    </m:r>
                  </m:oMath>
                </a14:m>
                <a:endParaRPr lang="es-ES" b="0" dirty="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𝑐</m:t>
                        </m:r>
                      </m:sub>
                    </m:sSub>
                    <m:r>
                      <a:rPr lang="es-ES" b="0" i="1" smtClean="0">
                        <a:latin typeface="Cambria Math" panose="02040503050406030204" pitchFamily="18" charset="0"/>
                      </a:rPr>
                      <m:t>=81.38 </m:t>
                    </m:r>
                    <m:r>
                      <m:rPr>
                        <m:sty m:val="p"/>
                      </m:rPr>
                      <a:rPr lang="es-ES" b="0" i="0" smtClean="0">
                        <a:latin typeface="Cambria Math" panose="02040503050406030204" pitchFamily="18" charset="0"/>
                      </a:rPr>
                      <m:t>nm</m:t>
                    </m:r>
                  </m:oMath>
                </a14:m>
                <a:endParaRPr lang="en-US" dirty="0">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4599CC41-08CF-A855-1B3E-93DDF0325A2C}"/>
                  </a:ext>
                </a:extLst>
              </p:cNvPr>
              <p:cNvSpPr txBox="1">
                <a:spLocks noRot="1" noChangeAspect="1" noMove="1" noResize="1" noEditPoints="1" noAdjustHandles="1" noChangeArrowheads="1" noChangeShapeType="1" noTextEdit="1"/>
              </p:cNvSpPr>
              <p:nvPr/>
            </p:nvSpPr>
            <p:spPr>
              <a:xfrm>
                <a:off x="5463366" y="608903"/>
                <a:ext cx="3318171" cy="2259529"/>
              </a:xfrm>
              <a:prstGeom prst="rect">
                <a:avLst/>
              </a:prstGeom>
              <a:blipFill>
                <a:blip r:embed="rId10"/>
                <a:stretch>
                  <a:fillRect l="-1468" t="-1617" r="-550" b="-2695"/>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98579880-5F2C-2019-40BF-8792341A014F}"/>
              </a:ext>
            </a:extLst>
          </p:cNvPr>
          <p:cNvSpPr txBox="1"/>
          <p:nvPr/>
        </p:nvSpPr>
        <p:spPr>
          <a:xfrm>
            <a:off x="8991600" y="1000003"/>
            <a:ext cx="2971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optimize the parameters to flatten a mode with a local maximum and minimum close to each other</a:t>
            </a:r>
          </a:p>
        </p:txBody>
      </p:sp>
      <p:pic>
        <p:nvPicPr>
          <p:cNvPr id="25" name="Picture 24">
            <a:extLst>
              <a:ext uri="{FF2B5EF4-FFF2-40B4-BE49-F238E27FC236}">
                <a16:creationId xmlns:a16="http://schemas.microsoft.com/office/drawing/2014/main" id="{DA9E44CD-5CBF-C1B3-0121-3D732B338899}"/>
              </a:ext>
            </a:extLst>
          </p:cNvPr>
          <p:cNvPicPr>
            <a:picLocks noChangeAspect="1"/>
          </p:cNvPicPr>
          <p:nvPr/>
        </p:nvPicPr>
        <p:blipFill>
          <a:blip r:embed="rId11"/>
          <a:stretch>
            <a:fillRect/>
          </a:stretch>
        </p:blipFill>
        <p:spPr>
          <a:xfrm>
            <a:off x="311122" y="2806978"/>
            <a:ext cx="11131550" cy="4000500"/>
          </a:xfrm>
          <a:prstGeom prst="rect">
            <a:avLst/>
          </a:prstGeom>
        </p:spPr>
      </p:pic>
    </p:spTree>
    <p:extLst>
      <p:ext uri="{BB962C8B-B14F-4D97-AF65-F5344CB8AC3E}">
        <p14:creationId xmlns:p14="http://schemas.microsoft.com/office/powerpoint/2010/main" val="278310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3FCF-E921-29BD-BD9E-1D076A5DBC8D}"/>
              </a:ext>
            </a:extLst>
          </p:cNvPr>
          <p:cNvSpPr>
            <a:spLocks noGrp="1"/>
          </p:cNvSpPr>
          <p:nvPr>
            <p:ph type="title"/>
          </p:nvPr>
        </p:nvSpPr>
        <p:spPr/>
        <p:txBody>
          <a:bodyPr/>
          <a:lstStyle/>
          <a:p>
            <a:r>
              <a:rPr lang="en-US" dirty="0"/>
              <a:t>How is the SIP formed?</a:t>
            </a:r>
          </a:p>
        </p:txBody>
      </p:sp>
      <p:grpSp>
        <p:nvGrpSpPr>
          <p:cNvPr id="45" name="Group 44">
            <a:extLst>
              <a:ext uri="{FF2B5EF4-FFF2-40B4-BE49-F238E27FC236}">
                <a16:creationId xmlns:a16="http://schemas.microsoft.com/office/drawing/2014/main" id="{18E7F7DB-B7B2-2534-63D3-ED4088826325}"/>
              </a:ext>
            </a:extLst>
          </p:cNvPr>
          <p:cNvGrpSpPr/>
          <p:nvPr/>
        </p:nvGrpSpPr>
        <p:grpSpPr>
          <a:xfrm>
            <a:off x="345756" y="1371600"/>
            <a:ext cx="3706558" cy="4059198"/>
            <a:chOff x="315477" y="1790340"/>
            <a:chExt cx="3706558" cy="4059198"/>
          </a:xfrm>
        </p:grpSpPr>
        <p:cxnSp>
          <p:nvCxnSpPr>
            <p:cNvPr id="4" name="Straight Arrow Connector 3">
              <a:extLst>
                <a:ext uri="{FF2B5EF4-FFF2-40B4-BE49-F238E27FC236}">
                  <a16:creationId xmlns:a16="http://schemas.microsoft.com/office/drawing/2014/main" id="{E02F2EF4-0A8B-9D1F-CBAD-F5E0CF5B4E84}"/>
                </a:ext>
              </a:extLst>
            </p:cNvPr>
            <p:cNvCxnSpPr/>
            <p:nvPr/>
          </p:nvCxnSpPr>
          <p:spPr>
            <a:xfrm flipV="1">
              <a:off x="586409" y="1914939"/>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4FEBDC6-E4B6-D832-5C3B-909C325F1DB2}"/>
                </a:ext>
              </a:extLst>
            </p:cNvPr>
            <p:cNvCxnSpPr>
              <a:cxnSpLocks/>
            </p:cNvCxnSpPr>
            <p:nvPr/>
          </p:nvCxnSpPr>
          <p:spPr>
            <a:xfrm rot="5400000" flipV="1">
              <a:off x="2281031" y="3629439"/>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3DD4BA-FEF6-9910-A401-0EB53E3ED1D8}"/>
                    </a:ext>
                  </a:extLst>
                </p:cNvPr>
                <p:cNvSpPr txBox="1"/>
                <p:nvPr/>
              </p:nvSpPr>
              <p:spPr>
                <a:xfrm>
                  <a:off x="3420630" y="5572539"/>
                  <a:ext cx="5749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𝑘𝑑</m:t>
                        </m:r>
                        <m:r>
                          <a:rPr lang="es-ES" b="0" i="1" smtClean="0">
                            <a:latin typeface="Cambria Math" panose="02040503050406030204" pitchFamily="18" charset="0"/>
                          </a:rPr>
                          <m:t>/</m:t>
                        </m:r>
                        <m:r>
                          <a:rPr lang="es-ES" b="0" i="1" smtClean="0">
                            <a:latin typeface="Cambria Math" panose="02040503050406030204" pitchFamily="18" charset="0"/>
                          </a:rPr>
                          <m:t>𝜋</m:t>
                        </m:r>
                      </m:oMath>
                    </m:oMathPara>
                  </a14:m>
                  <a:endParaRPr lang="en-US" dirty="0"/>
                </a:p>
              </p:txBody>
            </p:sp>
          </mc:Choice>
          <mc:Fallback xmlns="">
            <p:sp>
              <p:nvSpPr>
                <p:cNvPr id="6" name="TextBox 5">
                  <a:extLst>
                    <a:ext uri="{FF2B5EF4-FFF2-40B4-BE49-F238E27FC236}">
                      <a16:creationId xmlns:a16="http://schemas.microsoft.com/office/drawing/2014/main" id="{173DD4BA-FEF6-9910-A401-0EB53E3ED1D8}"/>
                    </a:ext>
                  </a:extLst>
                </p:cNvPr>
                <p:cNvSpPr txBox="1">
                  <a:spLocks noRot="1" noChangeAspect="1" noMove="1" noResize="1" noEditPoints="1" noAdjustHandles="1" noChangeArrowheads="1" noChangeShapeType="1" noTextEdit="1"/>
                </p:cNvSpPr>
                <p:nvPr/>
              </p:nvSpPr>
              <p:spPr>
                <a:xfrm>
                  <a:off x="3420630" y="5572539"/>
                  <a:ext cx="574901" cy="276999"/>
                </a:xfrm>
                <a:prstGeom prst="rect">
                  <a:avLst/>
                </a:prstGeom>
                <a:blipFill>
                  <a:blip r:embed="rId2"/>
                  <a:stretch>
                    <a:fillRect l="-9574" t="-2174" r="-638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3D0EADA-E6C2-815A-389E-F07AEA84732F}"/>
                    </a:ext>
                  </a:extLst>
                </p:cNvPr>
                <p:cNvSpPr txBox="1"/>
                <p:nvPr/>
              </p:nvSpPr>
              <p:spPr>
                <a:xfrm>
                  <a:off x="315477" y="1790340"/>
                  <a:ext cx="1862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oMath>
                    </m:oMathPara>
                  </a14:m>
                  <a:endParaRPr lang="en-US" dirty="0"/>
                </a:p>
              </p:txBody>
            </p:sp>
          </mc:Choice>
          <mc:Fallback xmlns="">
            <p:sp>
              <p:nvSpPr>
                <p:cNvPr id="7" name="TextBox 6">
                  <a:extLst>
                    <a:ext uri="{FF2B5EF4-FFF2-40B4-BE49-F238E27FC236}">
                      <a16:creationId xmlns:a16="http://schemas.microsoft.com/office/drawing/2014/main" id="{13D0EADA-E6C2-815A-389E-F07AEA84732F}"/>
                    </a:ext>
                  </a:extLst>
                </p:cNvPr>
                <p:cNvSpPr txBox="1">
                  <a:spLocks noRot="1" noChangeAspect="1" noMove="1" noResize="1" noEditPoints="1" noAdjustHandles="1" noChangeArrowheads="1" noChangeShapeType="1" noTextEdit="1"/>
                </p:cNvSpPr>
                <p:nvPr/>
              </p:nvSpPr>
              <p:spPr>
                <a:xfrm>
                  <a:off x="315477" y="1790340"/>
                  <a:ext cx="186268" cy="276999"/>
                </a:xfrm>
                <a:prstGeom prst="rect">
                  <a:avLst/>
                </a:prstGeom>
                <a:blipFill>
                  <a:blip r:embed="rId3"/>
                  <a:stretch>
                    <a:fillRect l="-46667" t="-2222" r="-43333" b="-35556"/>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13CE7539-E9C0-221F-49FE-D158873B090C}"/>
                </a:ext>
              </a:extLst>
            </p:cNvPr>
            <p:cNvSpPr/>
            <p:nvPr/>
          </p:nvSpPr>
          <p:spPr>
            <a:xfrm>
              <a:off x="990600" y="2024269"/>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FC10EED-4F9A-9B04-1777-580DAEE1614B}"/>
                </a:ext>
              </a:extLst>
            </p:cNvPr>
            <p:cNvSpPr/>
            <p:nvPr/>
          </p:nvSpPr>
          <p:spPr>
            <a:xfrm rot="10800000">
              <a:off x="2257840" y="4051769"/>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00B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BA2E59-D23E-6D48-492D-213F213DFC0A}"/>
                </a:ext>
              </a:extLst>
            </p:cNvPr>
            <p:cNvSpPr/>
            <p:nvPr/>
          </p:nvSpPr>
          <p:spPr>
            <a:xfrm>
              <a:off x="990600" y="2590800"/>
              <a:ext cx="3031435" cy="2226365"/>
            </a:xfrm>
            <a:custGeom>
              <a:avLst/>
              <a:gdLst>
                <a:gd name="connsiteX0" fmla="*/ 0 w 3031435"/>
                <a:gd name="connsiteY0" fmla="*/ 2226365 h 2226365"/>
                <a:gd name="connsiteX1" fmla="*/ 626166 w 3031435"/>
                <a:gd name="connsiteY1" fmla="*/ 715617 h 2226365"/>
                <a:gd name="connsiteX2" fmla="*/ 1958009 w 3031435"/>
                <a:gd name="connsiteY2" fmla="*/ 1162878 h 2226365"/>
                <a:gd name="connsiteX3" fmla="*/ 3031435 w 3031435"/>
                <a:gd name="connsiteY3" fmla="*/ 0 h 2226365"/>
              </a:gdLst>
              <a:ahLst/>
              <a:cxnLst>
                <a:cxn ang="0">
                  <a:pos x="connsiteX0" y="connsiteY0"/>
                </a:cxn>
                <a:cxn ang="0">
                  <a:pos x="connsiteX1" y="connsiteY1"/>
                </a:cxn>
                <a:cxn ang="0">
                  <a:pos x="connsiteX2" y="connsiteY2"/>
                </a:cxn>
                <a:cxn ang="0">
                  <a:pos x="connsiteX3" y="connsiteY3"/>
                </a:cxn>
              </a:cxnLst>
              <a:rect l="l" t="t" r="r" b="b"/>
              <a:pathLst>
                <a:path w="3031435" h="2226365">
                  <a:moveTo>
                    <a:pt x="0" y="2226365"/>
                  </a:moveTo>
                  <a:cubicBezTo>
                    <a:pt x="149915" y="1559615"/>
                    <a:pt x="299831" y="892865"/>
                    <a:pt x="626166" y="715617"/>
                  </a:cubicBezTo>
                  <a:cubicBezTo>
                    <a:pt x="952501" y="538369"/>
                    <a:pt x="1557131" y="1282147"/>
                    <a:pt x="1958009" y="1162878"/>
                  </a:cubicBezTo>
                  <a:cubicBezTo>
                    <a:pt x="2358887" y="1043609"/>
                    <a:pt x="2695161" y="521804"/>
                    <a:pt x="3031435"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5D1FA4-199B-704E-DB94-82A6701B9763}"/>
                </a:ext>
              </a:extLst>
            </p:cNvPr>
            <p:cNvSpPr/>
            <p:nvPr/>
          </p:nvSpPr>
          <p:spPr>
            <a:xfrm>
              <a:off x="1260614" y="2700172"/>
              <a:ext cx="761997" cy="93767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243F31-DE40-E76C-65FC-EBE3AA08A494}"/>
                </a:ext>
              </a:extLst>
            </p:cNvPr>
            <p:cNvSpPr/>
            <p:nvPr/>
          </p:nvSpPr>
          <p:spPr>
            <a:xfrm>
              <a:off x="2527853" y="3452232"/>
              <a:ext cx="761997" cy="93767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a:extLst>
              <a:ext uri="{FF2B5EF4-FFF2-40B4-BE49-F238E27FC236}">
                <a16:creationId xmlns:a16="http://schemas.microsoft.com/office/drawing/2014/main" id="{307BFE83-7C71-D8B5-3195-50C8214C4BD6}"/>
              </a:ext>
            </a:extLst>
          </p:cNvPr>
          <p:cNvCxnSpPr/>
          <p:nvPr/>
        </p:nvCxnSpPr>
        <p:spPr>
          <a:xfrm flipV="1">
            <a:off x="4563071" y="1496199"/>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2A95E3-96D9-30F4-B2DD-E09CD1F214AF}"/>
              </a:ext>
            </a:extLst>
          </p:cNvPr>
          <p:cNvCxnSpPr>
            <a:cxnSpLocks/>
          </p:cNvCxnSpPr>
          <p:nvPr/>
        </p:nvCxnSpPr>
        <p:spPr>
          <a:xfrm rot="5400000" flipV="1">
            <a:off x="6257693" y="3210699"/>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AC86ED6-5507-2F81-6877-52C1215A3C51}"/>
                  </a:ext>
                </a:extLst>
              </p:cNvPr>
              <p:cNvSpPr txBox="1"/>
              <p:nvPr/>
            </p:nvSpPr>
            <p:spPr>
              <a:xfrm>
                <a:off x="7397292" y="5153799"/>
                <a:ext cx="5749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𝑘𝑑</m:t>
                      </m:r>
                      <m:r>
                        <a:rPr lang="es-ES" b="0" i="1" smtClean="0">
                          <a:latin typeface="Cambria Math" panose="02040503050406030204" pitchFamily="18" charset="0"/>
                        </a:rPr>
                        <m:t>/</m:t>
                      </m:r>
                      <m:r>
                        <a:rPr lang="es-ES" b="0" i="1" smtClean="0">
                          <a:latin typeface="Cambria Math" panose="02040503050406030204" pitchFamily="18" charset="0"/>
                        </a:rPr>
                        <m:t>𝜋</m:t>
                      </m:r>
                    </m:oMath>
                  </m:oMathPara>
                </a14:m>
                <a:endParaRPr lang="en-US" dirty="0"/>
              </a:p>
            </p:txBody>
          </p:sp>
        </mc:Choice>
        <mc:Fallback>
          <p:sp>
            <p:nvSpPr>
              <p:cNvPr id="16" name="TextBox 15">
                <a:extLst>
                  <a:ext uri="{FF2B5EF4-FFF2-40B4-BE49-F238E27FC236}">
                    <a16:creationId xmlns:a16="http://schemas.microsoft.com/office/drawing/2014/main" id="{7AC86ED6-5507-2F81-6877-52C1215A3C51}"/>
                  </a:ext>
                </a:extLst>
              </p:cNvPr>
              <p:cNvSpPr txBox="1">
                <a:spLocks noRot="1" noChangeAspect="1" noMove="1" noResize="1" noEditPoints="1" noAdjustHandles="1" noChangeArrowheads="1" noChangeShapeType="1" noTextEdit="1"/>
              </p:cNvSpPr>
              <p:nvPr/>
            </p:nvSpPr>
            <p:spPr>
              <a:xfrm>
                <a:off x="7397292" y="5153799"/>
                <a:ext cx="574901" cy="276999"/>
              </a:xfrm>
              <a:prstGeom prst="rect">
                <a:avLst/>
              </a:prstGeom>
              <a:blipFill>
                <a:blip r:embed="rId4"/>
                <a:stretch>
                  <a:fillRect l="-9474" t="-2174" r="-5263"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349402F-A4E3-64B5-FCDE-E8876CF2F788}"/>
                  </a:ext>
                </a:extLst>
              </p:cNvPr>
              <p:cNvSpPr txBox="1"/>
              <p:nvPr/>
            </p:nvSpPr>
            <p:spPr>
              <a:xfrm>
                <a:off x="4267842" y="1371600"/>
                <a:ext cx="1862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oMath>
                  </m:oMathPara>
                </a14:m>
                <a:endParaRPr lang="en-US" dirty="0"/>
              </a:p>
            </p:txBody>
          </p:sp>
        </mc:Choice>
        <mc:Fallback>
          <p:sp>
            <p:nvSpPr>
              <p:cNvPr id="17" name="TextBox 16">
                <a:extLst>
                  <a:ext uri="{FF2B5EF4-FFF2-40B4-BE49-F238E27FC236}">
                    <a16:creationId xmlns:a16="http://schemas.microsoft.com/office/drawing/2014/main" id="{E349402F-A4E3-64B5-FCDE-E8876CF2F788}"/>
                  </a:ext>
                </a:extLst>
              </p:cNvPr>
              <p:cNvSpPr txBox="1">
                <a:spLocks noRot="1" noChangeAspect="1" noMove="1" noResize="1" noEditPoints="1" noAdjustHandles="1" noChangeArrowheads="1" noChangeShapeType="1" noTextEdit="1"/>
              </p:cNvSpPr>
              <p:nvPr/>
            </p:nvSpPr>
            <p:spPr>
              <a:xfrm>
                <a:off x="4267842" y="1371600"/>
                <a:ext cx="186268" cy="276999"/>
              </a:xfrm>
              <a:prstGeom prst="rect">
                <a:avLst/>
              </a:prstGeom>
              <a:blipFill>
                <a:blip r:embed="rId5"/>
                <a:stretch>
                  <a:fillRect l="-45161" t="-2222" r="-38710" b="-35556"/>
                </a:stretch>
              </a:blipFill>
            </p:spPr>
            <p:txBody>
              <a:bodyPr/>
              <a:lstStyle/>
              <a:p>
                <a:r>
                  <a:rPr lang="en-US">
                    <a:noFill/>
                  </a:rPr>
                  <a:t> </a:t>
                </a:r>
              </a:p>
            </p:txBody>
          </p:sp>
        </mc:Fallback>
      </mc:AlternateContent>
      <p:sp>
        <p:nvSpPr>
          <p:cNvPr id="18" name="Freeform: Shape 17">
            <a:extLst>
              <a:ext uri="{FF2B5EF4-FFF2-40B4-BE49-F238E27FC236}">
                <a16:creationId xmlns:a16="http://schemas.microsoft.com/office/drawing/2014/main" id="{5A2998C8-31BC-F7BB-79BB-7F0D8E389217}"/>
              </a:ext>
            </a:extLst>
          </p:cNvPr>
          <p:cNvSpPr/>
          <p:nvPr/>
        </p:nvSpPr>
        <p:spPr>
          <a:xfrm>
            <a:off x="4967262" y="1605529"/>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96DEE28-3333-0784-C654-A538B4CC8CB4}"/>
              </a:ext>
            </a:extLst>
          </p:cNvPr>
          <p:cNvSpPr/>
          <p:nvPr/>
        </p:nvSpPr>
        <p:spPr>
          <a:xfrm rot="10800000">
            <a:off x="6234502" y="3633029"/>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00B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539CB2F-AA9E-7AAD-6FB6-FE6D19A08D80}"/>
              </a:ext>
            </a:extLst>
          </p:cNvPr>
          <p:cNvSpPr/>
          <p:nvPr/>
        </p:nvSpPr>
        <p:spPr>
          <a:xfrm>
            <a:off x="4967262" y="2172060"/>
            <a:ext cx="3031435" cy="2226365"/>
          </a:xfrm>
          <a:custGeom>
            <a:avLst/>
            <a:gdLst>
              <a:gd name="connsiteX0" fmla="*/ 0 w 3031435"/>
              <a:gd name="connsiteY0" fmla="*/ 2226365 h 2226365"/>
              <a:gd name="connsiteX1" fmla="*/ 626166 w 3031435"/>
              <a:gd name="connsiteY1" fmla="*/ 715617 h 2226365"/>
              <a:gd name="connsiteX2" fmla="*/ 1958009 w 3031435"/>
              <a:gd name="connsiteY2" fmla="*/ 1162878 h 2226365"/>
              <a:gd name="connsiteX3" fmla="*/ 3031435 w 3031435"/>
              <a:gd name="connsiteY3" fmla="*/ 0 h 2226365"/>
            </a:gdLst>
            <a:ahLst/>
            <a:cxnLst>
              <a:cxn ang="0">
                <a:pos x="connsiteX0" y="connsiteY0"/>
              </a:cxn>
              <a:cxn ang="0">
                <a:pos x="connsiteX1" y="connsiteY1"/>
              </a:cxn>
              <a:cxn ang="0">
                <a:pos x="connsiteX2" y="connsiteY2"/>
              </a:cxn>
              <a:cxn ang="0">
                <a:pos x="connsiteX3" y="connsiteY3"/>
              </a:cxn>
            </a:cxnLst>
            <a:rect l="l" t="t" r="r" b="b"/>
            <a:pathLst>
              <a:path w="3031435" h="2226365">
                <a:moveTo>
                  <a:pt x="0" y="2226365"/>
                </a:moveTo>
                <a:cubicBezTo>
                  <a:pt x="149915" y="1559615"/>
                  <a:pt x="299831" y="892865"/>
                  <a:pt x="626166" y="715617"/>
                </a:cubicBezTo>
                <a:cubicBezTo>
                  <a:pt x="952501" y="538369"/>
                  <a:pt x="1557131" y="1282147"/>
                  <a:pt x="1958009" y="1162878"/>
                </a:cubicBezTo>
                <a:cubicBezTo>
                  <a:pt x="2358887" y="1043609"/>
                  <a:pt x="2695161" y="521804"/>
                  <a:pt x="3031435" y="0"/>
                </a:cubicBezTo>
              </a:path>
            </a:pathLst>
          </a:cu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FD87344-FB6B-1513-99F1-DA2E88919459}"/>
              </a:ext>
            </a:extLst>
          </p:cNvPr>
          <p:cNvSpPr/>
          <p:nvPr/>
        </p:nvSpPr>
        <p:spPr>
          <a:xfrm>
            <a:off x="4975544" y="2062729"/>
            <a:ext cx="2842591" cy="2325757"/>
          </a:xfrm>
          <a:custGeom>
            <a:avLst/>
            <a:gdLst>
              <a:gd name="connsiteX0" fmla="*/ 0 w 2842591"/>
              <a:gd name="connsiteY0" fmla="*/ 2325757 h 2325757"/>
              <a:gd name="connsiteX1" fmla="*/ 735496 w 2842591"/>
              <a:gd name="connsiteY1" fmla="*/ 1013792 h 2325757"/>
              <a:gd name="connsiteX2" fmla="*/ 1828800 w 2842591"/>
              <a:gd name="connsiteY2" fmla="*/ 1113183 h 2325757"/>
              <a:gd name="connsiteX3" fmla="*/ 2842591 w 2842591"/>
              <a:gd name="connsiteY3" fmla="*/ 0 h 2325757"/>
            </a:gdLst>
            <a:ahLst/>
            <a:cxnLst>
              <a:cxn ang="0">
                <a:pos x="connsiteX0" y="connsiteY0"/>
              </a:cxn>
              <a:cxn ang="0">
                <a:pos x="connsiteX1" y="connsiteY1"/>
              </a:cxn>
              <a:cxn ang="0">
                <a:pos x="connsiteX2" y="connsiteY2"/>
              </a:cxn>
              <a:cxn ang="0">
                <a:pos x="connsiteX3" y="connsiteY3"/>
              </a:cxn>
            </a:cxnLst>
            <a:rect l="l" t="t" r="r" b="b"/>
            <a:pathLst>
              <a:path w="2842591" h="2325757">
                <a:moveTo>
                  <a:pt x="0" y="2325757"/>
                </a:moveTo>
                <a:cubicBezTo>
                  <a:pt x="215348" y="1770822"/>
                  <a:pt x="430696" y="1215888"/>
                  <a:pt x="735496" y="1013792"/>
                </a:cubicBezTo>
                <a:cubicBezTo>
                  <a:pt x="1040296" y="811696"/>
                  <a:pt x="1477618" y="1282148"/>
                  <a:pt x="1828800" y="1113183"/>
                </a:cubicBezTo>
                <a:cubicBezTo>
                  <a:pt x="2179983" y="944218"/>
                  <a:pt x="2511287" y="472109"/>
                  <a:pt x="2842591"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4335636-EF7B-830C-88AD-E3792D146A24}"/>
              </a:ext>
            </a:extLst>
          </p:cNvPr>
          <p:cNvSpPr txBox="1"/>
          <p:nvPr/>
        </p:nvSpPr>
        <p:spPr>
          <a:xfrm>
            <a:off x="338668" y="762000"/>
            <a:ext cx="11243719"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SIP is formed through the interaction between 3 modes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3CC13CA-C927-E274-8A25-939B718CCE7C}"/>
                  </a:ext>
                </a:extLst>
              </p:cNvPr>
              <p:cNvSpPr txBox="1"/>
              <p:nvPr/>
            </p:nvSpPr>
            <p:spPr>
              <a:xfrm>
                <a:off x="8214227" y="1379883"/>
                <a:ext cx="1862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oMath>
                  </m:oMathPara>
                </a14:m>
                <a:endParaRPr lang="en-US" dirty="0"/>
              </a:p>
            </p:txBody>
          </p:sp>
        </mc:Choice>
        <mc:Fallback xmlns="">
          <p:sp>
            <p:nvSpPr>
              <p:cNvPr id="30" name="TextBox 29">
                <a:extLst>
                  <a:ext uri="{FF2B5EF4-FFF2-40B4-BE49-F238E27FC236}">
                    <a16:creationId xmlns:a16="http://schemas.microsoft.com/office/drawing/2014/main" id="{13CC13CA-C927-E274-8A25-939B718CCE7C}"/>
                  </a:ext>
                </a:extLst>
              </p:cNvPr>
              <p:cNvSpPr txBox="1">
                <a:spLocks noRot="1" noChangeAspect="1" noMove="1" noResize="1" noEditPoints="1" noAdjustHandles="1" noChangeArrowheads="1" noChangeShapeType="1" noTextEdit="1"/>
              </p:cNvSpPr>
              <p:nvPr/>
            </p:nvSpPr>
            <p:spPr>
              <a:xfrm>
                <a:off x="8214227" y="1379883"/>
                <a:ext cx="186268" cy="276999"/>
              </a:xfrm>
              <a:prstGeom prst="rect">
                <a:avLst/>
              </a:prstGeom>
              <a:blipFill>
                <a:blip r:embed="rId6"/>
                <a:stretch>
                  <a:fillRect l="-45161" t="-2174" r="-38710" b="-32609"/>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4B524FE-9242-F138-FEEF-8E42B7A51272}"/>
              </a:ext>
            </a:extLst>
          </p:cNvPr>
          <p:cNvCxnSpPr/>
          <p:nvPr/>
        </p:nvCxnSpPr>
        <p:spPr>
          <a:xfrm flipV="1">
            <a:off x="8493454" y="1487917"/>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8160638-6E50-A97D-8417-8A40A4BE240C}"/>
              </a:ext>
            </a:extLst>
          </p:cNvPr>
          <p:cNvCxnSpPr>
            <a:cxnSpLocks/>
          </p:cNvCxnSpPr>
          <p:nvPr/>
        </p:nvCxnSpPr>
        <p:spPr>
          <a:xfrm rot="5400000" flipV="1">
            <a:off x="10188076" y="3202417"/>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64C025C-58D2-C3B0-0283-B8C26CAD4E93}"/>
                  </a:ext>
                </a:extLst>
              </p:cNvPr>
              <p:cNvSpPr txBox="1"/>
              <p:nvPr/>
            </p:nvSpPr>
            <p:spPr>
              <a:xfrm>
                <a:off x="11327675" y="5145517"/>
                <a:ext cx="5749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𝑘𝑑</m:t>
                      </m:r>
                      <m:r>
                        <a:rPr lang="es-ES" b="0" i="1" smtClean="0">
                          <a:latin typeface="Cambria Math" panose="02040503050406030204" pitchFamily="18" charset="0"/>
                        </a:rPr>
                        <m:t>/</m:t>
                      </m:r>
                      <m:r>
                        <a:rPr lang="es-ES" b="0" i="1" smtClean="0">
                          <a:latin typeface="Cambria Math" panose="02040503050406030204" pitchFamily="18" charset="0"/>
                        </a:rPr>
                        <m:t>𝜋</m:t>
                      </m:r>
                    </m:oMath>
                  </m:oMathPara>
                </a14:m>
                <a:endParaRPr lang="en-US" dirty="0"/>
              </a:p>
            </p:txBody>
          </p:sp>
        </mc:Choice>
        <mc:Fallback xmlns="">
          <p:sp>
            <p:nvSpPr>
              <p:cNvPr id="29" name="TextBox 28">
                <a:extLst>
                  <a:ext uri="{FF2B5EF4-FFF2-40B4-BE49-F238E27FC236}">
                    <a16:creationId xmlns:a16="http://schemas.microsoft.com/office/drawing/2014/main" id="{E64C025C-58D2-C3B0-0283-B8C26CAD4E93}"/>
                  </a:ext>
                </a:extLst>
              </p:cNvPr>
              <p:cNvSpPr txBox="1">
                <a:spLocks noRot="1" noChangeAspect="1" noMove="1" noResize="1" noEditPoints="1" noAdjustHandles="1" noChangeArrowheads="1" noChangeShapeType="1" noTextEdit="1"/>
              </p:cNvSpPr>
              <p:nvPr/>
            </p:nvSpPr>
            <p:spPr>
              <a:xfrm>
                <a:off x="11327675" y="5145517"/>
                <a:ext cx="574901" cy="276999"/>
              </a:xfrm>
              <a:prstGeom prst="rect">
                <a:avLst/>
              </a:prstGeom>
              <a:blipFill>
                <a:blip r:embed="rId7"/>
                <a:stretch>
                  <a:fillRect l="-9474" t="-2174" r="-5263" b="-32609"/>
                </a:stretch>
              </a:blipFill>
            </p:spPr>
            <p:txBody>
              <a:bodyPr/>
              <a:lstStyle/>
              <a:p>
                <a:r>
                  <a:rPr lang="en-US">
                    <a:noFill/>
                  </a:rPr>
                  <a:t> </a:t>
                </a:r>
              </a:p>
            </p:txBody>
          </p:sp>
        </mc:Fallback>
      </mc:AlternateContent>
      <p:sp>
        <p:nvSpPr>
          <p:cNvPr id="31" name="Freeform: Shape 30">
            <a:extLst>
              <a:ext uri="{FF2B5EF4-FFF2-40B4-BE49-F238E27FC236}">
                <a16:creationId xmlns:a16="http://schemas.microsoft.com/office/drawing/2014/main" id="{956F9DA6-9674-2A9B-B70B-7EB5DE60E1E6}"/>
              </a:ext>
            </a:extLst>
          </p:cNvPr>
          <p:cNvSpPr/>
          <p:nvPr/>
        </p:nvSpPr>
        <p:spPr>
          <a:xfrm>
            <a:off x="8897645" y="1597247"/>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A23BDFC-E14F-A814-9D87-819C261B6102}"/>
              </a:ext>
            </a:extLst>
          </p:cNvPr>
          <p:cNvSpPr/>
          <p:nvPr/>
        </p:nvSpPr>
        <p:spPr>
          <a:xfrm rot="10800000">
            <a:off x="10164885" y="3624747"/>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00B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F55FA9B-C6F5-56FA-52A4-143CC82E17A6}"/>
              </a:ext>
            </a:extLst>
          </p:cNvPr>
          <p:cNvSpPr/>
          <p:nvPr/>
        </p:nvSpPr>
        <p:spPr>
          <a:xfrm>
            <a:off x="8897645" y="2163778"/>
            <a:ext cx="3031435" cy="2226365"/>
          </a:xfrm>
          <a:custGeom>
            <a:avLst/>
            <a:gdLst>
              <a:gd name="connsiteX0" fmla="*/ 0 w 3031435"/>
              <a:gd name="connsiteY0" fmla="*/ 2226365 h 2226365"/>
              <a:gd name="connsiteX1" fmla="*/ 626166 w 3031435"/>
              <a:gd name="connsiteY1" fmla="*/ 715617 h 2226365"/>
              <a:gd name="connsiteX2" fmla="*/ 1958009 w 3031435"/>
              <a:gd name="connsiteY2" fmla="*/ 1162878 h 2226365"/>
              <a:gd name="connsiteX3" fmla="*/ 3031435 w 3031435"/>
              <a:gd name="connsiteY3" fmla="*/ 0 h 2226365"/>
            </a:gdLst>
            <a:ahLst/>
            <a:cxnLst>
              <a:cxn ang="0">
                <a:pos x="connsiteX0" y="connsiteY0"/>
              </a:cxn>
              <a:cxn ang="0">
                <a:pos x="connsiteX1" y="connsiteY1"/>
              </a:cxn>
              <a:cxn ang="0">
                <a:pos x="connsiteX2" y="connsiteY2"/>
              </a:cxn>
              <a:cxn ang="0">
                <a:pos x="connsiteX3" y="connsiteY3"/>
              </a:cxn>
            </a:cxnLst>
            <a:rect l="l" t="t" r="r" b="b"/>
            <a:pathLst>
              <a:path w="3031435" h="2226365">
                <a:moveTo>
                  <a:pt x="0" y="2226365"/>
                </a:moveTo>
                <a:cubicBezTo>
                  <a:pt x="149915" y="1559615"/>
                  <a:pt x="299831" y="892865"/>
                  <a:pt x="626166" y="715617"/>
                </a:cubicBezTo>
                <a:cubicBezTo>
                  <a:pt x="952501" y="538369"/>
                  <a:pt x="1557131" y="1282147"/>
                  <a:pt x="1958009" y="1162878"/>
                </a:cubicBezTo>
                <a:cubicBezTo>
                  <a:pt x="2358887" y="1043609"/>
                  <a:pt x="2695161" y="521804"/>
                  <a:pt x="3031435" y="0"/>
                </a:cubicBezTo>
              </a:path>
            </a:pathLst>
          </a:cu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C31AE84E-964A-6E1E-FA05-F51FFD3244FB}"/>
              </a:ext>
            </a:extLst>
          </p:cNvPr>
          <p:cNvSpPr/>
          <p:nvPr/>
        </p:nvSpPr>
        <p:spPr>
          <a:xfrm>
            <a:off x="9860912" y="2982059"/>
            <a:ext cx="607945" cy="202263"/>
          </a:xfrm>
          <a:custGeom>
            <a:avLst/>
            <a:gdLst>
              <a:gd name="connsiteX0" fmla="*/ 0 w 4313583"/>
              <a:gd name="connsiteY0" fmla="*/ 1560443 h 1560443"/>
              <a:gd name="connsiteX1" fmla="*/ 1351722 w 4313583"/>
              <a:gd name="connsiteY1" fmla="*/ 844826 h 1560443"/>
              <a:gd name="connsiteX2" fmla="*/ 2047461 w 4313583"/>
              <a:gd name="connsiteY2" fmla="*/ 874643 h 1560443"/>
              <a:gd name="connsiteX3" fmla="*/ 2812774 w 4313583"/>
              <a:gd name="connsiteY3" fmla="*/ 864704 h 1560443"/>
              <a:gd name="connsiteX4" fmla="*/ 4313583 w 4313583"/>
              <a:gd name="connsiteY4" fmla="*/ 0 h 156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583" h="1560443">
                <a:moveTo>
                  <a:pt x="0" y="1560443"/>
                </a:moveTo>
                <a:cubicBezTo>
                  <a:pt x="505239" y="1259784"/>
                  <a:pt x="1010479" y="959126"/>
                  <a:pt x="1351722" y="844826"/>
                </a:cubicBezTo>
                <a:cubicBezTo>
                  <a:pt x="1692966" y="730526"/>
                  <a:pt x="1803952" y="871330"/>
                  <a:pt x="2047461" y="874643"/>
                </a:cubicBezTo>
                <a:cubicBezTo>
                  <a:pt x="2290970" y="877956"/>
                  <a:pt x="2435087" y="1010478"/>
                  <a:pt x="2812774" y="864704"/>
                </a:cubicBezTo>
                <a:cubicBezTo>
                  <a:pt x="3190461" y="718930"/>
                  <a:pt x="4128053" y="112644"/>
                  <a:pt x="4313583"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B2F2FB6-C6A7-40CC-6F9F-01160E2EAAA8}"/>
              </a:ext>
            </a:extLst>
          </p:cNvPr>
          <p:cNvSpPr/>
          <p:nvPr/>
        </p:nvSpPr>
        <p:spPr>
          <a:xfrm>
            <a:off x="10465681" y="1681397"/>
            <a:ext cx="675861" cy="1302026"/>
          </a:xfrm>
          <a:custGeom>
            <a:avLst/>
            <a:gdLst>
              <a:gd name="connsiteX0" fmla="*/ 0 w 675861"/>
              <a:gd name="connsiteY0" fmla="*/ 1302026 h 1302026"/>
              <a:gd name="connsiteX1" fmla="*/ 387626 w 675861"/>
              <a:gd name="connsiteY1" fmla="*/ 884582 h 1302026"/>
              <a:gd name="connsiteX2" fmla="*/ 675861 w 675861"/>
              <a:gd name="connsiteY2" fmla="*/ 0 h 1302026"/>
            </a:gdLst>
            <a:ahLst/>
            <a:cxnLst>
              <a:cxn ang="0">
                <a:pos x="connsiteX0" y="connsiteY0"/>
              </a:cxn>
              <a:cxn ang="0">
                <a:pos x="connsiteX1" y="connsiteY1"/>
              </a:cxn>
              <a:cxn ang="0">
                <a:pos x="connsiteX2" y="connsiteY2"/>
              </a:cxn>
            </a:cxnLst>
            <a:rect l="l" t="t" r="r" b="b"/>
            <a:pathLst>
              <a:path w="675861" h="1302026">
                <a:moveTo>
                  <a:pt x="0" y="1302026"/>
                </a:moveTo>
                <a:cubicBezTo>
                  <a:pt x="137491" y="1201806"/>
                  <a:pt x="274983" y="1101586"/>
                  <a:pt x="387626" y="884582"/>
                </a:cubicBezTo>
                <a:cubicBezTo>
                  <a:pt x="500269" y="667578"/>
                  <a:pt x="588065" y="333789"/>
                  <a:pt x="675861"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A0D9855-3FB3-1288-A6D6-25D8E039DA87}"/>
              </a:ext>
            </a:extLst>
          </p:cNvPr>
          <p:cNvSpPr/>
          <p:nvPr/>
        </p:nvSpPr>
        <p:spPr>
          <a:xfrm>
            <a:off x="9356494" y="3158754"/>
            <a:ext cx="541798" cy="1063571"/>
          </a:xfrm>
          <a:custGeom>
            <a:avLst/>
            <a:gdLst>
              <a:gd name="connsiteX0" fmla="*/ 0 w 964096"/>
              <a:gd name="connsiteY0" fmla="*/ 1242391 h 1242391"/>
              <a:gd name="connsiteX1" fmla="*/ 417444 w 964096"/>
              <a:gd name="connsiteY1" fmla="*/ 308113 h 1242391"/>
              <a:gd name="connsiteX2" fmla="*/ 964096 w 964096"/>
              <a:gd name="connsiteY2" fmla="*/ 0 h 1242391"/>
            </a:gdLst>
            <a:ahLst/>
            <a:cxnLst>
              <a:cxn ang="0">
                <a:pos x="connsiteX0" y="connsiteY0"/>
              </a:cxn>
              <a:cxn ang="0">
                <a:pos x="connsiteX1" y="connsiteY1"/>
              </a:cxn>
              <a:cxn ang="0">
                <a:pos x="connsiteX2" y="connsiteY2"/>
              </a:cxn>
            </a:cxnLst>
            <a:rect l="l" t="t" r="r" b="b"/>
            <a:pathLst>
              <a:path w="964096" h="1242391">
                <a:moveTo>
                  <a:pt x="0" y="1242391"/>
                </a:moveTo>
                <a:cubicBezTo>
                  <a:pt x="128380" y="878784"/>
                  <a:pt x="256761" y="515178"/>
                  <a:pt x="417444" y="308113"/>
                </a:cubicBezTo>
                <a:cubicBezTo>
                  <a:pt x="578127" y="101048"/>
                  <a:pt x="887896" y="54665"/>
                  <a:pt x="964096"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0F1EBD5-AD49-CAF9-50A3-D603349EB68C}"/>
              </a:ext>
            </a:extLst>
          </p:cNvPr>
          <p:cNvSpPr txBox="1"/>
          <p:nvPr/>
        </p:nvSpPr>
        <p:spPr>
          <a:xfrm>
            <a:off x="3121667" y="5906846"/>
            <a:ext cx="5948667" cy="461665"/>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Do we see that in our previous results?</a:t>
            </a:r>
          </a:p>
        </p:txBody>
      </p:sp>
      <p:sp>
        <p:nvSpPr>
          <p:cNvPr id="22" name="Arrow: Right 21">
            <a:extLst>
              <a:ext uri="{FF2B5EF4-FFF2-40B4-BE49-F238E27FC236}">
                <a16:creationId xmlns:a16="http://schemas.microsoft.com/office/drawing/2014/main" id="{5D89DA01-C068-273E-1136-2B9505176198}"/>
              </a:ext>
            </a:extLst>
          </p:cNvPr>
          <p:cNvSpPr/>
          <p:nvPr/>
        </p:nvSpPr>
        <p:spPr>
          <a:xfrm>
            <a:off x="3951944" y="3216533"/>
            <a:ext cx="416268" cy="369332"/>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F8605261-AC4E-F466-53AB-CEDEF00E52F0}"/>
              </a:ext>
            </a:extLst>
          </p:cNvPr>
          <p:cNvSpPr/>
          <p:nvPr/>
        </p:nvSpPr>
        <p:spPr>
          <a:xfrm>
            <a:off x="7898327" y="3216533"/>
            <a:ext cx="416268" cy="369332"/>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49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60B0-0B9E-27F8-E3FF-AAE5ABDEE219}"/>
              </a:ext>
            </a:extLst>
          </p:cNvPr>
          <p:cNvSpPr>
            <a:spLocks noGrp="1"/>
          </p:cNvSpPr>
          <p:nvPr>
            <p:ph type="title"/>
          </p:nvPr>
        </p:nvSpPr>
        <p:spPr/>
        <p:txBody>
          <a:bodyPr/>
          <a:lstStyle/>
          <a:p>
            <a:r>
              <a:rPr lang="en-US" dirty="0"/>
              <a:t>What occurs for the ASOW?</a:t>
            </a:r>
          </a:p>
        </p:txBody>
      </p:sp>
      <p:pic>
        <p:nvPicPr>
          <p:cNvPr id="14" name="Picture 13">
            <a:extLst>
              <a:ext uri="{FF2B5EF4-FFF2-40B4-BE49-F238E27FC236}">
                <a16:creationId xmlns:a16="http://schemas.microsoft.com/office/drawing/2014/main" id="{5C359056-FA4B-0CB4-A20D-59C108C46BEB}"/>
              </a:ext>
            </a:extLst>
          </p:cNvPr>
          <p:cNvPicPr>
            <a:picLocks noChangeAspect="1"/>
          </p:cNvPicPr>
          <p:nvPr/>
        </p:nvPicPr>
        <p:blipFill>
          <a:blip r:embed="rId2"/>
          <a:stretch>
            <a:fillRect/>
          </a:stretch>
        </p:blipFill>
        <p:spPr>
          <a:xfrm>
            <a:off x="175437" y="1116044"/>
            <a:ext cx="4020846" cy="2348408"/>
          </a:xfrm>
          <a:prstGeom prst="rect">
            <a:avLst/>
          </a:prstGeom>
        </p:spPr>
      </p:pic>
      <p:sp>
        <p:nvSpPr>
          <p:cNvPr id="5" name="TextBox 4">
            <a:extLst>
              <a:ext uri="{FF2B5EF4-FFF2-40B4-BE49-F238E27FC236}">
                <a16:creationId xmlns:a16="http://schemas.microsoft.com/office/drawing/2014/main" id="{1687697C-793D-E566-F3CD-EEE65AB7455C}"/>
              </a:ext>
            </a:extLst>
          </p:cNvPr>
          <p:cNvSpPr txBox="1"/>
          <p:nvPr/>
        </p:nvSpPr>
        <p:spPr>
          <a:xfrm>
            <a:off x="242776" y="3970896"/>
            <a:ext cx="1012042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evanescent modes (in red) start and end at consecutive SIPs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frequencies are</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232E9A-7A05-4EF2-3CCA-009639B79ADE}"/>
              </a:ext>
            </a:extLst>
          </p:cNvPr>
          <p:cNvPicPr>
            <a:picLocks noChangeAspect="1"/>
          </p:cNvPicPr>
          <p:nvPr/>
        </p:nvPicPr>
        <p:blipFill>
          <a:blip r:embed="rId3"/>
          <a:stretch>
            <a:fillRect/>
          </a:stretch>
        </p:blipFill>
        <p:spPr>
          <a:xfrm>
            <a:off x="7959600" y="760248"/>
            <a:ext cx="4080000" cy="30600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073A159-51A7-2FEE-3BAE-C71D9191D01B}"/>
                  </a:ext>
                </a:extLst>
              </p:cNvPr>
              <p:cNvSpPr txBox="1"/>
              <p:nvPr/>
            </p:nvSpPr>
            <p:spPr>
              <a:xfrm>
                <a:off x="1371600" y="4843435"/>
                <a:ext cx="3428999" cy="9233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𝑆</m:t>
                          </m:r>
                        </m:sub>
                      </m:sSub>
                      <m:r>
                        <a:rPr lang="es-ES" b="0" i="1" smtClean="0">
                          <a:latin typeface="Cambria Math" panose="02040503050406030204" pitchFamily="18" charset="0"/>
                        </a:rPr>
                        <m:t>=193.54 </m:t>
                      </m:r>
                      <m:r>
                        <m:rPr>
                          <m:sty m:val="p"/>
                        </m:rPr>
                        <a:rPr lang="es-ES" b="0" i="0" smtClean="0">
                          <a:latin typeface="Cambria Math" panose="02040503050406030204" pitchFamily="18" charset="0"/>
                        </a:rPr>
                        <m:t>THz</m:t>
                      </m:r>
                    </m:oMath>
                  </m:oMathPara>
                </a14:m>
                <a:endParaRPr lang="es-ES" b="0" dirty="0"/>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𝑆</m:t>
                          </m:r>
                        </m:sub>
                      </m:sSub>
                      <m:r>
                        <a:rPr lang="es-ES" b="0" i="1" smtClean="0">
                          <a:latin typeface="Cambria Math" panose="02040503050406030204" pitchFamily="18" charset="0"/>
                        </a:rPr>
                        <m:t>=1→</m:t>
                      </m:r>
                      <m:r>
                        <a:rPr lang="es-ES" b="0" i="1" smtClean="0">
                          <a:latin typeface="Cambria Math" panose="02040503050406030204" pitchFamily="18" charset="0"/>
                        </a:rPr>
                        <m:t>𝑓</m:t>
                      </m:r>
                      <m:r>
                        <a:rPr lang="es-ES" b="0" i="1" smtClean="0">
                          <a:latin typeface="Cambria Math" panose="02040503050406030204" pitchFamily="18" charset="0"/>
                        </a:rPr>
                        <m:t>=387.08 </m:t>
                      </m:r>
                      <m:r>
                        <m:rPr>
                          <m:sty m:val="p"/>
                        </m:rPr>
                        <a:rPr lang="es-ES" b="0" i="0" smtClean="0">
                          <a:latin typeface="Cambria Math" panose="02040503050406030204" pitchFamily="18" charset="0"/>
                        </a:rPr>
                        <m:t>THz</m:t>
                      </m:r>
                    </m:oMath>
                  </m:oMathPara>
                </a14:m>
                <a:endParaRPr lang="es-ES" b="0" dirty="0"/>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𝑆</m:t>
                          </m:r>
                        </m:sub>
                      </m:sSub>
                      <m:r>
                        <a:rPr lang="es-ES" b="0" i="1" smtClean="0">
                          <a:latin typeface="Cambria Math" panose="02040503050406030204" pitchFamily="18" charset="0"/>
                        </a:rPr>
                        <m:t>=−1 →</m:t>
                      </m:r>
                      <m:r>
                        <a:rPr lang="es-ES" b="0" i="1" smtClean="0">
                          <a:latin typeface="Cambria Math" panose="02040503050406030204" pitchFamily="18" charset="0"/>
                        </a:rPr>
                        <m:t>𝑓</m:t>
                      </m:r>
                      <m:r>
                        <a:rPr lang="es-ES" b="0" i="1" smtClean="0">
                          <a:latin typeface="Cambria Math" panose="02040503050406030204" pitchFamily="18" charset="0"/>
                        </a:rPr>
                        <m:t>=0 </m:t>
                      </m:r>
                      <m:r>
                        <m:rPr>
                          <m:sty m:val="p"/>
                        </m:rPr>
                        <a:rPr lang="es-ES" b="0" i="0" smtClean="0">
                          <a:latin typeface="Cambria Math" panose="02040503050406030204" pitchFamily="18" charset="0"/>
                        </a:rPr>
                        <m:t>THz</m:t>
                      </m:r>
                    </m:oMath>
                  </m:oMathPara>
                </a14:m>
                <a:endParaRPr lang="en-US" dirty="0"/>
              </a:p>
            </p:txBody>
          </p:sp>
        </mc:Choice>
        <mc:Fallback>
          <p:sp>
            <p:nvSpPr>
              <p:cNvPr id="7" name="TextBox 6">
                <a:extLst>
                  <a:ext uri="{FF2B5EF4-FFF2-40B4-BE49-F238E27FC236}">
                    <a16:creationId xmlns:a16="http://schemas.microsoft.com/office/drawing/2014/main" id="{B073A159-51A7-2FEE-3BAE-C71D9191D01B}"/>
                  </a:ext>
                </a:extLst>
              </p:cNvPr>
              <p:cNvSpPr txBox="1">
                <a:spLocks noRot="1" noChangeAspect="1" noMove="1" noResize="1" noEditPoints="1" noAdjustHandles="1" noChangeArrowheads="1" noChangeShapeType="1" noTextEdit="1"/>
              </p:cNvSpPr>
              <p:nvPr/>
            </p:nvSpPr>
            <p:spPr>
              <a:xfrm>
                <a:off x="1371600" y="4843435"/>
                <a:ext cx="3428999" cy="923330"/>
              </a:xfrm>
              <a:prstGeom prst="rect">
                <a:avLst/>
              </a:prstGeom>
              <a:blipFill>
                <a:blip r:embed="rId4"/>
                <a:stretch>
                  <a:fillRect b="-463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E22A6820-6B85-059E-6031-5E819134D017}"/>
              </a:ext>
            </a:extLst>
          </p:cNvPr>
          <p:cNvPicPr>
            <a:picLocks noChangeAspect="1"/>
          </p:cNvPicPr>
          <p:nvPr/>
        </p:nvPicPr>
        <p:blipFill>
          <a:blip r:embed="rId5"/>
          <a:stretch>
            <a:fillRect/>
          </a:stretch>
        </p:blipFill>
        <p:spPr>
          <a:xfrm>
            <a:off x="4381400" y="760248"/>
            <a:ext cx="4080000" cy="3060000"/>
          </a:xfrm>
          <a:prstGeom prst="rect">
            <a:avLst/>
          </a:prstGeom>
        </p:spPr>
      </p:pic>
    </p:spTree>
    <p:extLst>
      <p:ext uri="{BB962C8B-B14F-4D97-AF65-F5344CB8AC3E}">
        <p14:creationId xmlns:p14="http://schemas.microsoft.com/office/powerpoint/2010/main" val="390610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BD0F-05EE-C7C2-40B1-41EAA8BBE23D}"/>
              </a:ext>
            </a:extLst>
          </p:cNvPr>
          <p:cNvSpPr>
            <a:spLocks noGrp="1"/>
          </p:cNvSpPr>
          <p:nvPr>
            <p:ph type="title"/>
          </p:nvPr>
        </p:nvSpPr>
        <p:spPr/>
        <p:txBody>
          <a:bodyPr/>
          <a:lstStyle/>
          <a:p>
            <a:r>
              <a:rPr lang="en-US" dirty="0"/>
              <a:t>Considerations</a:t>
            </a:r>
          </a:p>
        </p:txBody>
      </p:sp>
      <p:sp>
        <p:nvSpPr>
          <p:cNvPr id="3" name="TextBox 2">
            <a:extLst>
              <a:ext uri="{FF2B5EF4-FFF2-40B4-BE49-F238E27FC236}">
                <a16:creationId xmlns:a16="http://schemas.microsoft.com/office/drawing/2014/main" id="{5703F470-792A-D241-57C5-DA7358369E23}"/>
              </a:ext>
            </a:extLst>
          </p:cNvPr>
          <p:cNvSpPr txBox="1"/>
          <p:nvPr/>
        </p:nvSpPr>
        <p:spPr>
          <a:xfrm>
            <a:off x="304800" y="914400"/>
            <a:ext cx="11049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want three modes to coalesce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need one of them to be a backwards mode, which requires a stronger corrugation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can implement an algorithm to numerically optimize the existence of an SIP (next slides)</a:t>
            </a:r>
          </a:p>
        </p:txBody>
      </p:sp>
    </p:spTree>
    <p:extLst>
      <p:ext uri="{BB962C8B-B14F-4D97-AF65-F5344CB8AC3E}">
        <p14:creationId xmlns:p14="http://schemas.microsoft.com/office/powerpoint/2010/main" val="3264582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76008</TotalTime>
  <Words>538</Words>
  <Application>Microsoft Office PowerPoint</Application>
  <PresentationFormat>Widescreen</PresentationFormat>
  <Paragraphs>77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Arial</vt:lpstr>
      <vt:lpstr>Calibri</vt:lpstr>
      <vt:lpstr>Cambria Math</vt:lpstr>
      <vt:lpstr>Office Theme</vt:lpstr>
      <vt:lpstr>PowerPoint Presentation</vt:lpstr>
      <vt:lpstr>Main concept </vt:lpstr>
      <vt:lpstr>Frozen mode in optical waveguides</vt:lpstr>
      <vt:lpstr>Frozen mode in optical waveguides</vt:lpstr>
      <vt:lpstr>Corrugated waveguide</vt:lpstr>
      <vt:lpstr>Results</vt:lpstr>
      <vt:lpstr>How is the SIP formed?</vt:lpstr>
      <vt:lpstr>What occurs for the ASOW?</vt:lpstr>
      <vt:lpstr>Considerations</vt:lpstr>
      <vt:lpstr>Dispersion diagram retrieval with the tapering similarity method</vt:lpstr>
      <vt:lpstr>Applied to a double grating with DBE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Ring Resonator</dc:title>
  <dc:creator>Filippo</dc:creator>
  <cp:lastModifiedBy>Albert Herrero Parareda</cp:lastModifiedBy>
  <cp:revision>998</cp:revision>
  <dcterms:created xsi:type="dcterms:W3CDTF">2015-11-16T15:02:53Z</dcterms:created>
  <dcterms:modified xsi:type="dcterms:W3CDTF">2023-12-13T20:06:29Z</dcterms:modified>
</cp:coreProperties>
</file>