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347" r:id="rId2"/>
    <p:sldId id="348" r:id="rId3"/>
    <p:sldId id="349" r:id="rId4"/>
    <p:sldId id="350" r:id="rId5"/>
  </p:sldIdLst>
  <p:sldSz cx="12192000" cy="6858000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Cambria Math" panose="02040503050406030204" pitchFamily="18" charset="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hamed yehia" initials="my" lastIdx="6" clrIdx="0">
    <p:extLst>
      <p:ext uri="{19B8F6BF-5375-455C-9EA6-DF929625EA0E}">
        <p15:presenceInfo xmlns:p15="http://schemas.microsoft.com/office/powerpoint/2012/main" userId="5e57daa659109ea2" providerId="Windows Live"/>
      </p:ext>
    </p:extLst>
  </p:cmAuthor>
  <p:cmAuthor id="2" name="Tarek Khedr" initials="TK" lastIdx="16" clrIdx="1">
    <p:extLst>
      <p:ext uri="{19B8F6BF-5375-455C-9EA6-DF929625EA0E}">
        <p15:presenceInfo xmlns:p15="http://schemas.microsoft.com/office/powerpoint/2012/main" userId="Tarek Khedr" providerId="None"/>
      </p:ext>
    </p:extLst>
  </p:cmAuthor>
  <p:cmAuthor id="3" name="Abdelshafy" initials="A" lastIdx="5" clrIdx="2">
    <p:extLst>
      <p:ext uri="{19B8F6BF-5375-455C-9EA6-DF929625EA0E}">
        <p15:presenceInfo xmlns:p15="http://schemas.microsoft.com/office/powerpoint/2012/main" userId="Abdelshafy" providerId="None"/>
      </p:ext>
    </p:extLst>
  </p:cmAuthor>
  <p:cmAuthor id="4" name="Albert Herrero Parareda" initials="AHP" lastIdx="1" clrIdx="3">
    <p:extLst>
      <p:ext uri="{19B8F6BF-5375-455C-9EA6-DF929625EA0E}">
        <p15:presenceInfo xmlns:p15="http://schemas.microsoft.com/office/powerpoint/2012/main" userId="Albert Herrero Parared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00B100"/>
    <a:srgbClr val="FF5D5D"/>
    <a:srgbClr val="62D162"/>
    <a:srgbClr val="ACBCFE"/>
    <a:srgbClr val="0C0288"/>
    <a:srgbClr val="0E039F"/>
    <a:srgbClr val="000066"/>
    <a:srgbClr val="0F45B1"/>
    <a:srgbClr val="0214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21" autoAdjust="0"/>
    <p:restoredTop sz="93557" autoAdjust="0"/>
  </p:normalViewPr>
  <p:slideViewPr>
    <p:cSldViewPr>
      <p:cViewPr varScale="1">
        <p:scale>
          <a:sx n="64" d="100"/>
          <a:sy n="64" d="100"/>
        </p:scale>
        <p:origin x="860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49" d="100"/>
          <a:sy n="49" d="100"/>
        </p:scale>
        <p:origin x="2740" y="4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CA1963-63B2-40D2-ADC3-36BF43907078}" type="datetimeFigureOut">
              <a:rPr lang="en-US" smtClean="0"/>
              <a:pPr/>
              <a:t>12/15/2023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EB57D-8F99-41A6-AD43-28CFAA26ED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027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61ED6C-C814-4E60-9FAC-E545E0A690B9}" type="datetimeFigureOut">
              <a:rPr lang="en-US" smtClean="0"/>
              <a:pPr/>
              <a:t>12/15/2023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3C5FAC-7DF8-4EEA-9374-184479F7E0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26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F71BB-5027-43F6-89B2-26505A8CD87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65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5245F5F-6C48-47CB-9427-9B3521CE225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47138" name="Picture 2" descr="Signature, flush lef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7041" y="179994"/>
            <a:ext cx="2350959" cy="353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" y="198467"/>
            <a:ext cx="8305600" cy="411133"/>
          </a:xfrm>
        </p:spPr>
        <p:txBody>
          <a:bodyPr>
            <a:normAutofit/>
          </a:bodyPr>
          <a:lstStyle>
            <a:lvl1pPr algn="l">
              <a:defRPr lang="en-US" sz="2400" b="1" kern="1200" dirty="0" smtClean="0">
                <a:solidFill>
                  <a:srgbClr val="C0000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41527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FD83A-7894-4FFE-AC40-E3B982B6C881}" type="datetime1">
              <a:rPr lang="en-US" smtClean="0"/>
              <a:pPr/>
              <a:t>12/15/2023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234DF-4351-4778-8C01-15D598917B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9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 Box 4"/>
          <p:cNvSpPr txBox="1">
            <a:spLocks noChangeArrowheads="1"/>
          </p:cNvSpPr>
          <p:nvPr/>
        </p:nvSpPr>
        <p:spPr bwMode="auto">
          <a:xfrm>
            <a:off x="1866900" y="3657600"/>
            <a:ext cx="8458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609600" indent="-609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algn="ctr" eaLnBrk="1" hangingPunct="1">
              <a:spcBef>
                <a:spcPct val="50000"/>
              </a:spcBef>
            </a:pPr>
            <a:r>
              <a:rPr lang="en-US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A. Herrero Parareda and F. Capolino</a:t>
            </a:r>
            <a:endParaRPr lang="en-US" altLang="en-US" b="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64" name="Rectangle 2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5366" name="Rectangle 4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5368" name="Rectangle 6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5370" name="Rectangle 8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0" name="Rectangle 9"/>
          <p:cNvSpPr/>
          <p:nvPr/>
        </p:nvSpPr>
        <p:spPr>
          <a:xfrm>
            <a:off x="2513755" y="2395054"/>
            <a:ext cx="7164488" cy="553998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algn="ctr"/>
            <a:r>
              <a:rPr lang="es-ES" sz="3000" b="1" dirty="0">
                <a:solidFill>
                  <a:srgbClr val="DE0000"/>
                </a:solidFill>
              </a:rPr>
              <a:t>SIP in CW – PMC </a:t>
            </a:r>
            <a:r>
              <a:rPr lang="es-ES" sz="3000" b="1" dirty="0" err="1">
                <a:solidFill>
                  <a:srgbClr val="DE0000"/>
                </a:solidFill>
              </a:rPr>
              <a:t>edition</a:t>
            </a:r>
            <a:endParaRPr lang="en-US" sz="3000" b="1" dirty="0">
              <a:solidFill>
                <a:srgbClr val="DE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81300" y="4199664"/>
            <a:ext cx="800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Department of Electrical Engineering and Computer Science</a:t>
            </a:r>
          </a:p>
        </p:txBody>
      </p:sp>
      <p:pic>
        <p:nvPicPr>
          <p:cNvPr id="14" name="Picture 2" descr="Signature, flush lef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17" y="4832480"/>
            <a:ext cx="3968565" cy="6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73C550-24CD-4C03-AD5C-DA4DCE0D1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150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743"/>
    </mc:Choice>
    <mc:Fallback xmlns="">
      <p:transition spd="slow" advTm="20743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FCAF0-9B73-CCC0-6237-C48B6236D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Exploiting symmetries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462100-03F9-3B88-5D50-90CD281A0FF5}"/>
              </a:ext>
            </a:extLst>
          </p:cNvPr>
          <p:cNvSpPr txBox="1"/>
          <p:nvPr/>
        </p:nvSpPr>
        <p:spPr>
          <a:xfrm>
            <a:off x="228600" y="699450"/>
            <a:ext cx="10820400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When the modes are horizontally polarized, the corrugated waveguide (CW) displays a symmetry around the XZ plane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By placing a perfectly magnetic conductor (PMC) boundary at that plane, we cut the mesh size approximately in half, and therefore, the matrix to solve to a fourth of its original size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31252C-6A5D-E20D-DED0-216B96DCB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1994889"/>
            <a:ext cx="6563641" cy="273405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19CDB92-254B-736D-7747-EF60E037CCE9}"/>
                  </a:ext>
                </a:extLst>
              </p:cNvPr>
              <p:cNvSpPr txBox="1"/>
              <p:nvPr/>
            </p:nvSpPr>
            <p:spPr>
              <a:xfrm>
                <a:off x="228600" y="1994889"/>
                <a:ext cx="3962400" cy="2822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dirty="0"/>
                  <a:t>We can apply the PMC boundary at the XZ plane because the electric fields of the modes are horizontally polarized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⊥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=0)</m:t>
                    </m:r>
                  </m:oMath>
                </a14:m>
                <a:r>
                  <a:rPr lang="en-US" dirty="0"/>
                  <a:t>, and the magnetic fields are vertically polarized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∥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=0)</m:t>
                    </m:r>
                  </m:oMath>
                </a14:m>
                <a:endParaRPr lang="en-US" dirty="0"/>
              </a:p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dirty="0"/>
                  <a:t>For instance, with a coarse mesh,</a:t>
                </a:r>
              </a:p>
              <a:p>
                <a:pPr marL="742950" lvl="1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dirty="0"/>
                  <a:t>Without PMC: Mesh is 5779</a:t>
                </a:r>
              </a:p>
              <a:p>
                <a:pPr marL="742950" lvl="1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dirty="0"/>
                  <a:t>With PMC: Mesh is 2954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19CDB92-254B-736D-7747-EF60E037CC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994889"/>
                <a:ext cx="3962400" cy="2822055"/>
              </a:xfrm>
              <a:prstGeom prst="rect">
                <a:avLst/>
              </a:prstGeom>
              <a:blipFill>
                <a:blip r:embed="rId3"/>
                <a:stretch>
                  <a:fillRect l="-1077" t="-1080" b="-25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6A5546A0-1B6E-207B-BF8C-27AB8652F9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6166" y="4802905"/>
            <a:ext cx="2038530" cy="203853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8444A4A-4868-4118-9FEC-BDF15618AC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8998" y="5056955"/>
            <a:ext cx="2806844" cy="153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752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B073B-AAE9-0B97-8A7D-7B2714984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PMC: Good mesh, coarse sweep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8E2BB9-6E90-C2ED-13A6-51469FD47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792" y="914401"/>
            <a:ext cx="2248730" cy="1676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0163900-85EA-79EB-0295-9D1148C2F0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00" y="646043"/>
            <a:ext cx="8915400" cy="23412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819919D-ACF1-8750-DED3-CC9875617F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974" y="3162655"/>
            <a:ext cx="3429176" cy="141612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2196A34-7F1E-4C9E-108F-2DF99ED607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0000" y="3267435"/>
            <a:ext cx="3613336" cy="12065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153D2E9-6E7A-A246-0E5A-69A4E56AA2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5623" y="4960943"/>
            <a:ext cx="3435527" cy="125101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9DBA092-6F0A-BA9D-E008-4A9BDA77E5B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00" y="4958404"/>
            <a:ext cx="3391074" cy="1225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357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3FC41-F2EE-63EB-C06B-B96745E9A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can we use the PMC symmetry?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A74DEE-CB15-F525-3CBD-CBAF3D93D67B}"/>
              </a:ext>
            </a:extLst>
          </p:cNvPr>
          <p:cNvSpPr txBox="1"/>
          <p:nvPr/>
        </p:nvSpPr>
        <p:spPr>
          <a:xfrm>
            <a:off x="228600" y="990600"/>
            <a:ext cx="11353800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When it has been confirmed that the CW with those specific parameters supports 4 horizontally-polarized modes (because the lowest-order mode refuses to interact with the other modes, and you need 3 coalescing modes to achieve an SIP)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The PMC-symmetry trick can be used to reduce to 1/4</a:t>
            </a:r>
            <a:r>
              <a:rPr lang="en-US" baseline="30000" dirty="0"/>
              <a:t>th</a:t>
            </a:r>
            <a:r>
              <a:rPr lang="en-US" dirty="0"/>
              <a:t> the simulation time when doing the parametric sweep of </a:t>
            </a:r>
            <a:r>
              <a:rPr lang="en-US" dirty="0" err="1"/>
              <a:t>Phase_Z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966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79215</TotalTime>
  <Words>218</Words>
  <Application>Microsoft Office PowerPoint</Application>
  <PresentationFormat>Widescreen</PresentationFormat>
  <Paragraphs>16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Times New Roman</vt:lpstr>
      <vt:lpstr>Arial</vt:lpstr>
      <vt:lpstr>Calibri</vt:lpstr>
      <vt:lpstr>Cambria Math</vt:lpstr>
      <vt:lpstr>Office Theme</vt:lpstr>
      <vt:lpstr>PowerPoint Presentation</vt:lpstr>
      <vt:lpstr>Exploiting symmetries</vt:lpstr>
      <vt:lpstr>With PMC: Good mesh, coarse sweep</vt:lpstr>
      <vt:lpstr>When can we use the PMC symmetry?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Optical Ring Resonator</dc:title>
  <dc:creator>Filippo</dc:creator>
  <cp:lastModifiedBy>Albert Herrero Parareda</cp:lastModifiedBy>
  <cp:revision>1014</cp:revision>
  <dcterms:created xsi:type="dcterms:W3CDTF">2015-11-16T15:02:53Z</dcterms:created>
  <dcterms:modified xsi:type="dcterms:W3CDTF">2023-12-15T11:25:23Z</dcterms:modified>
</cp:coreProperties>
</file>