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0" r:id="rId1"/>
    <p:sldMasterId id="2147483687" r:id="rId2"/>
    <p:sldMasterId id="2147483691" r:id="rId3"/>
    <p:sldMasterId id="2147483695" r:id="rId4"/>
  </p:sldMasterIdLst>
  <p:notesMasterIdLst>
    <p:notesMasterId r:id="rId8"/>
  </p:notesMasterIdLst>
  <p:handoutMasterIdLst>
    <p:handoutMasterId r:id="rId9"/>
  </p:handoutMasterIdLst>
  <p:sldIdLst>
    <p:sldId id="351" r:id="rId5"/>
    <p:sldId id="363" r:id="rId6"/>
    <p:sldId id="362" r:id="rId7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mbria Math" panose="02040503050406030204" pitchFamily="18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yehia" initials="my" lastIdx="6" clrIdx="0">
    <p:extLst>
      <p:ext uri="{19B8F6BF-5375-455C-9EA6-DF929625EA0E}">
        <p15:presenceInfo xmlns:p15="http://schemas.microsoft.com/office/powerpoint/2012/main" userId="5e57daa659109ea2" providerId="Windows Live"/>
      </p:ext>
    </p:extLst>
  </p:cmAuthor>
  <p:cmAuthor id="2" name="Tarek Khedr" initials="TK" lastIdx="16" clrIdx="1">
    <p:extLst>
      <p:ext uri="{19B8F6BF-5375-455C-9EA6-DF929625EA0E}">
        <p15:presenceInfo xmlns:p15="http://schemas.microsoft.com/office/powerpoint/2012/main" userId="Tarek Khedr" providerId="None"/>
      </p:ext>
    </p:extLst>
  </p:cmAuthor>
  <p:cmAuthor id="3" name="Abdelshafy" initials="A" lastIdx="5" clrIdx="2">
    <p:extLst>
      <p:ext uri="{19B8F6BF-5375-455C-9EA6-DF929625EA0E}">
        <p15:presenceInfo xmlns:p15="http://schemas.microsoft.com/office/powerpoint/2012/main" userId="Abdelshafy" providerId="None"/>
      </p:ext>
    </p:extLst>
  </p:cmAuthor>
  <p:cmAuthor id="4" name="Albert Herrero Parareda" initials="AHP" lastIdx="1" clrIdx="3">
    <p:extLst>
      <p:ext uri="{19B8F6BF-5375-455C-9EA6-DF929625EA0E}">
        <p15:presenceInfo xmlns:p15="http://schemas.microsoft.com/office/powerpoint/2012/main" userId="Albert Herrero Parare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8957"/>
    <a:srgbClr val="84AC69"/>
    <a:srgbClr val="6582B9"/>
    <a:srgbClr val="4A7EBB"/>
    <a:srgbClr val="C00000"/>
    <a:srgbClr val="ACBCFE"/>
    <a:srgbClr val="0C0288"/>
    <a:srgbClr val="0E039F"/>
    <a:srgbClr val="000066"/>
    <a:srgbClr val="0F45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3557" autoAdjust="0"/>
  </p:normalViewPr>
  <p:slideViewPr>
    <p:cSldViewPr>
      <p:cViewPr varScale="1">
        <p:scale>
          <a:sx n="60" d="100"/>
          <a:sy n="60" d="100"/>
        </p:scale>
        <p:origin x="1024" y="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A1963-63B2-40D2-ADC3-36BF43907078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EB57D-8F99-41A6-AD43-28CFAA26ED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2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1ED6C-C814-4E60-9FAC-E545E0A690B9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C5FAC-7DF8-4EEA-9374-184479F7E0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F71BB-5027-43F6-89B2-26505A8CD87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FD2-768D-4A22-ADA4-1266F33B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 algn="ctr">
              <a:defRPr lang="en-US" sz="3000" b="1" i="0" dirty="0">
                <a:solidFill>
                  <a:srgbClr val="DE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D00CD-C347-4957-9CCB-2F1483A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D83A-7894-4FFE-AC40-E3B982B6C881}" type="datetime1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C88D0-BB72-495C-8837-BB34630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60C5-850F-47D1-BC84-15089E0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000D73-C976-4885-BD9F-C15F82EC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99" y="2939791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9DED733-D721-406E-8522-79DF759D0C13}"/>
              </a:ext>
            </a:extLst>
          </p:cNvPr>
          <p:cNvSpPr txBox="1"/>
          <p:nvPr/>
        </p:nvSpPr>
        <p:spPr>
          <a:xfrm>
            <a:off x="2854959" y="3918209"/>
            <a:ext cx="648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9" name="Picture 2" descr="Signature, flush left">
            <a:extLst>
              <a:ext uri="{FF2B5EF4-FFF2-40B4-BE49-F238E27FC236}">
                <a16:creationId xmlns:a16="http://schemas.microsoft.com/office/drawing/2014/main" id="{F3C3F282-6114-43DA-BB7D-6243C92E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744723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ture, flush left">
            <a:extLst>
              <a:ext uri="{FF2B5EF4-FFF2-40B4-BE49-F238E27FC236}">
                <a16:creationId xmlns:a16="http://schemas.microsoft.com/office/drawing/2014/main" id="{21F0F81C-D886-4CA2-9CA9-0577CBE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58060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pic>
        <p:nvPicPr>
          <p:cNvPr id="8" name="Picture 2" descr="Signature, flush left">
            <a:extLst>
              <a:ext uri="{FF2B5EF4-FFF2-40B4-BE49-F238E27FC236}">
                <a16:creationId xmlns:a16="http://schemas.microsoft.com/office/drawing/2014/main" id="{B2A552D6-4BCC-4185-9E35-B2BC8819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51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17803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80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FD2-768D-4A22-ADA4-1266F33B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 algn="ctr">
              <a:defRPr lang="en-US" sz="3000" b="1" i="0" dirty="0">
                <a:solidFill>
                  <a:srgbClr val="DE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D00CD-C347-4957-9CCB-2F1483A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D83A-7894-4FFE-AC40-E3B982B6C881}" type="datetime1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C88D0-BB72-495C-8837-BB34630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60C5-850F-47D1-BC84-15089E0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000D73-C976-4885-BD9F-C15F82EC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99" y="2939791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9DED733-D721-406E-8522-79DF759D0C13}"/>
              </a:ext>
            </a:extLst>
          </p:cNvPr>
          <p:cNvSpPr txBox="1"/>
          <p:nvPr/>
        </p:nvSpPr>
        <p:spPr>
          <a:xfrm>
            <a:off x="2854959" y="3918209"/>
            <a:ext cx="648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9" name="Picture 2" descr="Signature, flush left">
            <a:extLst>
              <a:ext uri="{FF2B5EF4-FFF2-40B4-BE49-F238E27FC236}">
                <a16:creationId xmlns:a16="http://schemas.microsoft.com/office/drawing/2014/main" id="{F3C3F282-6114-43DA-BB7D-6243C92E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744723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ture, flush left">
            <a:extLst>
              <a:ext uri="{FF2B5EF4-FFF2-40B4-BE49-F238E27FC236}">
                <a16:creationId xmlns:a16="http://schemas.microsoft.com/office/drawing/2014/main" id="{21F0F81C-D886-4CA2-9CA9-0577CBE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92874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780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409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FD2-768D-4A22-ADA4-1266F33B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 algn="ctr">
              <a:defRPr lang="en-US" sz="3000" b="1" i="0" dirty="0">
                <a:solidFill>
                  <a:srgbClr val="DE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D00CD-C347-4957-9CCB-2F1483A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D83A-7894-4FFE-AC40-E3B982B6C881}" type="datetime1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C88D0-BB72-495C-8837-BB34630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60C5-850F-47D1-BC84-15089E0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000D73-C976-4885-BD9F-C15F82EC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99" y="2939791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9DED733-D721-406E-8522-79DF759D0C13}"/>
              </a:ext>
            </a:extLst>
          </p:cNvPr>
          <p:cNvSpPr txBox="1"/>
          <p:nvPr/>
        </p:nvSpPr>
        <p:spPr>
          <a:xfrm>
            <a:off x="2854959" y="3918209"/>
            <a:ext cx="648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9" name="Picture 2" descr="Signature, flush left">
            <a:extLst>
              <a:ext uri="{FF2B5EF4-FFF2-40B4-BE49-F238E27FC236}">
                <a16:creationId xmlns:a16="http://schemas.microsoft.com/office/drawing/2014/main" id="{F3C3F282-6114-43DA-BB7D-6243C92E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744723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ture, flush left">
            <a:extLst>
              <a:ext uri="{FF2B5EF4-FFF2-40B4-BE49-F238E27FC236}">
                <a16:creationId xmlns:a16="http://schemas.microsoft.com/office/drawing/2014/main" id="{21F0F81C-D886-4CA2-9CA9-0577CBE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01971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0835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108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45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51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28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6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866900" y="3492526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Herrero-Parareda</a:t>
            </a:r>
            <a:endParaRPr lang="en-US" altLang="en-US" b="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2513756" y="1889089"/>
            <a:ext cx="7164488" cy="55399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s-ES" sz="3000" b="1" dirty="0">
                <a:solidFill>
                  <a:srgbClr val="DE0000"/>
                </a:solidFill>
              </a:rPr>
              <a:t>SIP laser </a:t>
            </a:r>
            <a:r>
              <a:rPr lang="es-ES" sz="3000" b="1" dirty="0" err="1">
                <a:solidFill>
                  <a:srgbClr val="DE0000"/>
                </a:solidFill>
              </a:rPr>
              <a:t>updates</a:t>
            </a:r>
            <a:endParaRPr lang="en-US" sz="3000" b="1" dirty="0">
              <a:solidFill>
                <a:srgbClr val="D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5500" y="4199664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14" name="Picture 2" descr="Signature, flush le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8" y="4832480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C550-24CD-4C03-AD5C-DA4DCE0D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4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3"/>
    </mc:Choice>
    <mc:Fallback xmlns="">
      <p:transition spd="slow" advTm="2074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E804272-B6EF-7C1B-EA7E-5AAC9362E9F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𝜿</m:t>
                    </m:r>
                  </m:oMath>
                </a14:m>
                <a:r>
                  <a:rPr lang="en-US" dirty="0"/>
                  <a:t> 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E804272-B6EF-7C1B-EA7E-5AAC9362E9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0" t="-22388" b="-35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D85AEF9E-EB2F-53AD-2ABD-B57D59BE26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20269" y="1295401"/>
                <a:ext cx="2514600" cy="3048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lang="en-US" sz="2400" b="1" kern="1200" dirty="0" smtClean="0">
                    <a:solidFill>
                      <a:srgbClr val="C00000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s-ES" dirty="0" err="1"/>
                  <a:t>with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𝒋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𝜿</m:t>
                    </m:r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D85AEF9E-EB2F-53AD-2ABD-B57D59BE2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269" y="1295401"/>
                <a:ext cx="2514600" cy="304800"/>
              </a:xfrm>
              <a:prstGeom prst="rect">
                <a:avLst/>
              </a:prstGeom>
              <a:blipFill>
                <a:blip r:embed="rId3"/>
                <a:stretch>
                  <a:fillRect l="-728" t="-48000" b="-6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0BE627A0-A749-11F4-7147-AF254C8FC6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91400" y="1295401"/>
                <a:ext cx="2514600" cy="3048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lang="en-US" sz="2400" b="1" kern="1200" dirty="0" smtClean="0">
                    <a:solidFill>
                      <a:srgbClr val="C00000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s-ES" dirty="0" err="1"/>
                  <a:t>with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𝒋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𝜿</m:t>
                    </m:r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0BE627A0-A749-11F4-7147-AF254C8FC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1295401"/>
                <a:ext cx="2514600" cy="304800"/>
              </a:xfrm>
              <a:prstGeom prst="rect">
                <a:avLst/>
              </a:prstGeom>
              <a:blipFill>
                <a:blip r:embed="rId4"/>
                <a:stretch>
                  <a:fillRect l="-728" t="-48000" b="-6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D79650D-24DD-8E24-914E-8FC9B4E9E9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1812548"/>
            <a:ext cx="4935938" cy="37123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8B2E45-A3B5-C29F-4EE5-53FC937BAB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330" y="1842674"/>
            <a:ext cx="4935938" cy="371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92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F8D57-35F7-224C-EF59-E0978860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notation conundrum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D17398F-52D6-940A-9286-7604F932945B}"/>
                  </a:ext>
                </a:extLst>
              </p:cNvPr>
              <p:cNvSpPr txBox="1"/>
              <p:nvPr/>
            </p:nvSpPr>
            <p:spPr>
              <a:xfrm>
                <a:off x="228600" y="762000"/>
                <a:ext cx="11734800" cy="2040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What time notation is associated with what added phase in the coupling?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It is not related to that. [1] uses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, [2] uses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, [3] does not specify, and they all have matrices of the same sign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phase is due to satisfy the conditions of an S matrix of a directional coupler, which must be unitary: </a:t>
                </a:r>
                <a14:m>
                  <m:oMath xmlns:m="http://schemas.openxmlformats.org/officeDocument/2006/math">
                    <m:r>
                      <a:rPr lang="es-ES" b="1" i="0" smtClean="0">
                        <a:latin typeface="Cambria Math" panose="02040503050406030204" pitchFamily="18" charset="0"/>
                      </a:rPr>
                      <m:t>𝐒</m:t>
                    </m:r>
                    <m:sSup>
                      <m:sSupPr>
                        <m:ctrlPr>
                          <a:rPr lang="es-ES" b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1" i="0" smtClean="0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p>
                        <m:r>
                          <a:rPr lang="es-ES" b="1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1" i="0" smtClean="0">
                        <a:latin typeface="Cambria Math" panose="02040503050406030204" pitchFamily="18" charset="0"/>
                      </a:rPr>
                      <m:t>𝐈</m:t>
                    </m:r>
                  </m:oMath>
                </a14:m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D17398F-52D6-940A-9286-7604F9329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762000"/>
                <a:ext cx="11734800" cy="2040239"/>
              </a:xfrm>
              <a:prstGeom prst="rect">
                <a:avLst/>
              </a:prstGeom>
              <a:blipFill>
                <a:blip r:embed="rId2"/>
                <a:stretch>
                  <a:fillRect l="-364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7F2314F-80CA-2998-73B1-E93852703215}"/>
              </a:ext>
            </a:extLst>
          </p:cNvPr>
          <p:cNvSpPr txBox="1"/>
          <p:nvPr/>
        </p:nvSpPr>
        <p:spPr>
          <a:xfrm>
            <a:off x="0" y="5657671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Nada, Othman, Capolino, Theory of coupled resonator optical waveguides exhibiting high-order exceptional points of degeneracy, Physical Review B, 2017</a:t>
            </a:r>
          </a:p>
          <a:p>
            <a:r>
              <a:rPr lang="en-US" dirty="0"/>
              <a:t>[2] A. V. Raisanen, Radio Engineering for Wireless Communication and Sensor Applications, Artech House, 2003</a:t>
            </a:r>
          </a:p>
          <a:p>
            <a:r>
              <a:rPr lang="en-US" dirty="0"/>
              <a:t>[3] </a:t>
            </a:r>
            <a:r>
              <a:rPr lang="en-US" dirty="0" err="1"/>
              <a:t>Landobasa</a:t>
            </a:r>
            <a:r>
              <a:rPr lang="en-US" dirty="0"/>
              <a:t>, </a:t>
            </a:r>
            <a:r>
              <a:rPr lang="en-US" dirty="0" err="1"/>
              <a:t>Darmawan</a:t>
            </a:r>
            <a:r>
              <a:rPr lang="en-US" dirty="0"/>
              <a:t>, Chin, Matrix analysis of 2-D </a:t>
            </a:r>
            <a:r>
              <a:rPr lang="en-US" dirty="0" err="1"/>
              <a:t>microresonator</a:t>
            </a:r>
            <a:r>
              <a:rPr lang="en-US" dirty="0"/>
              <a:t> lattice optical filters, IEEE Quantum Electronics, 2005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395FFD-1018-DE1F-FCD1-600998C3D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362200"/>
            <a:ext cx="4725059" cy="13146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326EB1-D551-A9DE-4895-8BA4F4D4B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952873"/>
            <a:ext cx="4877481" cy="13241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90ACBC-63CF-385E-1C1C-66DFE60A30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4828" y="2362200"/>
            <a:ext cx="6230219" cy="19052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94412A-2CE0-C0BD-B676-A862288BD0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4828" y="4129110"/>
            <a:ext cx="2514951" cy="4858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986A23-6F9F-3481-2073-4C92F50DF7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4828" y="4590722"/>
            <a:ext cx="2143424" cy="8097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3583C6E-E358-B9E0-2604-B1F596A042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4828" y="5414749"/>
            <a:ext cx="1076475" cy="2286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0E1E0E-D868-B101-1DF1-1EEE4C23E5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48800" y="4129110"/>
            <a:ext cx="2419688" cy="1371791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06F02CE9-353F-F980-0425-39114F1E53E7}"/>
              </a:ext>
            </a:extLst>
          </p:cNvPr>
          <p:cNvSpPr/>
          <p:nvPr/>
        </p:nvSpPr>
        <p:spPr>
          <a:xfrm>
            <a:off x="8467290" y="4577510"/>
            <a:ext cx="762000" cy="411133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14B395-F957-A1A0-C37C-6047CE69BAB4}"/>
              </a:ext>
            </a:extLst>
          </p:cNvPr>
          <p:cNvCxnSpPr/>
          <p:nvPr/>
        </p:nvCxnSpPr>
        <p:spPr>
          <a:xfrm>
            <a:off x="5410200" y="2802239"/>
            <a:ext cx="0" cy="237936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3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theme/theme1.xml><?xml version="1.0" encoding="utf-8"?>
<a:theme xmlns:a="http://schemas.openxmlformats.org/drawingml/2006/main" name="Capolino_Title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Title_Theme" id="{B2EBE72B-470E-4CF7-9249-DF1F0954883A}" vid="{C25F7877-D91D-4CB7-A24B-4A4B04882CCA}"/>
    </a:ext>
  </a:extLst>
</a:theme>
</file>

<file path=ppt/theme/theme2.xml><?xml version="1.0" encoding="utf-8"?>
<a:theme xmlns:a="http://schemas.openxmlformats.org/drawingml/2006/main" name="1_Capolino_Title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Title_Theme" id="{B2EBE72B-470E-4CF7-9249-DF1F0954883A}" vid="{C25F7877-D91D-4CB7-A24B-4A4B04882CCA}"/>
    </a:ext>
  </a:extLst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apolino_Slides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Slides_Theme" id="{DF69EB0F-8E60-4595-B82A-3AFEB0899D7B}" vid="{05F6E665-52FE-4FED-AB83-07159CA151C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66222</TotalTime>
  <Words>179</Words>
  <Application>Microsoft Office PowerPoint</Application>
  <PresentationFormat>Widescreen</PresentationFormat>
  <Paragraphs>17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Times New Roman</vt:lpstr>
      <vt:lpstr>Calibri</vt:lpstr>
      <vt:lpstr>Cambria Math</vt:lpstr>
      <vt:lpstr>Capolino_Title_Theme</vt:lpstr>
      <vt:lpstr>1_Capolino_Title_Theme</vt:lpstr>
      <vt:lpstr>Diseño personalizado</vt:lpstr>
      <vt:lpstr>Capolino_Slides_Theme</vt:lpstr>
      <vt:lpstr>PowerPoint Presentation</vt:lpstr>
      <vt:lpstr>T_f (ω) with -jκ ?</vt:lpstr>
      <vt:lpstr>Time notation conundrum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Ring Resonator</dc:title>
  <dc:creator>Filippo</dc:creator>
  <cp:lastModifiedBy>Albert Herrero Parareda</cp:lastModifiedBy>
  <cp:revision>1008</cp:revision>
  <dcterms:created xsi:type="dcterms:W3CDTF">2015-11-16T15:02:53Z</dcterms:created>
  <dcterms:modified xsi:type="dcterms:W3CDTF">2023-01-17T23:21:16Z</dcterms:modified>
</cp:coreProperties>
</file>