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6"/>
  </p:notesMasterIdLst>
  <p:handoutMasterIdLst>
    <p:handoutMasterId r:id="rId17"/>
  </p:handoutMasterIdLst>
  <p:sldIdLst>
    <p:sldId id="351" r:id="rId5"/>
    <p:sldId id="354" r:id="rId6"/>
    <p:sldId id="355" r:id="rId7"/>
    <p:sldId id="356" r:id="rId8"/>
    <p:sldId id="357" r:id="rId9"/>
    <p:sldId id="358" r:id="rId10"/>
    <p:sldId id="363" r:id="rId11"/>
    <p:sldId id="359" r:id="rId12"/>
    <p:sldId id="360" r:id="rId13"/>
    <p:sldId id="361" r:id="rId14"/>
    <p:sldId id="362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957"/>
    <a:srgbClr val="84AC69"/>
    <a:srgbClr val="6582B9"/>
    <a:srgbClr val="4A7EBB"/>
    <a:srgbClr val="C00000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hyperlink" Target="mailto:advphotonicsres@wiley.com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2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laser </a:t>
            </a:r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9F8-A534-D7C3-83C0-29A3735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54" y="81138"/>
            <a:ext cx="9067800" cy="411133"/>
          </a:xfrm>
        </p:spPr>
        <p:txBody>
          <a:bodyPr/>
          <a:lstStyle/>
          <a:p>
            <a:r>
              <a:rPr lang="en-US" dirty="0"/>
              <a:t>8 unit cells as a periodic structure: No auxiliary cell, no gap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BCABB-E6E8-0F0C-8A60-75307B99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35"/>
          <a:stretch/>
        </p:blipFill>
        <p:spPr>
          <a:xfrm>
            <a:off x="1447800" y="3722051"/>
            <a:ext cx="9067800" cy="2297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AD34F-F389-F3D7-4104-6740BE996B43}"/>
              </a:ext>
            </a:extLst>
          </p:cNvPr>
          <p:cNvSpPr txBox="1"/>
          <p:nvPr/>
        </p:nvSpPr>
        <p:spPr>
          <a:xfrm>
            <a:off x="8904766" y="834047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coupling now!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E785D-ECF9-7BB0-1542-4C26F1F07388}"/>
              </a:ext>
            </a:extLst>
          </p:cNvPr>
          <p:cNvGrpSpPr/>
          <p:nvPr/>
        </p:nvGrpSpPr>
        <p:grpSpPr>
          <a:xfrm>
            <a:off x="4495800" y="686476"/>
            <a:ext cx="3886200" cy="3025012"/>
            <a:chOff x="4495800" y="686476"/>
            <a:chExt cx="3886200" cy="3025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6BFDA6-2E7D-87A0-4936-9B9978E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800" y="686476"/>
              <a:ext cx="3886200" cy="30250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9633D2-0ECC-645E-B180-B2C752773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04"/>
            <a:stretch/>
          </p:blipFill>
          <p:spPr>
            <a:xfrm>
              <a:off x="6705600" y="762000"/>
              <a:ext cx="609800" cy="32402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6571D2-C08C-0F74-51E7-139DB5B3A54A}"/>
                </a:ext>
              </a:extLst>
            </p:cNvPr>
            <p:cNvSpPr/>
            <p:nvPr/>
          </p:nvSpPr>
          <p:spPr>
            <a:xfrm>
              <a:off x="6948622" y="774051"/>
              <a:ext cx="279018" cy="143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483801-7A4F-D461-EACF-9B3D53361C2E}"/>
              </a:ext>
            </a:extLst>
          </p:cNvPr>
          <p:cNvGrpSpPr/>
          <p:nvPr/>
        </p:nvGrpSpPr>
        <p:grpSpPr>
          <a:xfrm>
            <a:off x="220254" y="607455"/>
            <a:ext cx="3884561" cy="3019579"/>
            <a:chOff x="220254" y="607455"/>
            <a:chExt cx="3884561" cy="30195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BFC2E9-C3BB-992B-5062-C6ECBD3B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4" y="607455"/>
              <a:ext cx="3884561" cy="30195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C101B-4DAE-BE30-BB27-96F2AF767564}"/>
                </a:ext>
              </a:extLst>
            </p:cNvPr>
            <p:cNvSpPr/>
            <p:nvPr/>
          </p:nvSpPr>
          <p:spPr>
            <a:xfrm>
              <a:off x="947451" y="914399"/>
              <a:ext cx="97315" cy="22558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C7342-4E53-D86E-D830-4D090CFCBB67}"/>
              </a:ext>
            </a:extLst>
          </p:cNvPr>
          <p:cNvSpPr/>
          <p:nvPr/>
        </p:nvSpPr>
        <p:spPr>
          <a:xfrm>
            <a:off x="6758122" y="708832"/>
            <a:ext cx="381000" cy="411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005C2C-120F-18A3-6E4B-E58C2107A68C}"/>
              </a:ext>
            </a:extLst>
          </p:cNvPr>
          <p:cNvSpPr/>
          <p:nvPr/>
        </p:nvSpPr>
        <p:spPr>
          <a:xfrm rot="7982394">
            <a:off x="8166492" y="1800845"/>
            <a:ext cx="738508" cy="320166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46A037-B715-F92D-B1B2-88154741810A}"/>
              </a:ext>
            </a:extLst>
          </p:cNvPr>
          <p:cNvSpPr txBox="1"/>
          <p:nvPr/>
        </p:nvSpPr>
        <p:spPr>
          <a:xfrm>
            <a:off x="4610100" y="61491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auxiliary matrix, no gap</a:t>
            </a:r>
          </a:p>
        </p:txBody>
      </p:sp>
    </p:spTree>
    <p:extLst>
      <p:ext uri="{BB962C8B-B14F-4D97-AF65-F5344CB8AC3E}">
        <p14:creationId xmlns:p14="http://schemas.microsoft.com/office/powerpoint/2010/main" val="7024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1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8D57-35F7-224C-EF59-E0978860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BE08-2651-8BCC-9FEB-62499C8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point-coupling transfer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F2F9-D738-E965-C879-DD7B1C48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2599"/>
            <a:ext cx="3469107" cy="23738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7613530-8C86-C111-B914-F2BF301286BA}"/>
              </a:ext>
            </a:extLst>
          </p:cNvPr>
          <p:cNvSpPr/>
          <p:nvPr/>
        </p:nvSpPr>
        <p:spPr>
          <a:xfrm>
            <a:off x="4495800" y="1853966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30E35-08AC-9866-AC77-5CEC0FAFC543}"/>
                  </a:ext>
                </a:extLst>
              </p:cNvPr>
              <p:cNvSpPr txBox="1"/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30E35-08AC-9866-AC77-5CEC0FAF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B5072-10E1-CCAE-E477-A2E41CC27A30}"/>
              </a:ext>
            </a:extLst>
          </p:cNvPr>
          <p:cNvSpPr txBox="1"/>
          <p:nvPr/>
        </p:nvSpPr>
        <p:spPr>
          <a:xfrm>
            <a:off x="5486400" y="872599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Scattering Matrix: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E9C54-D253-34F6-A5A0-F1D4E69D529A}"/>
              </a:ext>
            </a:extLst>
          </p:cNvPr>
          <p:cNvSpPr txBox="1"/>
          <p:nvPr/>
        </p:nvSpPr>
        <p:spPr>
          <a:xfrm>
            <a:off x="381000" y="3429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to T transformation: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200C3-5EC5-F21A-091B-C94021E1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44" y="4091999"/>
            <a:ext cx="2710762" cy="1586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34C786-2DFA-FC4C-250A-734379977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968" y="4266233"/>
            <a:ext cx="1724266" cy="6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ECBC22-ACCF-1847-A5FE-453EB841A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89" y="5075243"/>
            <a:ext cx="2143424" cy="409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6D7C09-1742-2DE5-7220-395A2C3D1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88" y="4081198"/>
            <a:ext cx="2953162" cy="733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9D1537-9554-0613-71B6-1041AAB0C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141" y="4885444"/>
            <a:ext cx="1829055" cy="82879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88A11C-72E5-AB23-C797-8A9D49DFD590}"/>
              </a:ext>
            </a:extLst>
          </p:cNvPr>
          <p:cNvSpPr/>
          <p:nvPr/>
        </p:nvSpPr>
        <p:spPr>
          <a:xfrm>
            <a:off x="3452370" y="4679877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70B1721-6500-98B2-F1D9-7BF417DEDD56}"/>
              </a:ext>
            </a:extLst>
          </p:cNvPr>
          <p:cNvSpPr/>
          <p:nvPr/>
        </p:nvSpPr>
        <p:spPr>
          <a:xfrm>
            <a:off x="7196991" y="4700409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9D466-EDA3-86C4-8F08-8A999DA8E7B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Nada, Capolino, Theory of coupled resonator optical waveguides exhibiting high-order exceptional points of degeneracy, Phys. Rev. B, 2017</a:t>
            </a:r>
          </a:p>
        </p:txBody>
      </p:sp>
    </p:spTree>
    <p:extLst>
      <p:ext uri="{BB962C8B-B14F-4D97-AF65-F5344CB8AC3E}">
        <p14:creationId xmlns:p14="http://schemas.microsoft.com/office/powerpoint/2010/main" val="334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27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0CD-E5B7-676B-4C6D-6CC9D2C1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to T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CE91-90E1-E1F6-736D-530F998C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63879"/>
            <a:ext cx="3677163" cy="266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25B7E-6213-DB5C-37E1-835C3A47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5C66A-E168-B1BE-04C0-763A7F86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11FEC-C5DA-FB2C-A042-021C006B9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0AE1A-5BCD-A750-8085-5801BB2F6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AA9CF-E7C8-311C-AD48-25D2D571A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61E3D8C-E0DB-D23A-8397-301F9C80DC03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95BC5-2386-C844-9E06-C77A61F17BEF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478DCC-7AE8-3426-A514-20E3DDBEF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3353703"/>
            <a:ext cx="3686689" cy="205768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CDC242-7BFF-8102-787C-8197F6D24198}"/>
              </a:ext>
            </a:extLst>
          </p:cNvPr>
          <p:cNvSpPr/>
          <p:nvPr/>
        </p:nvSpPr>
        <p:spPr>
          <a:xfrm>
            <a:off x="4657981" y="4227344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C6AFB-076C-21E0-1D06-BAEEC3BE9D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9"/>
          <a:stretch/>
        </p:blipFill>
        <p:spPr>
          <a:xfrm>
            <a:off x="6400800" y="5675747"/>
            <a:ext cx="1143170" cy="352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A1C5C4-D51C-BC39-7403-069F4458FE3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456" r="1961"/>
          <a:stretch/>
        </p:blipFill>
        <p:spPr>
          <a:xfrm>
            <a:off x="7579420" y="5750786"/>
            <a:ext cx="1195453" cy="254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5B771-B437-63A1-C536-26CA7B7AAC26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Nada, Capolino, Theory of coupled resonator optical waveguides exhibiting high-order exceptional points of degeneracy, Phys. Rev. B, 2017</a:t>
            </a:r>
          </a:p>
        </p:txBody>
      </p:sp>
    </p:spTree>
    <p:extLst>
      <p:ext uri="{BB962C8B-B14F-4D97-AF65-F5344CB8AC3E}">
        <p14:creationId xmlns:p14="http://schemas.microsoft.com/office/powerpoint/2010/main" val="15279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380D3D1-BEE4-A1D1-715C-8FBE98CC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45" y="3089227"/>
            <a:ext cx="5805355" cy="3034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268E9-7E6A-872F-813F-C65F17DD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step: Change in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34F13-32EC-D73B-5B9E-EBA8AE48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712A1-F96C-1CA1-702A-732E451A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7BD55-6C93-F0B0-3D2C-6646CBACD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51792-493C-7C3C-07E0-F98F91DD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20E6B-3A5C-EA39-64D0-102D10C67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FD6DFA-86DB-79FB-0C7B-8CFAACF2B2C3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4CC51B-DFAB-2BC7-C5B3-B032337D0ECA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42F6-C020-18DA-A591-5E004935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31" y="2898205"/>
            <a:ext cx="1724266" cy="61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EA245-800E-CE2D-704B-585FA6028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52" y="3707215"/>
            <a:ext cx="2143424" cy="4096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CEB891-0B8B-ADE5-0FDA-77FF7EBAB307}"/>
              </a:ext>
            </a:extLst>
          </p:cNvPr>
          <p:cNvSpPr/>
          <p:nvPr/>
        </p:nvSpPr>
        <p:spPr>
          <a:xfrm>
            <a:off x="3670526" y="3398573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CF3D05-2196-3245-C43C-5DAF0D056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734" y="3096609"/>
            <a:ext cx="4001058" cy="495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C18833-1E2B-49BA-9B27-DB54559C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9130" y="3721333"/>
            <a:ext cx="1724266" cy="400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AE1EBD-DF80-3480-4A48-E56282AF6DC8}"/>
              </a:ext>
            </a:extLst>
          </p:cNvPr>
          <p:cNvSpPr txBox="1"/>
          <p:nvPr/>
        </p:nvSpPr>
        <p:spPr>
          <a:xfrm>
            <a:off x="381000" y="4555466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changed the notation to follow Scheuer’s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permutations of rows and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46D02-01F6-8748-1D93-3511813DF84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Scheuer, Weiss, The Serpentine Optical Waveguide: engineering the dispersion relations and the stopped light points, Optics Express, 2011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53F42A-1295-9D9F-00E8-D7CEA4FCBB85}"/>
              </a:ext>
            </a:extLst>
          </p:cNvPr>
          <p:cNvSpPr/>
          <p:nvPr/>
        </p:nvSpPr>
        <p:spPr>
          <a:xfrm>
            <a:off x="5562600" y="4658134"/>
            <a:ext cx="762000" cy="17036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8" grpId="0" build="p"/>
      <p:bldP spid="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467279-7BFD-30EB-1006-741A088A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34" y="4250211"/>
            <a:ext cx="6182588" cy="223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9DE6F-96E4-FB13-2694-39F2CFB2A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9DE6F-96E4-FB13-2694-39F2CFB2A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C76C805-468F-5F12-3EDF-BE919A1D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8200"/>
            <a:ext cx="2710762" cy="1586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4D4EC-8D79-4251-805F-04EA4FE8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24" y="1012434"/>
            <a:ext cx="1724266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2565B-CA00-CB9B-DDF7-D586723A3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545" y="1821444"/>
            <a:ext cx="2143424" cy="40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03CE9-BEEC-5266-F86E-7FF4B955A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44" y="827399"/>
            <a:ext cx="2953162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B2309-7A18-FFC4-97A3-37DC7AA02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297" y="1631645"/>
            <a:ext cx="1829055" cy="8287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2C52D2-530D-4F28-6EAE-4B45592A24B0}"/>
              </a:ext>
            </a:extLst>
          </p:cNvPr>
          <p:cNvSpPr/>
          <p:nvPr/>
        </p:nvSpPr>
        <p:spPr>
          <a:xfrm>
            <a:off x="3670526" y="1426078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E20F97-C831-92C2-8DF6-C4AD3B964C06}"/>
              </a:ext>
            </a:extLst>
          </p:cNvPr>
          <p:cNvSpPr/>
          <p:nvPr/>
        </p:nvSpPr>
        <p:spPr>
          <a:xfrm>
            <a:off x="7415147" y="14466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0D4878-23B4-1A99-E8C6-97298F31E019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0D4878-23B4-1A99-E8C6-97298F31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4692118" cy="1315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BF5E1E-C7FC-B68A-0527-37C86308C007}"/>
              </a:ext>
            </a:extLst>
          </p:cNvPr>
          <p:cNvSpPr/>
          <p:nvPr/>
        </p:nvSpPr>
        <p:spPr>
          <a:xfrm>
            <a:off x="2711301" y="3058633"/>
            <a:ext cx="762000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D3A71-5137-A3B8-2D95-D0D010F4F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4495800"/>
            <a:ext cx="2627538" cy="199309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63247F-380C-2B5E-F0C1-75E18B404302}"/>
              </a:ext>
            </a:extLst>
          </p:cNvPr>
          <p:cNvSpPr/>
          <p:nvPr/>
        </p:nvSpPr>
        <p:spPr>
          <a:xfrm>
            <a:off x="5165381" y="342900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E96B69-59E1-EB57-CC14-27E44683DB00}"/>
                  </a:ext>
                </a:extLst>
              </p:cNvPr>
              <p:cNvSpPr txBox="1"/>
              <p:nvPr/>
            </p:nvSpPr>
            <p:spPr>
              <a:xfrm>
                <a:off x="3092301" y="4884839"/>
                <a:ext cx="2591672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E96B69-59E1-EB57-CC14-27E44683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01" y="4884839"/>
                <a:ext cx="2591672" cy="10731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595C1-7078-0456-6CED-3BDCC474AB7C}"/>
                  </a:ext>
                </a:extLst>
              </p:cNvPr>
              <p:cNvSpPr txBox="1"/>
              <p:nvPr/>
            </p:nvSpPr>
            <p:spPr>
              <a:xfrm>
                <a:off x="6248672" y="3058633"/>
                <a:ext cx="3734484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A595C1-7078-0456-6CED-3BDCC474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72" y="3058633"/>
                <a:ext cx="3734484" cy="10731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3E9D393-6AE7-D3BE-4155-43F6AF577230}"/>
              </a:ext>
            </a:extLst>
          </p:cNvPr>
          <p:cNvSpPr/>
          <p:nvPr/>
        </p:nvSpPr>
        <p:spPr>
          <a:xfrm>
            <a:off x="9838865" y="4832453"/>
            <a:ext cx="457288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A3023-1A7C-8535-EDD3-C384DE821AC5}"/>
              </a:ext>
            </a:extLst>
          </p:cNvPr>
          <p:cNvSpPr/>
          <p:nvPr/>
        </p:nvSpPr>
        <p:spPr>
          <a:xfrm>
            <a:off x="8545793" y="5845566"/>
            <a:ext cx="492571" cy="54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6673-A7B6-9625-0B3B-D1A2DCD8E9A2}"/>
              </a:ext>
            </a:extLst>
          </p:cNvPr>
          <p:cNvSpPr/>
          <p:nvPr/>
        </p:nvSpPr>
        <p:spPr>
          <a:xfrm>
            <a:off x="6198064" y="4870663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8FBEF1-37DE-83A5-4800-EAF72F117852}"/>
              </a:ext>
            </a:extLst>
          </p:cNvPr>
          <p:cNvSpPr/>
          <p:nvPr/>
        </p:nvSpPr>
        <p:spPr>
          <a:xfrm>
            <a:off x="6198064" y="5788780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9EF88E-B022-9A3F-B831-88BB9566EF63}"/>
              </a:ext>
            </a:extLst>
          </p:cNvPr>
          <p:cNvSpPr/>
          <p:nvPr/>
        </p:nvSpPr>
        <p:spPr>
          <a:xfrm>
            <a:off x="10858868" y="4896882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5CC824-615F-FD07-046C-8645F3577ACD}"/>
              </a:ext>
            </a:extLst>
          </p:cNvPr>
          <p:cNvSpPr/>
          <p:nvPr/>
        </p:nvSpPr>
        <p:spPr>
          <a:xfrm>
            <a:off x="10864184" y="5774572"/>
            <a:ext cx="888536" cy="462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4" grpId="0" animBg="1"/>
      <p:bldP spid="15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2FAB-3AB5-3504-DB83-9CD7FA4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an error; it does not change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385B-4E58-41E1-5349-FC0B7B1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2599"/>
            <a:ext cx="3469107" cy="23738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8633CF-52B9-6387-45BA-EEA0AB13D511}"/>
              </a:ext>
            </a:extLst>
          </p:cNvPr>
          <p:cNvSpPr/>
          <p:nvPr/>
        </p:nvSpPr>
        <p:spPr>
          <a:xfrm>
            <a:off x="4237797" y="1853966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6E1812-91A4-7C15-E75C-14615F445081}"/>
                  </a:ext>
                </a:extLst>
              </p:cNvPr>
              <p:cNvSpPr txBox="1"/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6E1812-91A4-7C15-E75C-14615F44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42211"/>
                <a:ext cx="4692118" cy="1315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AD4487-AA24-9B90-5CDB-6181FF12C39A}"/>
              </a:ext>
            </a:extLst>
          </p:cNvPr>
          <p:cNvSpPr txBox="1"/>
          <p:nvPr/>
        </p:nvSpPr>
        <p:spPr>
          <a:xfrm>
            <a:off x="896353" y="363811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the paper I wrote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BFE1F-CED9-20E4-58FF-E4D117DE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065540"/>
            <a:ext cx="4675330" cy="143026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7755A9-3B90-7310-F42E-DFD394ADD23C}"/>
              </a:ext>
            </a:extLst>
          </p:cNvPr>
          <p:cNvSpPr/>
          <p:nvPr/>
        </p:nvSpPr>
        <p:spPr>
          <a:xfrm>
            <a:off x="4237797" y="3596314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C6109-2741-DD57-AFAF-E7A0D1FE7CD9}"/>
              </a:ext>
            </a:extLst>
          </p:cNvPr>
          <p:cNvSpPr/>
          <p:nvPr/>
        </p:nvSpPr>
        <p:spPr>
          <a:xfrm>
            <a:off x="1734553" y="1991586"/>
            <a:ext cx="322847" cy="273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A6C9BF-4487-256A-E561-E4AC71D1DF07}"/>
                  </a:ext>
                </a:extLst>
              </p:cNvPr>
              <p:cNvSpPr txBox="1"/>
              <p:nvPr/>
            </p:nvSpPr>
            <p:spPr>
              <a:xfrm>
                <a:off x="10643856" y="2016395"/>
                <a:ext cx="31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A6C9BF-4487-256A-E561-E4AC71D1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856" y="2016395"/>
                <a:ext cx="317908" cy="276999"/>
              </a:xfrm>
              <a:prstGeom prst="rect">
                <a:avLst/>
              </a:prstGeom>
              <a:blipFill>
                <a:blip r:embed="rId5"/>
                <a:stretch>
                  <a:fillRect l="-15385" r="-76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1C16F-BF38-A085-6659-06870F6A52F3}"/>
                  </a:ext>
                </a:extLst>
              </p:cNvPr>
              <p:cNvSpPr txBox="1"/>
              <p:nvPr/>
            </p:nvSpPr>
            <p:spPr>
              <a:xfrm>
                <a:off x="10643856" y="3685401"/>
                <a:ext cx="31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1C16F-BF38-A085-6659-06870F6A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856" y="3685401"/>
                <a:ext cx="317908" cy="276999"/>
              </a:xfrm>
              <a:prstGeom prst="rect">
                <a:avLst/>
              </a:prstGeom>
              <a:blipFill>
                <a:blip r:embed="rId6"/>
                <a:stretch>
                  <a:fillRect l="-153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1DB49-18AA-96D7-3A56-6237270697F0}"/>
                  </a:ext>
                </a:extLst>
              </p:cNvPr>
              <p:cNvSpPr txBox="1"/>
              <p:nvPr/>
            </p:nvSpPr>
            <p:spPr>
              <a:xfrm>
                <a:off x="396949" y="4876800"/>
                <a:ext cx="3584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paper,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(with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1DB49-18AA-96D7-3A56-62372706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" y="4876800"/>
                <a:ext cx="3584944" cy="923330"/>
              </a:xfrm>
              <a:prstGeom prst="rect">
                <a:avLst/>
              </a:prstGeom>
              <a:blipFill>
                <a:blip r:embed="rId7"/>
                <a:stretch>
                  <a:fillRect l="-1020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2415F1B-1773-6F42-6206-E45960A4E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695164"/>
            <a:ext cx="2710762" cy="1586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A646F-A501-6701-BA3C-0629A9BC02DD}"/>
                  </a:ext>
                </a:extLst>
              </p:cNvPr>
              <p:cNvSpPr txBox="1"/>
              <p:nvPr/>
            </p:nvSpPr>
            <p:spPr>
              <a:xfrm>
                <a:off x="4645378" y="4689848"/>
                <a:ext cx="27107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A646F-A501-6701-BA3C-0629A9BC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78" y="4689848"/>
                <a:ext cx="2710762" cy="1477328"/>
              </a:xfrm>
              <a:prstGeom prst="rect">
                <a:avLst/>
              </a:prstGeom>
              <a:blipFill>
                <a:blip r:embed="rId9"/>
                <a:stretch>
                  <a:fillRect l="-179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42442-18E3-957C-9AC5-88FB2CBCF8A9}"/>
                  </a:ext>
                </a:extLst>
              </p:cNvPr>
              <p:cNvSpPr txBox="1"/>
              <p:nvPr/>
            </p:nvSpPr>
            <p:spPr>
              <a:xfrm>
                <a:off x="396949" y="6336268"/>
                <a:ext cx="10787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does not change the results. We should change (A5), the 4x4 Scattering Matrix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42442-18E3-957C-9AC5-88FB2CBC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" y="6336268"/>
                <a:ext cx="10787962" cy="369332"/>
              </a:xfrm>
              <a:prstGeom prst="rect">
                <a:avLst/>
              </a:prstGeom>
              <a:blipFill>
                <a:blip r:embed="rId10"/>
                <a:stretch>
                  <a:fillRect l="-3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 animBg="1"/>
      <p:bldP spid="14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04272-B6EF-7C1B-EA7E-5AAC9362E9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04272-B6EF-7C1B-EA7E-5AAC936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22388" b="-35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5AEF9E-EB2F-53AD-2ABD-B57D59BE26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69" y="1295401"/>
                <a:ext cx="2514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400" b="1" kern="1200" dirty="0" smtClean="0">
                    <a:solidFill>
                      <a:srgbClr val="C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5AEF9E-EB2F-53AD-2ABD-B57D59BE2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69" y="1295401"/>
                <a:ext cx="2514600" cy="304800"/>
              </a:xfrm>
              <a:prstGeom prst="rect">
                <a:avLst/>
              </a:prstGeom>
              <a:blipFill>
                <a:blip r:embed="rId3"/>
                <a:stretch>
                  <a:fillRect l="-728" t="-48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BE627A0-A749-11F4-7147-AF254C8F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1400" y="1295401"/>
                <a:ext cx="2514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400" b="1" kern="1200" dirty="0" smtClean="0">
                    <a:solidFill>
                      <a:srgbClr val="C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-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BE627A0-A749-11F4-7147-AF254C8F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295401"/>
                <a:ext cx="2514600" cy="304800"/>
              </a:xfrm>
              <a:prstGeom prst="rect">
                <a:avLst/>
              </a:prstGeom>
              <a:blipFill>
                <a:blip r:embed="rId4"/>
                <a:stretch>
                  <a:fillRect l="-728" t="-48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D79650D-24DD-8E24-914E-8FC9B4E9E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12548"/>
            <a:ext cx="4935938" cy="3712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B2E45-A3B5-C29F-4EE5-53FC937BA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842674"/>
            <a:ext cx="4935938" cy="37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E57F-9E5E-BA5C-AE44-4D3FBC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C811BD-AA45-488B-DA39-48697029ACF7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13538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1: A wrong sign in Equation (A5)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2:  The manuscript does not explain the permutations.</a:t>
                </a:r>
                <a:br>
                  <a:rPr lang="en-US" dirty="0"/>
                </a:br>
                <a:r>
                  <a:rPr lang="en-US" dirty="0"/>
                  <a:t>Must have been deleted during revisions. I should have noticed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3: A typo after Eq.(3), it mentions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errors do not affect the results of the paper (the SIP is correct)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They are careless mistakes. I should not have made them. I was not as careful as I should have been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Notify the journal of the errors by emailing the editorial office: </a:t>
                </a:r>
                <a:r>
                  <a:rPr lang="en-US" b="1" u="sng" dirty="0">
                    <a:solidFill>
                      <a:srgbClr val="005274"/>
                    </a:solidFill>
                    <a:latin typeface="Open Sans" panose="020B0606030504020204" pitchFamily="34" charset="0"/>
                    <a:hlinkClick r:id="rId2"/>
                  </a:rPr>
                  <a:t>advphotonicsres@wiley.com</a:t>
                </a:r>
                <a:endParaRPr lang="en-US" b="1" u="sng" dirty="0">
                  <a:solidFill>
                    <a:srgbClr val="005274"/>
                  </a:solidFill>
                  <a:latin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C811BD-AA45-488B-DA39-4869702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1353800" cy="3693319"/>
              </a:xfrm>
              <a:prstGeom prst="rect">
                <a:avLst/>
              </a:prstGeom>
              <a:blipFill>
                <a:blip r:embed="rId3"/>
                <a:stretch>
                  <a:fillRect l="-376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5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0A266-9384-A2E4-A3C8-A358141F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0" y="609600"/>
            <a:ext cx="3367075" cy="2620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112FAB-2119-2B02-43A2-E990E8F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42" y="609600"/>
            <a:ext cx="3367075" cy="2620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E5285-913F-A525-AA9D-EF42A64F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Finite-length structure as unit cell: Terminations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29E405-DCDB-3C25-D663-5EB3A7A53695}"/>
              </a:ext>
            </a:extLst>
          </p:cNvPr>
          <p:cNvSpPr/>
          <p:nvPr/>
        </p:nvSpPr>
        <p:spPr>
          <a:xfrm>
            <a:off x="3774655" y="251460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AC24B1-C028-BFA8-F1B3-E74E60F2CBC7}"/>
              </a:ext>
            </a:extLst>
          </p:cNvPr>
          <p:cNvSpPr/>
          <p:nvPr/>
        </p:nvSpPr>
        <p:spPr>
          <a:xfrm>
            <a:off x="3774655" y="217170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2B2893-C491-7939-C7BC-97571C157F69}"/>
              </a:ext>
            </a:extLst>
          </p:cNvPr>
          <p:cNvSpPr/>
          <p:nvPr/>
        </p:nvSpPr>
        <p:spPr>
          <a:xfrm>
            <a:off x="3801575" y="131445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193024-48D4-AD54-3DB0-2FC0A1AA964E}"/>
              </a:ext>
            </a:extLst>
          </p:cNvPr>
          <p:cNvSpPr/>
          <p:nvPr/>
        </p:nvSpPr>
        <p:spPr>
          <a:xfrm>
            <a:off x="3801575" y="933450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155660-0B37-5593-F804-CD590A61B152}"/>
                  </a:ext>
                </a:extLst>
              </p:cNvPr>
              <p:cNvSpPr txBox="1"/>
              <p:nvPr/>
            </p:nvSpPr>
            <p:spPr>
              <a:xfrm>
                <a:off x="7696201" y="850720"/>
                <a:ext cx="4088220" cy="292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treating the 7 unit cells + auxiliary cell as the unit cell of its own periodic structure, we consider that 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</m:oMath>
                  </m:oMathPara>
                </a14:m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Which is effectively opening the gap and connecting the waveguide sections, instead of having a coupling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155660-0B37-5593-F804-CD590A61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850720"/>
                <a:ext cx="4088220" cy="2924775"/>
              </a:xfrm>
              <a:prstGeom prst="rect">
                <a:avLst/>
              </a:prstGeom>
              <a:blipFill>
                <a:blip r:embed="rId4"/>
                <a:stretch>
                  <a:fillRect l="-1045" t="-125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784C20-23AC-9C09-7ACE-BD55293E14D0}"/>
              </a:ext>
            </a:extLst>
          </p:cNvPr>
          <p:cNvGrpSpPr/>
          <p:nvPr/>
        </p:nvGrpSpPr>
        <p:grpSpPr>
          <a:xfrm>
            <a:off x="609600" y="3297349"/>
            <a:ext cx="3671881" cy="2653730"/>
            <a:chOff x="609600" y="3297349"/>
            <a:chExt cx="3671881" cy="2653730"/>
          </a:xfrm>
        </p:grpSpPr>
        <p:pic>
          <p:nvPicPr>
            <p:cNvPr id="20" name="Imagen 396">
              <a:extLst>
                <a:ext uri="{FF2B5EF4-FFF2-40B4-BE49-F238E27FC236}">
                  <a16:creationId xmlns:a16="http://schemas.microsoft.com/office/drawing/2014/main" id="{DFE8A469-BB5D-B917-9F2C-E4555E8A5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17" t="17833" r="32837" b="58539"/>
            <a:stretch/>
          </p:blipFill>
          <p:spPr>
            <a:xfrm>
              <a:off x="1698932" y="3706588"/>
              <a:ext cx="1661448" cy="18189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397">
                  <a:extLst>
                    <a:ext uri="{FF2B5EF4-FFF2-40B4-BE49-F238E27FC236}">
                      <a16:creationId xmlns:a16="http://schemas.microsoft.com/office/drawing/2014/main" id="{D334D08B-68DF-C868-B78D-EDE1D9979EA7}"/>
                    </a:ext>
                  </a:extLst>
                </p:cNvPr>
                <p:cNvSpPr txBox="1"/>
                <p:nvPr/>
              </p:nvSpPr>
              <p:spPr>
                <a:xfrm>
                  <a:off x="3707979" y="4546557"/>
                  <a:ext cx="409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CuadroTexto 397">
                  <a:extLst>
                    <a:ext uri="{FF2B5EF4-FFF2-40B4-BE49-F238E27FC236}">
                      <a16:creationId xmlns:a16="http://schemas.microsoft.com/office/drawing/2014/main" id="{D334D08B-68DF-C868-B78D-EDE1D9979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79" y="4546557"/>
                  <a:ext cx="4091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398">
                  <a:extLst>
                    <a:ext uri="{FF2B5EF4-FFF2-40B4-BE49-F238E27FC236}">
                      <a16:creationId xmlns:a16="http://schemas.microsoft.com/office/drawing/2014/main" id="{636B988C-C666-16B6-2D7B-8AAED714A754}"/>
                    </a:ext>
                  </a:extLst>
                </p:cNvPr>
                <p:cNvSpPr txBox="1"/>
                <p:nvPr/>
              </p:nvSpPr>
              <p:spPr>
                <a:xfrm>
                  <a:off x="749198" y="3986916"/>
                  <a:ext cx="596101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solidFill>
                        <a:schemeClr val="accent1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uadroTexto 398">
                  <a:extLst>
                    <a:ext uri="{FF2B5EF4-FFF2-40B4-BE49-F238E27FC236}">
                      <a16:creationId xmlns:a16="http://schemas.microsoft.com/office/drawing/2014/main" id="{636B988C-C666-16B6-2D7B-8AAED714A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8" y="3986916"/>
                  <a:ext cx="596101" cy="469809"/>
                </a:xfrm>
                <a:prstGeom prst="rect">
                  <a:avLst/>
                </a:prstGeom>
                <a:blipFill>
                  <a:blip r:embed="rId7"/>
                  <a:stretch>
                    <a:fillRect l="-3061" r="-10204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399">
              <a:extLst>
                <a:ext uri="{FF2B5EF4-FFF2-40B4-BE49-F238E27FC236}">
                  <a16:creationId xmlns:a16="http://schemas.microsoft.com/office/drawing/2014/main" id="{E1B7BE17-ADC2-D70C-B8EB-CFCF53E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54" y="3808659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400">
              <a:extLst>
                <a:ext uri="{FF2B5EF4-FFF2-40B4-BE49-F238E27FC236}">
                  <a16:creationId xmlns:a16="http://schemas.microsoft.com/office/drawing/2014/main" id="{3E82386F-0E8B-4250-7185-E44254BE6A27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54" y="4889145"/>
              <a:ext cx="0" cy="5486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401">
              <a:extLst>
                <a:ext uri="{FF2B5EF4-FFF2-40B4-BE49-F238E27FC236}">
                  <a16:creationId xmlns:a16="http://schemas.microsoft.com/office/drawing/2014/main" id="{57A46FFF-1D00-AB08-08CB-263C89EFD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1939" y="4616450"/>
              <a:ext cx="0" cy="64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402">
              <a:extLst>
                <a:ext uri="{FF2B5EF4-FFF2-40B4-BE49-F238E27FC236}">
                  <a16:creationId xmlns:a16="http://schemas.microsoft.com/office/drawing/2014/main" id="{6223EA84-1F56-A708-119B-6CEF86A6F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70" y="3823531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403">
                  <a:extLst>
                    <a:ext uri="{FF2B5EF4-FFF2-40B4-BE49-F238E27FC236}">
                      <a16:creationId xmlns:a16="http://schemas.microsoft.com/office/drawing/2014/main" id="{DA4247C3-25EB-1A01-C495-B75B8954C636}"/>
                    </a:ext>
                  </a:extLst>
                </p:cNvPr>
                <p:cNvSpPr txBox="1"/>
                <p:nvPr/>
              </p:nvSpPr>
              <p:spPr>
                <a:xfrm>
                  <a:off x="700293" y="4762948"/>
                  <a:ext cx="6450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CuadroTexto 403">
                  <a:extLst>
                    <a:ext uri="{FF2B5EF4-FFF2-40B4-BE49-F238E27FC236}">
                      <a16:creationId xmlns:a16="http://schemas.microsoft.com/office/drawing/2014/main" id="{DA4247C3-25EB-1A01-C495-B75B8954C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93" y="4762948"/>
                  <a:ext cx="6450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830" r="-8679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404">
                  <a:extLst>
                    <a:ext uri="{FF2B5EF4-FFF2-40B4-BE49-F238E27FC236}">
                      <a16:creationId xmlns:a16="http://schemas.microsoft.com/office/drawing/2014/main" id="{27803C00-F32F-C725-4EFD-BC6D78D3D2CD}"/>
                    </a:ext>
                  </a:extLst>
                </p:cNvPr>
                <p:cNvSpPr txBox="1"/>
                <p:nvPr/>
              </p:nvSpPr>
              <p:spPr>
                <a:xfrm>
                  <a:off x="1429925" y="5478834"/>
                  <a:ext cx="596101" cy="4698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404">
                  <a:extLst>
                    <a:ext uri="{FF2B5EF4-FFF2-40B4-BE49-F238E27FC236}">
                      <a16:creationId xmlns:a16="http://schemas.microsoft.com/office/drawing/2014/main" id="{27803C00-F32F-C725-4EFD-BC6D78D3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925" y="5478834"/>
                  <a:ext cx="596101" cy="469809"/>
                </a:xfrm>
                <a:prstGeom prst="rect">
                  <a:avLst/>
                </a:prstGeom>
                <a:blipFill>
                  <a:blip r:embed="rId9"/>
                  <a:stretch>
                    <a:fillRect l="-3093" r="-104124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405">
                  <a:extLst>
                    <a:ext uri="{FF2B5EF4-FFF2-40B4-BE49-F238E27FC236}">
                      <a16:creationId xmlns:a16="http://schemas.microsoft.com/office/drawing/2014/main" id="{40CF3AE4-9D3B-9C19-9946-53D1FEFB1F8E}"/>
                    </a:ext>
                  </a:extLst>
                </p:cNvPr>
                <p:cNvSpPr txBox="1"/>
                <p:nvPr/>
              </p:nvSpPr>
              <p:spPr>
                <a:xfrm>
                  <a:off x="2628761" y="5478834"/>
                  <a:ext cx="596101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405">
                  <a:extLst>
                    <a:ext uri="{FF2B5EF4-FFF2-40B4-BE49-F238E27FC236}">
                      <a16:creationId xmlns:a16="http://schemas.microsoft.com/office/drawing/2014/main" id="{40CF3AE4-9D3B-9C19-9946-53D1FEFB1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761" y="5478834"/>
                  <a:ext cx="596101" cy="472245"/>
                </a:xfrm>
                <a:prstGeom prst="rect">
                  <a:avLst/>
                </a:prstGeom>
                <a:blipFill>
                  <a:blip r:embed="rId10"/>
                  <a:stretch>
                    <a:fillRect l="-2041" r="-103061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406">
                  <a:extLst>
                    <a:ext uri="{FF2B5EF4-FFF2-40B4-BE49-F238E27FC236}">
                      <a16:creationId xmlns:a16="http://schemas.microsoft.com/office/drawing/2014/main" id="{1557CD18-2D52-57B3-ADE7-AF9706AA2794}"/>
                    </a:ext>
                  </a:extLst>
                </p:cNvPr>
                <p:cNvSpPr txBox="1"/>
                <p:nvPr/>
              </p:nvSpPr>
              <p:spPr>
                <a:xfrm>
                  <a:off x="1429925" y="329734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406">
                  <a:extLst>
                    <a:ext uri="{FF2B5EF4-FFF2-40B4-BE49-F238E27FC236}">
                      <a16:creationId xmlns:a16="http://schemas.microsoft.com/office/drawing/2014/main" id="{1557CD18-2D52-57B3-ADE7-AF9706AA2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925" y="3297349"/>
                  <a:ext cx="59610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093" r="-104124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407">
                  <a:extLst>
                    <a:ext uri="{FF2B5EF4-FFF2-40B4-BE49-F238E27FC236}">
                      <a16:creationId xmlns:a16="http://schemas.microsoft.com/office/drawing/2014/main" id="{521F927F-A694-9DEB-7D3D-74A00B43A277}"/>
                    </a:ext>
                  </a:extLst>
                </p:cNvPr>
                <p:cNvSpPr txBox="1"/>
                <p:nvPr/>
              </p:nvSpPr>
              <p:spPr>
                <a:xfrm>
                  <a:off x="2628761" y="329734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407">
                  <a:extLst>
                    <a:ext uri="{FF2B5EF4-FFF2-40B4-BE49-F238E27FC236}">
                      <a16:creationId xmlns:a16="http://schemas.microsoft.com/office/drawing/2014/main" id="{521F927F-A694-9DEB-7D3D-74A00B43A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761" y="3297349"/>
                  <a:ext cx="59610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041" r="-1030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riángulo isósceles 408">
              <a:extLst>
                <a:ext uri="{FF2B5EF4-FFF2-40B4-BE49-F238E27FC236}">
                  <a16:creationId xmlns:a16="http://schemas.microsoft.com/office/drawing/2014/main" id="{30B1D424-B32F-F7E7-7A5F-722E71306311}"/>
                </a:ext>
              </a:extLst>
            </p:cNvPr>
            <p:cNvSpPr/>
            <p:nvPr/>
          </p:nvSpPr>
          <p:spPr>
            <a:xfrm rot="5555320">
              <a:off x="3804205" y="4423657"/>
              <a:ext cx="97406" cy="2329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ector recto de flecha 411">
              <a:extLst>
                <a:ext uri="{FF2B5EF4-FFF2-40B4-BE49-F238E27FC236}">
                  <a16:creationId xmlns:a16="http://schemas.microsoft.com/office/drawing/2014/main" id="{61F1F4AB-AA46-C09F-BB88-86F799335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981" y="3808659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412">
              <a:extLst>
                <a:ext uri="{FF2B5EF4-FFF2-40B4-BE49-F238E27FC236}">
                  <a16:creationId xmlns:a16="http://schemas.microsoft.com/office/drawing/2014/main" id="{84BE88FA-4E65-DBA7-BFEB-58BC42026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7981" y="4889144"/>
              <a:ext cx="0" cy="54864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413">
                  <a:extLst>
                    <a:ext uri="{FF2B5EF4-FFF2-40B4-BE49-F238E27FC236}">
                      <a16:creationId xmlns:a16="http://schemas.microsoft.com/office/drawing/2014/main" id="{2AF997EA-5179-4F93-2651-CD23EA16C5B4}"/>
                    </a:ext>
                  </a:extLst>
                </p:cNvPr>
                <p:cNvSpPr txBox="1"/>
                <p:nvPr/>
              </p:nvSpPr>
              <p:spPr>
                <a:xfrm>
                  <a:off x="3119390" y="4818903"/>
                  <a:ext cx="1162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413">
                  <a:extLst>
                    <a:ext uri="{FF2B5EF4-FFF2-40B4-BE49-F238E27FC236}">
                      <a16:creationId xmlns:a16="http://schemas.microsoft.com/office/drawing/2014/main" id="{2AF997EA-5179-4F93-2651-CD23EA16C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90" y="4818903"/>
                  <a:ext cx="116209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053" r="-4737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414">
                  <a:extLst>
                    <a:ext uri="{FF2B5EF4-FFF2-40B4-BE49-F238E27FC236}">
                      <a16:creationId xmlns:a16="http://schemas.microsoft.com/office/drawing/2014/main" id="{6935EB82-D1AE-FDE7-16FB-A0EA04893550}"/>
                    </a:ext>
                  </a:extLst>
                </p:cNvPr>
                <p:cNvSpPr txBox="1"/>
                <p:nvPr/>
              </p:nvSpPr>
              <p:spPr>
                <a:xfrm>
                  <a:off x="3119390" y="3944609"/>
                  <a:ext cx="1128422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414">
                  <a:extLst>
                    <a:ext uri="{FF2B5EF4-FFF2-40B4-BE49-F238E27FC236}">
                      <a16:creationId xmlns:a16="http://schemas.microsoft.com/office/drawing/2014/main" id="{6935EB82-D1AE-FDE7-16FB-A0EA04893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90" y="3944609"/>
                  <a:ext cx="1128422" cy="472245"/>
                </a:xfrm>
                <a:prstGeom prst="rect">
                  <a:avLst/>
                </a:prstGeom>
                <a:blipFill>
                  <a:blip r:embed="rId14"/>
                  <a:stretch>
                    <a:fillRect l="-1622" r="-7027" b="-141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415">
              <a:extLst>
                <a:ext uri="{FF2B5EF4-FFF2-40B4-BE49-F238E27FC236}">
                  <a16:creationId xmlns:a16="http://schemas.microsoft.com/office/drawing/2014/main" id="{D369B8F1-89FA-7079-6859-68860FE8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70" y="4623111"/>
              <a:ext cx="0" cy="64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16">
              <a:extLst>
                <a:ext uri="{FF2B5EF4-FFF2-40B4-BE49-F238E27FC236}">
                  <a16:creationId xmlns:a16="http://schemas.microsoft.com/office/drawing/2014/main" id="{75CCC795-C0C2-AEF2-7A24-BCBF9CC9D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1939" y="3818916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424">
              <a:extLst>
                <a:ext uri="{FF2B5EF4-FFF2-40B4-BE49-F238E27FC236}">
                  <a16:creationId xmlns:a16="http://schemas.microsoft.com/office/drawing/2014/main" id="{D0764E71-DC52-1E9F-2F93-4AE4E6BC76B0}"/>
                </a:ext>
              </a:extLst>
            </p:cNvPr>
            <p:cNvSpPr/>
            <p:nvPr/>
          </p:nvSpPr>
          <p:spPr>
            <a:xfrm>
              <a:off x="609600" y="3721802"/>
              <a:ext cx="3671881" cy="1789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ector recto 425">
              <a:extLst>
                <a:ext uri="{FF2B5EF4-FFF2-40B4-BE49-F238E27FC236}">
                  <a16:creationId xmlns:a16="http://schemas.microsoft.com/office/drawing/2014/main" id="{46B0B01A-816F-CF3C-9DB3-549E7023D26B}"/>
                </a:ext>
              </a:extLst>
            </p:cNvPr>
            <p:cNvCxnSpPr>
              <a:cxnSpLocks/>
            </p:cNvCxnSpPr>
            <p:nvPr/>
          </p:nvCxnSpPr>
          <p:spPr>
            <a:xfrm>
              <a:off x="887854" y="4538034"/>
              <a:ext cx="2916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101E310E-E97A-17CC-B323-42DEFC1342D6}"/>
              </a:ext>
            </a:extLst>
          </p:cNvPr>
          <p:cNvSpPr/>
          <p:nvPr/>
        </p:nvSpPr>
        <p:spPr>
          <a:xfrm>
            <a:off x="4703362" y="4708754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C9EB1B36-49FE-012C-202A-4308043D0B8A}"/>
              </a:ext>
            </a:extLst>
          </p:cNvPr>
          <p:cNvSpPr/>
          <p:nvPr/>
        </p:nvSpPr>
        <p:spPr>
          <a:xfrm>
            <a:off x="4703362" y="4365854"/>
            <a:ext cx="343000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0C90E-A16B-093E-239F-FCFBF0B7080E}"/>
              </a:ext>
            </a:extLst>
          </p:cNvPr>
          <p:cNvGrpSpPr/>
          <p:nvPr/>
        </p:nvGrpSpPr>
        <p:grpSpPr>
          <a:xfrm>
            <a:off x="5523549" y="3818916"/>
            <a:ext cx="4969519" cy="2050652"/>
            <a:chOff x="5523549" y="3818916"/>
            <a:chExt cx="4969519" cy="2050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397">
                  <a:extLst>
                    <a:ext uri="{FF2B5EF4-FFF2-40B4-BE49-F238E27FC236}">
                      <a16:creationId xmlns:a16="http://schemas.microsoft.com/office/drawing/2014/main" id="{EA1A5D38-F2A1-D170-8E00-65B7D6883524}"/>
                    </a:ext>
                  </a:extLst>
                </p:cNvPr>
                <p:cNvSpPr txBox="1"/>
                <p:nvPr/>
              </p:nvSpPr>
              <p:spPr>
                <a:xfrm>
                  <a:off x="9386954" y="4701799"/>
                  <a:ext cx="409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CuadroTexto 397">
                  <a:extLst>
                    <a:ext uri="{FF2B5EF4-FFF2-40B4-BE49-F238E27FC236}">
                      <a16:creationId xmlns:a16="http://schemas.microsoft.com/office/drawing/2014/main" id="{EA1A5D38-F2A1-D170-8E00-65B7D6883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954" y="4701799"/>
                  <a:ext cx="40910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398">
                  <a:extLst>
                    <a:ext uri="{FF2B5EF4-FFF2-40B4-BE49-F238E27FC236}">
                      <a16:creationId xmlns:a16="http://schemas.microsoft.com/office/drawing/2014/main" id="{E257F62E-DF32-1EA2-9E93-7FC0DB2D8938}"/>
                    </a:ext>
                  </a:extLst>
                </p:cNvPr>
                <p:cNvSpPr txBox="1"/>
                <p:nvPr/>
              </p:nvSpPr>
              <p:spPr>
                <a:xfrm>
                  <a:off x="5807818" y="4365854"/>
                  <a:ext cx="596101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solidFill>
                        <a:schemeClr val="accent1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uadroTexto 398">
                  <a:extLst>
                    <a:ext uri="{FF2B5EF4-FFF2-40B4-BE49-F238E27FC236}">
                      <a16:creationId xmlns:a16="http://schemas.microsoft.com/office/drawing/2014/main" id="{E257F62E-DF32-1EA2-9E93-7FC0DB2D8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8" y="4365854"/>
                  <a:ext cx="596101" cy="469809"/>
                </a:xfrm>
                <a:prstGeom prst="rect">
                  <a:avLst/>
                </a:prstGeom>
                <a:blipFill>
                  <a:blip r:embed="rId16"/>
                  <a:stretch>
                    <a:fillRect l="-3061" r="-10204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ector recto de flecha 399">
              <a:extLst>
                <a:ext uri="{FF2B5EF4-FFF2-40B4-BE49-F238E27FC236}">
                  <a16:creationId xmlns:a16="http://schemas.microsoft.com/office/drawing/2014/main" id="{47F75ED1-C570-4531-7B48-469A886EEE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58004" y="4128535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400">
              <a:extLst>
                <a:ext uri="{FF2B5EF4-FFF2-40B4-BE49-F238E27FC236}">
                  <a16:creationId xmlns:a16="http://schemas.microsoft.com/office/drawing/2014/main" id="{0B71C552-C71E-9499-7C97-D6D52B0D56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21881" y="5372485"/>
              <a:ext cx="0" cy="5486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401">
              <a:extLst>
                <a:ext uri="{FF2B5EF4-FFF2-40B4-BE49-F238E27FC236}">
                  <a16:creationId xmlns:a16="http://schemas.microsoft.com/office/drawing/2014/main" id="{B31C235E-FB0F-C3FF-C6BA-DE04F4C0611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48761" y="5301215"/>
              <a:ext cx="0" cy="64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402">
              <a:extLst>
                <a:ext uri="{FF2B5EF4-FFF2-40B4-BE49-F238E27FC236}">
                  <a16:creationId xmlns:a16="http://schemas.microsoft.com/office/drawing/2014/main" id="{FE486F86-B69D-E063-B62D-5549FB7961B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21881" y="3916961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403">
                  <a:extLst>
                    <a:ext uri="{FF2B5EF4-FFF2-40B4-BE49-F238E27FC236}">
                      <a16:creationId xmlns:a16="http://schemas.microsoft.com/office/drawing/2014/main" id="{B54ABCB3-6DC2-6541-1438-93806C1B2820}"/>
                    </a:ext>
                  </a:extLst>
                </p:cNvPr>
                <p:cNvSpPr txBox="1"/>
                <p:nvPr/>
              </p:nvSpPr>
              <p:spPr>
                <a:xfrm>
                  <a:off x="5787233" y="4862352"/>
                  <a:ext cx="6450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CuadroTexto 403">
                  <a:extLst>
                    <a:ext uri="{FF2B5EF4-FFF2-40B4-BE49-F238E27FC236}">
                      <a16:creationId xmlns:a16="http://schemas.microsoft.com/office/drawing/2014/main" id="{B54ABCB3-6DC2-6541-1438-93806C1B2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233" y="4862352"/>
                  <a:ext cx="645006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887" r="-8773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404">
                  <a:extLst>
                    <a:ext uri="{FF2B5EF4-FFF2-40B4-BE49-F238E27FC236}">
                      <a16:creationId xmlns:a16="http://schemas.microsoft.com/office/drawing/2014/main" id="{C0D518F2-97BC-1E69-529B-5470B06863F4}"/>
                    </a:ext>
                  </a:extLst>
                </p:cNvPr>
                <p:cNvSpPr txBox="1"/>
                <p:nvPr/>
              </p:nvSpPr>
              <p:spPr>
                <a:xfrm>
                  <a:off x="5763799" y="5273912"/>
                  <a:ext cx="596101" cy="4698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404">
                  <a:extLst>
                    <a:ext uri="{FF2B5EF4-FFF2-40B4-BE49-F238E27FC236}">
                      <a16:creationId xmlns:a16="http://schemas.microsoft.com/office/drawing/2014/main" id="{C0D518F2-97BC-1E69-529B-5470B0686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799" y="5273912"/>
                  <a:ext cx="596101" cy="469809"/>
                </a:xfrm>
                <a:prstGeom prst="rect">
                  <a:avLst/>
                </a:prstGeom>
                <a:blipFill>
                  <a:blip r:embed="rId18"/>
                  <a:stretch>
                    <a:fillRect l="-3093" r="-104124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405">
                  <a:extLst>
                    <a:ext uri="{FF2B5EF4-FFF2-40B4-BE49-F238E27FC236}">
                      <a16:creationId xmlns:a16="http://schemas.microsoft.com/office/drawing/2014/main" id="{84C661E2-DCE7-7523-D205-9D2B2CD2831F}"/>
                    </a:ext>
                  </a:extLst>
                </p:cNvPr>
                <p:cNvSpPr txBox="1"/>
                <p:nvPr/>
              </p:nvSpPr>
              <p:spPr>
                <a:xfrm>
                  <a:off x="9159265" y="5355605"/>
                  <a:ext cx="596101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405">
                  <a:extLst>
                    <a:ext uri="{FF2B5EF4-FFF2-40B4-BE49-F238E27FC236}">
                      <a16:creationId xmlns:a16="http://schemas.microsoft.com/office/drawing/2014/main" id="{84C661E2-DCE7-7523-D205-9D2B2CD28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65" y="5355605"/>
                  <a:ext cx="596101" cy="472245"/>
                </a:xfrm>
                <a:prstGeom prst="rect">
                  <a:avLst/>
                </a:prstGeom>
                <a:blipFill>
                  <a:blip r:embed="rId19"/>
                  <a:stretch>
                    <a:fillRect l="-3093" r="-104124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406">
                  <a:extLst>
                    <a:ext uri="{FF2B5EF4-FFF2-40B4-BE49-F238E27FC236}">
                      <a16:creationId xmlns:a16="http://schemas.microsoft.com/office/drawing/2014/main" id="{FD259921-10C6-AA52-9E2C-E24E53D380DD}"/>
                    </a:ext>
                  </a:extLst>
                </p:cNvPr>
                <p:cNvSpPr txBox="1"/>
                <p:nvPr/>
              </p:nvSpPr>
              <p:spPr>
                <a:xfrm>
                  <a:off x="5849086" y="4006169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406">
                  <a:extLst>
                    <a:ext uri="{FF2B5EF4-FFF2-40B4-BE49-F238E27FC236}">
                      <a16:creationId xmlns:a16="http://schemas.microsoft.com/office/drawing/2014/main" id="{FD259921-10C6-AA52-9E2C-E24E53D38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086" y="4006169"/>
                  <a:ext cx="596101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2041" r="-1030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407">
                  <a:extLst>
                    <a:ext uri="{FF2B5EF4-FFF2-40B4-BE49-F238E27FC236}">
                      <a16:creationId xmlns:a16="http://schemas.microsoft.com/office/drawing/2014/main" id="{E0F91E87-E463-3869-FE0A-3B588FD2FD72}"/>
                    </a:ext>
                  </a:extLst>
                </p:cNvPr>
                <p:cNvSpPr txBox="1"/>
                <p:nvPr/>
              </p:nvSpPr>
              <p:spPr>
                <a:xfrm>
                  <a:off x="9234142" y="3921484"/>
                  <a:ext cx="596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407">
                  <a:extLst>
                    <a:ext uri="{FF2B5EF4-FFF2-40B4-BE49-F238E27FC236}">
                      <a16:creationId xmlns:a16="http://schemas.microsoft.com/office/drawing/2014/main" id="{E0F91E87-E463-3869-FE0A-3B588FD2F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42" y="3921484"/>
                  <a:ext cx="596101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061" r="-10204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riángulo isósceles 408">
              <a:extLst>
                <a:ext uri="{FF2B5EF4-FFF2-40B4-BE49-F238E27FC236}">
                  <a16:creationId xmlns:a16="http://schemas.microsoft.com/office/drawing/2014/main" id="{B9066C5C-0470-4EB7-935C-D755659D9363}"/>
                </a:ext>
              </a:extLst>
            </p:cNvPr>
            <p:cNvSpPr/>
            <p:nvPr/>
          </p:nvSpPr>
          <p:spPr>
            <a:xfrm rot="5555320">
              <a:off x="9276251" y="4781721"/>
              <a:ext cx="97406" cy="2329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ector recto de flecha 411">
              <a:extLst>
                <a:ext uri="{FF2B5EF4-FFF2-40B4-BE49-F238E27FC236}">
                  <a16:creationId xmlns:a16="http://schemas.microsoft.com/office/drawing/2014/main" id="{BEA7A326-B587-C757-1576-BE796A22FC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80907" y="3899425"/>
              <a:ext cx="0" cy="5486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412">
              <a:extLst>
                <a:ext uri="{FF2B5EF4-FFF2-40B4-BE49-F238E27FC236}">
                  <a16:creationId xmlns:a16="http://schemas.microsoft.com/office/drawing/2014/main" id="{B1D96BFC-37DB-6AAB-3854-B96C45E4059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01988" y="5081285"/>
              <a:ext cx="0" cy="54864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413">
                  <a:extLst>
                    <a:ext uri="{FF2B5EF4-FFF2-40B4-BE49-F238E27FC236}">
                      <a16:creationId xmlns:a16="http://schemas.microsoft.com/office/drawing/2014/main" id="{D297039B-555E-132B-F87A-756EB2DB7B8C}"/>
                    </a:ext>
                  </a:extLst>
                </p:cNvPr>
                <p:cNvSpPr txBox="1"/>
                <p:nvPr/>
              </p:nvSpPr>
              <p:spPr>
                <a:xfrm>
                  <a:off x="9159265" y="4991577"/>
                  <a:ext cx="1162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uadroTexto 413">
                  <a:extLst>
                    <a:ext uri="{FF2B5EF4-FFF2-40B4-BE49-F238E27FC236}">
                      <a16:creationId xmlns:a16="http://schemas.microsoft.com/office/drawing/2014/main" id="{D297039B-555E-132B-F87A-756EB2DB7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65" y="4991577"/>
                  <a:ext cx="116209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053" r="-473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414">
                  <a:extLst>
                    <a:ext uri="{FF2B5EF4-FFF2-40B4-BE49-F238E27FC236}">
                      <a16:creationId xmlns:a16="http://schemas.microsoft.com/office/drawing/2014/main" id="{EAC07D8D-1806-18E1-D2DD-0B91AC720794}"/>
                    </a:ext>
                  </a:extLst>
                </p:cNvPr>
                <p:cNvSpPr txBox="1"/>
                <p:nvPr/>
              </p:nvSpPr>
              <p:spPr>
                <a:xfrm>
                  <a:off x="9235663" y="4313103"/>
                  <a:ext cx="1128422" cy="47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b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CuadroTexto 414">
                  <a:extLst>
                    <a:ext uri="{FF2B5EF4-FFF2-40B4-BE49-F238E27FC236}">
                      <a16:creationId xmlns:a16="http://schemas.microsoft.com/office/drawing/2014/main" id="{EAC07D8D-1806-18E1-D2DD-0B91AC72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5663" y="4313103"/>
                  <a:ext cx="1128422" cy="472245"/>
                </a:xfrm>
                <a:prstGeom prst="rect">
                  <a:avLst/>
                </a:prstGeom>
                <a:blipFill>
                  <a:blip r:embed="rId23"/>
                  <a:stretch>
                    <a:fillRect l="-1081" r="-7568" b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recto de flecha 415">
              <a:extLst>
                <a:ext uri="{FF2B5EF4-FFF2-40B4-BE49-F238E27FC236}">
                  <a16:creationId xmlns:a16="http://schemas.microsoft.com/office/drawing/2014/main" id="{29222B93-2463-E27C-BB33-6BE510E4BB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12284" y="5117744"/>
              <a:ext cx="0" cy="64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416">
              <a:extLst>
                <a:ext uri="{FF2B5EF4-FFF2-40B4-BE49-F238E27FC236}">
                  <a16:creationId xmlns:a16="http://schemas.microsoft.com/office/drawing/2014/main" id="{A6804AA1-D700-F123-38F9-5F81B33D75A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01988" y="4063109"/>
              <a:ext cx="0" cy="64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ángulo 424">
              <a:extLst>
                <a:ext uri="{FF2B5EF4-FFF2-40B4-BE49-F238E27FC236}">
                  <a16:creationId xmlns:a16="http://schemas.microsoft.com/office/drawing/2014/main" id="{5E721512-11E2-C304-EA19-510A8C49880C}"/>
                </a:ext>
              </a:extLst>
            </p:cNvPr>
            <p:cNvSpPr/>
            <p:nvPr/>
          </p:nvSpPr>
          <p:spPr>
            <a:xfrm>
              <a:off x="5523549" y="3818916"/>
              <a:ext cx="4969519" cy="205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Conector recto 425">
              <a:extLst>
                <a:ext uri="{FF2B5EF4-FFF2-40B4-BE49-F238E27FC236}">
                  <a16:creationId xmlns:a16="http://schemas.microsoft.com/office/drawing/2014/main" id="{D6D9242A-81A6-977C-3085-A2AA8279F39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00" y="4896098"/>
              <a:ext cx="2916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C4FADE4-6EC5-C9BF-0ABC-BC6998ADE624}"/>
                </a:ext>
              </a:extLst>
            </p:cNvPr>
            <p:cNvSpPr/>
            <p:nvPr/>
          </p:nvSpPr>
          <p:spPr>
            <a:xfrm>
              <a:off x="7086600" y="4538034"/>
              <a:ext cx="824482" cy="192208"/>
            </a:xfrm>
            <a:prstGeom prst="rect">
              <a:avLst/>
            </a:prstGeom>
            <a:solidFill>
              <a:srgbClr val="658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B37B2B4-D1FD-55DE-8BB8-322F5D014685}"/>
                </a:ext>
              </a:extLst>
            </p:cNvPr>
            <p:cNvSpPr/>
            <p:nvPr/>
          </p:nvSpPr>
          <p:spPr>
            <a:xfrm>
              <a:off x="7899730" y="4541883"/>
              <a:ext cx="824482" cy="192208"/>
            </a:xfrm>
            <a:prstGeom prst="rect">
              <a:avLst/>
            </a:prstGeom>
            <a:solidFill>
              <a:srgbClr val="658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FD056D-6364-4186-A7EC-67E2CFF57722}"/>
                </a:ext>
              </a:extLst>
            </p:cNvPr>
            <p:cNvSpPr/>
            <p:nvPr/>
          </p:nvSpPr>
          <p:spPr>
            <a:xfrm>
              <a:off x="7935380" y="5010576"/>
              <a:ext cx="824482" cy="192208"/>
            </a:xfrm>
            <a:prstGeom prst="rect">
              <a:avLst/>
            </a:prstGeom>
            <a:solidFill>
              <a:srgbClr val="D389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4334686-C351-C024-4505-6C46C0EFC559}"/>
                </a:ext>
              </a:extLst>
            </p:cNvPr>
            <p:cNvSpPr/>
            <p:nvPr/>
          </p:nvSpPr>
          <p:spPr>
            <a:xfrm>
              <a:off x="7104795" y="5006001"/>
              <a:ext cx="824482" cy="192208"/>
            </a:xfrm>
            <a:prstGeom prst="rect">
              <a:avLst/>
            </a:prstGeom>
            <a:solidFill>
              <a:srgbClr val="84A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7C44474-AE3A-03B2-77F6-0F5B688FDAE3}"/>
              </a:ext>
            </a:extLst>
          </p:cNvPr>
          <p:cNvSpPr txBox="1"/>
          <p:nvPr/>
        </p:nvSpPr>
        <p:spPr>
          <a:xfrm>
            <a:off x="7183684" y="5955505"/>
            <a:ext cx="17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Inifinitessimal</a:t>
            </a:r>
            <a:r>
              <a:rPr lang="en-US" dirty="0"/>
              <a:t> length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BFC0BF-A0B7-CFB4-275F-44260AFACD82}"/>
              </a:ext>
            </a:extLst>
          </p:cNvPr>
          <p:cNvCxnSpPr>
            <a:cxnSpLocks/>
          </p:cNvCxnSpPr>
          <p:nvPr/>
        </p:nvCxnSpPr>
        <p:spPr>
          <a:xfrm>
            <a:off x="7101841" y="5972889"/>
            <a:ext cx="16533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build="p"/>
      <p:bldP spid="96" grpId="0" animBg="1"/>
      <p:bldP spid="97" grpId="0" animBg="1"/>
      <p:bldP spid="105" grpId="0"/>
    </p:bld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65874</TotalTime>
  <Words>506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Cambria Math</vt:lpstr>
      <vt:lpstr>Arial</vt:lpstr>
      <vt:lpstr>Times New Roman</vt:lpstr>
      <vt:lpstr>Calibri</vt:lpstr>
      <vt:lpstr>Open Sans</vt:lpstr>
      <vt:lpstr>Capolino_Title_Theme</vt:lpstr>
      <vt:lpstr>1_Capolino_Title_Theme</vt:lpstr>
      <vt:lpstr>Diseño personalizado</vt:lpstr>
      <vt:lpstr>Capolino_Slides_Theme</vt:lpstr>
      <vt:lpstr>PowerPoint Presentation</vt:lpstr>
      <vt:lpstr>Check point-coupling transfer matrix</vt:lpstr>
      <vt:lpstr>S to T transformations</vt:lpstr>
      <vt:lpstr>Extra step: Change in notation</vt:lpstr>
      <vt:lpstr>Example: S_12→T_22</vt:lpstr>
      <vt:lpstr>There is an error; it does not change the results</vt:lpstr>
      <vt:lpstr>T_f (ω) with -jκ ?</vt:lpstr>
      <vt:lpstr>Next steps</vt:lpstr>
      <vt:lpstr>Finite-length structure as unit cell: Terminations</vt:lpstr>
      <vt:lpstr>8 unit cells as a periodic structure: No auxiliary cell, no gap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1007</cp:revision>
  <dcterms:created xsi:type="dcterms:W3CDTF">2015-11-16T15:02:53Z</dcterms:created>
  <dcterms:modified xsi:type="dcterms:W3CDTF">2022-12-28T22:32:34Z</dcterms:modified>
</cp:coreProperties>
</file>