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0" r:id="rId1"/>
    <p:sldMasterId id="2147483687" r:id="rId2"/>
    <p:sldMasterId id="2147483691" r:id="rId3"/>
    <p:sldMasterId id="2147483695" r:id="rId4"/>
  </p:sldMasterIdLst>
  <p:notesMasterIdLst>
    <p:notesMasterId r:id="rId10"/>
  </p:notesMasterIdLst>
  <p:handoutMasterIdLst>
    <p:handoutMasterId r:id="rId11"/>
  </p:handoutMasterIdLst>
  <p:sldIdLst>
    <p:sldId id="351" r:id="rId5"/>
    <p:sldId id="352" r:id="rId6"/>
    <p:sldId id="353" r:id="rId7"/>
    <p:sldId id="354" r:id="rId8"/>
    <p:sldId id="355" r:id="rId9"/>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ambria Math" panose="02040503050406030204" pitchFamily="18"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yehia" initials="my" lastIdx="6" clrIdx="0">
    <p:extLst>
      <p:ext uri="{19B8F6BF-5375-455C-9EA6-DF929625EA0E}">
        <p15:presenceInfo xmlns:p15="http://schemas.microsoft.com/office/powerpoint/2012/main" userId="5e57daa659109ea2" providerId="Windows Live"/>
      </p:ext>
    </p:extLst>
  </p:cmAuthor>
  <p:cmAuthor id="2" name="Tarek Khedr" initials="TK" lastIdx="16" clrIdx="1">
    <p:extLst>
      <p:ext uri="{19B8F6BF-5375-455C-9EA6-DF929625EA0E}">
        <p15:presenceInfo xmlns:p15="http://schemas.microsoft.com/office/powerpoint/2012/main" userId="Tarek Khedr" providerId="None"/>
      </p:ext>
    </p:extLst>
  </p:cmAuthor>
  <p:cmAuthor id="3" name="Abdelshafy" initials="A" lastIdx="5" clrIdx="2">
    <p:extLst>
      <p:ext uri="{19B8F6BF-5375-455C-9EA6-DF929625EA0E}">
        <p15:presenceInfo xmlns:p15="http://schemas.microsoft.com/office/powerpoint/2012/main" userId="Abdelshafy" providerId="None"/>
      </p:ext>
    </p:extLst>
  </p:cmAuthor>
  <p:cmAuthor id="4" name="Albert Herrero Parareda" initials="AHP" lastIdx="1" clrIdx="3">
    <p:extLst>
      <p:ext uri="{19B8F6BF-5375-455C-9EA6-DF929625EA0E}">
        <p15:presenceInfo xmlns:p15="http://schemas.microsoft.com/office/powerpoint/2012/main" userId="Albert Herrero Parare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957"/>
    <a:srgbClr val="84AC69"/>
    <a:srgbClr val="6582B9"/>
    <a:srgbClr val="4A7EBB"/>
    <a:srgbClr val="C00000"/>
    <a:srgbClr val="ACBCFE"/>
    <a:srgbClr val="0C0288"/>
    <a:srgbClr val="0E039F"/>
    <a:srgbClr val="000066"/>
    <a:srgbClr val="0F4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557" autoAdjust="0"/>
  </p:normalViewPr>
  <p:slideViewPr>
    <p:cSldViewPr>
      <p:cViewPr varScale="1">
        <p:scale>
          <a:sx n="60" d="100"/>
          <a:sy n="60" d="100"/>
        </p:scale>
        <p:origin x="1024" y="2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CA1963-63B2-40D2-ADC3-36BF43907078}" type="datetimeFigureOut">
              <a:rPr lang="en-US" smtClean="0"/>
              <a:pPr/>
              <a:t>2/23/2023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2EB57D-8F99-41A6-AD43-28CFAA26ED5C}" type="slidenum">
              <a:rPr lang="en-US" smtClean="0"/>
              <a:pPr/>
              <a:t>‹#›</a:t>
            </a:fld>
            <a:endParaRPr lang="en-US"/>
          </a:p>
        </p:txBody>
      </p:sp>
    </p:spTree>
    <p:extLst>
      <p:ext uri="{BB962C8B-B14F-4D97-AF65-F5344CB8AC3E}">
        <p14:creationId xmlns:p14="http://schemas.microsoft.com/office/powerpoint/2010/main" val="219402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1ED6C-C814-4E60-9FAC-E545E0A690B9}" type="datetimeFigureOut">
              <a:rPr lang="en-US" smtClean="0"/>
              <a:pPr/>
              <a:t>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C5FAC-7DF8-4EEA-9374-184479F7E07A}" type="slidenum">
              <a:rPr lang="en-US" smtClean="0"/>
              <a:pPr/>
              <a:t>‹#›</a:t>
            </a:fld>
            <a:endParaRPr lang="en-US"/>
          </a:p>
        </p:txBody>
      </p:sp>
    </p:spTree>
    <p:extLst>
      <p:ext uri="{BB962C8B-B14F-4D97-AF65-F5344CB8AC3E}">
        <p14:creationId xmlns:p14="http://schemas.microsoft.com/office/powerpoint/2010/main" val="194126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F71BB-5027-43F6-89B2-26505A8CD87D}" type="slidenum">
              <a:rPr lang="en-US" smtClean="0"/>
              <a:pPr/>
              <a:t>1</a:t>
            </a:fld>
            <a:endParaRPr lang="en-US" dirty="0"/>
          </a:p>
        </p:txBody>
      </p:sp>
    </p:spTree>
    <p:extLst>
      <p:ext uri="{BB962C8B-B14F-4D97-AF65-F5344CB8AC3E}">
        <p14:creationId xmlns:p14="http://schemas.microsoft.com/office/powerpoint/2010/main" val="9336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5E2234DF-4351-4778-8C01-15D598917B00}" type="slidenum">
              <a:rPr lang="en-US" smtClean="0"/>
              <a:pPr/>
              <a:t>‹#›</a:t>
            </a:fld>
            <a:endParaRPr lang="en-US"/>
          </a:p>
        </p:txBody>
      </p:sp>
      <p:sp>
        <p:nvSpPr>
          <p:cNvPr id="7" name="Text Box 4">
            <a:extLst>
              <a:ext uri="{FF2B5EF4-FFF2-40B4-BE49-F238E27FC236}">
                <a16:creationId xmlns:a16="http://schemas.microsoft.com/office/drawing/2014/main" id="{C0000D73-C976-4885-BD9F-C15F82ECE5AB}"/>
              </a:ext>
            </a:extLst>
          </p:cNvPr>
          <p:cNvSpPr txBox="1">
            <a:spLocks noChangeArrowheads="1"/>
          </p:cNvSpPr>
          <p:nvPr/>
        </p:nvSpPr>
        <p:spPr bwMode="auto">
          <a:xfrm>
            <a:off x="1866899" y="2939791"/>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8" name="TextBox 11">
            <a:extLst>
              <a:ext uri="{FF2B5EF4-FFF2-40B4-BE49-F238E27FC236}">
                <a16:creationId xmlns:a16="http://schemas.microsoft.com/office/drawing/2014/main" id="{F9DED733-D721-406E-8522-79DF759D0C13}"/>
              </a:ext>
            </a:extLst>
          </p:cNvPr>
          <p:cNvSpPr txBox="1"/>
          <p:nvPr/>
        </p:nvSpPr>
        <p:spPr>
          <a:xfrm>
            <a:off x="2854959" y="3918209"/>
            <a:ext cx="648208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9" name="Picture 2" descr="Signature, flush left">
            <a:extLst>
              <a:ext uri="{FF2B5EF4-FFF2-40B4-BE49-F238E27FC236}">
                <a16:creationId xmlns:a16="http://schemas.microsoft.com/office/drawing/2014/main" id="{F3C3F282-6114-43DA-BB7D-6243C92E4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717" y="4744723"/>
            <a:ext cx="396856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gnature, flush left">
            <a:extLst>
              <a:ext uri="{FF2B5EF4-FFF2-40B4-BE49-F238E27FC236}">
                <a16:creationId xmlns:a16="http://schemas.microsoft.com/office/drawing/2014/main" id="{21F0F81C-D886-4CA2-9CA9-0577CBE90C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5806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2/23/2023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s-ES"/>
              <a:t>Haga clic para modificar el estilo de título del patrón</a:t>
            </a:r>
            <a:endParaRPr lang="en-US" dirty="0"/>
          </a:p>
        </p:txBody>
      </p:sp>
      <p:pic>
        <p:nvPicPr>
          <p:cNvPr id="8" name="Picture 2" descr="Signature, flush left">
            <a:extLst>
              <a:ext uri="{FF2B5EF4-FFF2-40B4-BE49-F238E27FC236}">
                <a16:creationId xmlns:a16="http://schemas.microsoft.com/office/drawing/2014/main" id="{B2A552D6-4BCC-4185-9E35-B2BC88193EA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51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2/23/2023</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417803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2/23/2023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208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5E2234DF-4351-4778-8C01-15D598917B00}" type="slidenum">
              <a:rPr lang="en-US" smtClean="0"/>
              <a:pPr/>
              <a:t>‹#›</a:t>
            </a:fld>
            <a:endParaRPr lang="en-US"/>
          </a:p>
        </p:txBody>
      </p:sp>
      <p:sp>
        <p:nvSpPr>
          <p:cNvPr id="7" name="Text Box 4">
            <a:extLst>
              <a:ext uri="{FF2B5EF4-FFF2-40B4-BE49-F238E27FC236}">
                <a16:creationId xmlns:a16="http://schemas.microsoft.com/office/drawing/2014/main" id="{C0000D73-C976-4885-BD9F-C15F82ECE5AB}"/>
              </a:ext>
            </a:extLst>
          </p:cNvPr>
          <p:cNvSpPr txBox="1">
            <a:spLocks noChangeArrowheads="1"/>
          </p:cNvSpPr>
          <p:nvPr/>
        </p:nvSpPr>
        <p:spPr bwMode="auto">
          <a:xfrm>
            <a:off x="1866899" y="2939791"/>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8" name="TextBox 11">
            <a:extLst>
              <a:ext uri="{FF2B5EF4-FFF2-40B4-BE49-F238E27FC236}">
                <a16:creationId xmlns:a16="http://schemas.microsoft.com/office/drawing/2014/main" id="{F9DED733-D721-406E-8522-79DF759D0C13}"/>
              </a:ext>
            </a:extLst>
          </p:cNvPr>
          <p:cNvSpPr txBox="1"/>
          <p:nvPr/>
        </p:nvSpPr>
        <p:spPr>
          <a:xfrm>
            <a:off x="2854959" y="3918209"/>
            <a:ext cx="648208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9" name="Picture 2" descr="Signature, flush left">
            <a:extLst>
              <a:ext uri="{FF2B5EF4-FFF2-40B4-BE49-F238E27FC236}">
                <a16:creationId xmlns:a16="http://schemas.microsoft.com/office/drawing/2014/main" id="{F3C3F282-6114-43DA-BB7D-6243C92E4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717" y="4744723"/>
            <a:ext cx="396856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gnature, flush left">
            <a:extLst>
              <a:ext uri="{FF2B5EF4-FFF2-40B4-BE49-F238E27FC236}">
                <a16:creationId xmlns:a16="http://schemas.microsoft.com/office/drawing/2014/main" id="{21F0F81C-D886-4CA2-9CA9-0577CBE90C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9287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2/23/2023</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3778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2/23/2023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30409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5E2234DF-4351-4778-8C01-15D598917B00}" type="slidenum">
              <a:rPr lang="en-US" smtClean="0"/>
              <a:pPr/>
              <a:t>‹#›</a:t>
            </a:fld>
            <a:endParaRPr lang="en-US"/>
          </a:p>
        </p:txBody>
      </p:sp>
      <p:sp>
        <p:nvSpPr>
          <p:cNvPr id="7" name="Text Box 4">
            <a:extLst>
              <a:ext uri="{FF2B5EF4-FFF2-40B4-BE49-F238E27FC236}">
                <a16:creationId xmlns:a16="http://schemas.microsoft.com/office/drawing/2014/main" id="{C0000D73-C976-4885-BD9F-C15F82ECE5AB}"/>
              </a:ext>
            </a:extLst>
          </p:cNvPr>
          <p:cNvSpPr txBox="1">
            <a:spLocks noChangeArrowheads="1"/>
          </p:cNvSpPr>
          <p:nvPr/>
        </p:nvSpPr>
        <p:spPr bwMode="auto">
          <a:xfrm>
            <a:off x="1866899" y="2939791"/>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8" name="TextBox 11">
            <a:extLst>
              <a:ext uri="{FF2B5EF4-FFF2-40B4-BE49-F238E27FC236}">
                <a16:creationId xmlns:a16="http://schemas.microsoft.com/office/drawing/2014/main" id="{F9DED733-D721-406E-8522-79DF759D0C13}"/>
              </a:ext>
            </a:extLst>
          </p:cNvPr>
          <p:cNvSpPr txBox="1"/>
          <p:nvPr/>
        </p:nvSpPr>
        <p:spPr>
          <a:xfrm>
            <a:off x="2854959" y="3918209"/>
            <a:ext cx="648208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9" name="Picture 2" descr="Signature, flush left">
            <a:extLst>
              <a:ext uri="{FF2B5EF4-FFF2-40B4-BE49-F238E27FC236}">
                <a16:creationId xmlns:a16="http://schemas.microsoft.com/office/drawing/2014/main" id="{F3C3F282-6114-43DA-BB7D-6243C92E4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717" y="4744723"/>
            <a:ext cx="396856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gnature, flush left">
            <a:extLst>
              <a:ext uri="{FF2B5EF4-FFF2-40B4-BE49-F238E27FC236}">
                <a16:creationId xmlns:a16="http://schemas.microsoft.com/office/drawing/2014/main" id="{21F0F81C-D886-4CA2-9CA9-0577CBE90C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19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2/23/2023</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270835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2/23/2023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071081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4526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5196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2/23/2023</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28360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2/23/2023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spTree>
    <p:extLst>
      <p:ext uri="{BB962C8B-B14F-4D97-AF65-F5344CB8AC3E}">
        <p14:creationId xmlns:p14="http://schemas.microsoft.com/office/powerpoint/2010/main" val="3237469258"/>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4"/>
          <p:cNvSpPr txBox="1">
            <a:spLocks noChangeArrowheads="1"/>
          </p:cNvSpPr>
          <p:nvPr/>
        </p:nvSpPr>
        <p:spPr bwMode="auto">
          <a:xfrm>
            <a:off x="1866900" y="3492526"/>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Herrero-Parareda</a:t>
            </a:r>
            <a:endParaRPr lang="en-US" altLang="en-US" b="0" u="sng" dirty="0">
              <a:latin typeface="Arial" panose="020B0604020202020204" pitchFamily="34" charset="0"/>
              <a:cs typeface="Arial" panose="020B0604020202020204" pitchFamily="34" charset="0"/>
            </a:endParaRPr>
          </a:p>
        </p:txBody>
      </p:sp>
      <p:sp>
        <p:nvSpPr>
          <p:cNvPr id="153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66"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68"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537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a:p>
        </p:txBody>
      </p:sp>
      <p:sp>
        <p:nvSpPr>
          <p:cNvPr id="10" name="Rectangle 9"/>
          <p:cNvSpPr/>
          <p:nvPr/>
        </p:nvSpPr>
        <p:spPr>
          <a:xfrm>
            <a:off x="2513756" y="1889089"/>
            <a:ext cx="7164488" cy="5539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s-ES" sz="3000" b="1" dirty="0">
                <a:solidFill>
                  <a:srgbClr val="DE0000"/>
                </a:solidFill>
              </a:rPr>
              <a:t>SIP laser </a:t>
            </a:r>
            <a:r>
              <a:rPr lang="es-ES" sz="3000" b="1" dirty="0" err="1">
                <a:solidFill>
                  <a:srgbClr val="DE0000"/>
                </a:solidFill>
              </a:rPr>
              <a:t>updates</a:t>
            </a:r>
            <a:endParaRPr lang="en-US" sz="3000" b="1" dirty="0">
              <a:solidFill>
                <a:srgbClr val="DE0000"/>
              </a:solidFill>
            </a:endParaRPr>
          </a:p>
        </p:txBody>
      </p:sp>
      <p:sp>
        <p:nvSpPr>
          <p:cNvPr id="12" name="TextBox 11"/>
          <p:cNvSpPr txBox="1"/>
          <p:nvPr/>
        </p:nvSpPr>
        <p:spPr>
          <a:xfrm>
            <a:off x="2095500" y="4199664"/>
            <a:ext cx="800100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14" name="Picture 2" descr="Signature, flush 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718" y="4832480"/>
            <a:ext cx="3968565" cy="6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73C550-24CD-4C03-AD5C-DA4DCE0D1BD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27245744"/>
      </p:ext>
    </p:extLst>
  </p:cSld>
  <p:clrMapOvr>
    <a:masterClrMapping/>
  </p:clrMapOvr>
  <mc:AlternateContent xmlns:mc="http://schemas.openxmlformats.org/markup-compatibility/2006" xmlns:p14="http://schemas.microsoft.com/office/powerpoint/2010/main">
    <mc:Choice Requires="p14">
      <p:transition spd="slow" p14:dur="2000" advTm="20743"/>
    </mc:Choice>
    <mc:Fallback xmlns="">
      <p:transition spd="slow" advTm="2074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832A-76A5-128A-34DF-E909470D1F36}"/>
              </a:ext>
            </a:extLst>
          </p:cNvPr>
          <p:cNvSpPr>
            <a:spLocks noGrp="1"/>
          </p:cNvSpPr>
          <p:nvPr>
            <p:ph type="title"/>
          </p:nvPr>
        </p:nvSpPr>
        <p:spPr/>
        <p:txBody>
          <a:bodyPr/>
          <a:lstStyle/>
          <a:p>
            <a:r>
              <a:rPr lang="en-US" dirty="0"/>
              <a:t>Non-resonant nature</a:t>
            </a:r>
          </a:p>
        </p:txBody>
      </p:sp>
      <p:sp>
        <p:nvSpPr>
          <p:cNvPr id="3" name="TextBox 2">
            <a:extLst>
              <a:ext uri="{FF2B5EF4-FFF2-40B4-BE49-F238E27FC236}">
                <a16:creationId xmlns:a16="http://schemas.microsoft.com/office/drawing/2014/main" id="{36D850FE-AFDD-87D3-0E47-A6AE5886C284}"/>
              </a:ext>
            </a:extLst>
          </p:cNvPr>
          <p:cNvSpPr txBox="1"/>
          <p:nvPr/>
        </p:nvSpPr>
        <p:spPr>
          <a:xfrm>
            <a:off x="228600" y="762000"/>
            <a:ext cx="115062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 added it on Nov. 28</a:t>
            </a:r>
            <a:r>
              <a:rPr lang="en-US" baseline="30000" dirty="0"/>
              <a:t>th</a:t>
            </a:r>
            <a:r>
              <a:rPr lang="en-US" dirty="0"/>
              <a:t> 2022 at 10:50 am</a:t>
            </a:r>
          </a:p>
          <a:p>
            <a:pPr marL="285750" indent="-285750">
              <a:buFont typeface="Arial" panose="020B0604020202020204" pitchFamily="34" charset="0"/>
              <a:buChar char="•"/>
            </a:pPr>
            <a:r>
              <a:rPr lang="en-US" dirty="0"/>
              <a:t>It is part of the abstract suggested by Ilya:</a:t>
            </a:r>
          </a:p>
        </p:txBody>
      </p:sp>
      <p:sp>
        <p:nvSpPr>
          <p:cNvPr id="5" name="TextBox 4">
            <a:extLst>
              <a:ext uri="{FF2B5EF4-FFF2-40B4-BE49-F238E27FC236}">
                <a16:creationId xmlns:a16="http://schemas.microsoft.com/office/drawing/2014/main" id="{607547F3-15C5-757D-D3E4-916BF669D3D1}"/>
              </a:ext>
            </a:extLst>
          </p:cNvPr>
          <p:cNvSpPr txBox="1"/>
          <p:nvPr/>
        </p:nvSpPr>
        <p:spPr>
          <a:xfrm>
            <a:off x="228600" y="1408331"/>
            <a:ext cx="11506200" cy="286232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“The concept of lasers based on the frozen mode regime in active periodic optical waveguide with the 3d-order exceptional point degeneracy (EPD) is advanced. The frozen mode regime is associated with a stationary inflection point (SIP) in the Bloch dispersion relation, where three Bloch eigenmodes coalesce forming the frozen mode with a strong scaling of the amplitude and group delay with the waveguide length. As a practical example, we consider an asymmetric serpentine optical waveguide (ASOW). At the SIP frequency, the passive ASOW is characterized by a non-diagonalizable transfer matrix. An active ASOW operating near the SIP frequency displays a large group delay of a </a:t>
            </a:r>
            <a:r>
              <a:rPr lang="en-US" sz="1800" b="1" i="0" u="none" strike="noStrike" baseline="0" dirty="0">
                <a:solidFill>
                  <a:srgbClr val="000000"/>
                </a:solidFill>
                <a:latin typeface="Calibri" panose="020F0502020204030204" pitchFamily="34" charset="0"/>
              </a:rPr>
              <a:t>non-resonant nature</a:t>
            </a:r>
            <a:r>
              <a:rPr lang="en-US" sz="1800" b="0" i="0" u="none" strike="noStrike" baseline="0" dirty="0">
                <a:solidFill>
                  <a:srgbClr val="000000"/>
                </a:solidFill>
                <a:latin typeface="Calibri" panose="020F0502020204030204" pitchFamily="34" charset="0"/>
              </a:rPr>
              <a:t>, leading to strong gain enhancement. A laser operating in the vicinity of a SIP has a gain threshold that scales as a negative cube of the waveguide length. Practical considerations such as lasing threshold variation due to losses and SIP degradation due to gain and loss are examined. For comparison, the potential lasing in the vicinity of a photonic band edge close to a SIP is analyzed.”</a:t>
            </a:r>
            <a:endParaRPr lang="en-US" dirty="0"/>
          </a:p>
        </p:txBody>
      </p:sp>
      <p:sp>
        <p:nvSpPr>
          <p:cNvPr id="6" name="TextBox 5">
            <a:extLst>
              <a:ext uri="{FF2B5EF4-FFF2-40B4-BE49-F238E27FC236}">
                <a16:creationId xmlns:a16="http://schemas.microsoft.com/office/drawing/2014/main" id="{58978C68-F21D-0873-2265-E69A07B09D98}"/>
              </a:ext>
            </a:extLst>
          </p:cNvPr>
          <p:cNvSpPr txBox="1"/>
          <p:nvPr/>
        </p:nvSpPr>
        <p:spPr>
          <a:xfrm>
            <a:off x="228600" y="4270653"/>
            <a:ext cx="113538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 think the point is the properties of the frozen mode are not those of a common FPC resonance. In [1]</a:t>
            </a:r>
          </a:p>
        </p:txBody>
      </p:sp>
      <p:sp>
        <p:nvSpPr>
          <p:cNvPr id="8" name="TextBox 7">
            <a:extLst>
              <a:ext uri="{FF2B5EF4-FFF2-40B4-BE49-F238E27FC236}">
                <a16:creationId xmlns:a16="http://schemas.microsoft.com/office/drawing/2014/main" id="{32833D64-697C-D1E4-AC84-2B9D30A0CDD9}"/>
              </a:ext>
            </a:extLst>
          </p:cNvPr>
          <p:cNvSpPr txBox="1"/>
          <p:nvPr/>
        </p:nvSpPr>
        <p:spPr>
          <a:xfrm>
            <a:off x="228600" y="4639985"/>
            <a:ext cx="11506200" cy="1200329"/>
          </a:xfrm>
          <a:prstGeom prst="rect">
            <a:avLst/>
          </a:prstGeom>
          <a:noFill/>
        </p:spPr>
        <p:txBody>
          <a:bodyPr wrap="square">
            <a:spAutoFit/>
          </a:bodyPr>
          <a:lstStyle/>
          <a:p>
            <a:pPr algn="l"/>
            <a:r>
              <a:rPr lang="en-US" sz="1800" b="0" i="0" u="none" strike="noStrike" baseline="0" dirty="0">
                <a:latin typeface="NimbusSanL-Regu"/>
              </a:rPr>
              <a:t>“The frozen mode regime is a qualitatively new wave phenomenon – it does not reduce to any known electromagnetic resonance. Formally, the frozen mode regime is not a resonance, in a sense that it is not particularly sensitive to the size and shape of the photonic crystal. The frozen mode regime is more robust and powerful, compared to any known slow-wave </a:t>
            </a:r>
            <a:r>
              <a:rPr lang="en-US" sz="1800" b="0" i="0" u="none" strike="noStrike" baseline="0">
                <a:latin typeface="NimbusSanL-Regu"/>
              </a:rPr>
              <a:t>resonance.” </a:t>
            </a:r>
            <a:endParaRPr lang="en-US" dirty="0"/>
          </a:p>
        </p:txBody>
      </p:sp>
      <p:sp>
        <p:nvSpPr>
          <p:cNvPr id="10" name="TextBox 9">
            <a:extLst>
              <a:ext uri="{FF2B5EF4-FFF2-40B4-BE49-F238E27FC236}">
                <a16:creationId xmlns:a16="http://schemas.microsoft.com/office/drawing/2014/main" id="{66CB7244-658F-A4E6-1781-1EB24773DC46}"/>
              </a:ext>
            </a:extLst>
          </p:cNvPr>
          <p:cNvSpPr txBox="1"/>
          <p:nvPr/>
        </p:nvSpPr>
        <p:spPr>
          <a:xfrm>
            <a:off x="0" y="6488668"/>
            <a:ext cx="12192000" cy="369332"/>
          </a:xfrm>
          <a:prstGeom prst="rect">
            <a:avLst/>
          </a:prstGeom>
          <a:noFill/>
        </p:spPr>
        <p:txBody>
          <a:bodyPr wrap="square">
            <a:spAutoFit/>
          </a:bodyPr>
          <a:lstStyle/>
          <a:p>
            <a:r>
              <a:rPr lang="en-US" dirty="0">
                <a:solidFill>
                  <a:schemeClr val="bg1">
                    <a:lumMod val="50000"/>
                  </a:schemeClr>
                </a:solidFill>
              </a:rPr>
              <a:t>[1] </a:t>
            </a:r>
            <a:r>
              <a:rPr lang="en-US" dirty="0" err="1">
                <a:solidFill>
                  <a:schemeClr val="bg1">
                    <a:lumMod val="50000"/>
                  </a:schemeClr>
                </a:solidFill>
              </a:rPr>
              <a:t>Figotin</a:t>
            </a:r>
            <a:r>
              <a:rPr lang="en-US" dirty="0">
                <a:solidFill>
                  <a:schemeClr val="bg1">
                    <a:lumMod val="50000"/>
                  </a:schemeClr>
                </a:solidFill>
              </a:rPr>
              <a:t>, </a:t>
            </a:r>
            <a:r>
              <a:rPr lang="en-US" dirty="0" err="1">
                <a:solidFill>
                  <a:schemeClr val="bg1">
                    <a:lumMod val="50000"/>
                  </a:schemeClr>
                </a:solidFill>
              </a:rPr>
              <a:t>Vitebskiy</a:t>
            </a:r>
            <a:r>
              <a:rPr lang="en-US" dirty="0">
                <a:solidFill>
                  <a:schemeClr val="bg1">
                    <a:lumMod val="50000"/>
                  </a:schemeClr>
                </a:solidFill>
              </a:rPr>
              <a:t>, Slow wave phenomena in photonic crystals, Laser &amp; Photonics Reviews, 2011</a:t>
            </a:r>
          </a:p>
        </p:txBody>
      </p:sp>
    </p:spTree>
    <p:extLst>
      <p:ext uri="{BB962C8B-B14F-4D97-AF65-F5344CB8AC3E}">
        <p14:creationId xmlns:p14="http://schemas.microsoft.com/office/powerpoint/2010/main" val="372801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252C-15FC-88BA-7412-D51678BB2BA0}"/>
              </a:ext>
            </a:extLst>
          </p:cNvPr>
          <p:cNvSpPr>
            <a:spLocks noGrp="1"/>
          </p:cNvSpPr>
          <p:nvPr>
            <p:ph type="title"/>
          </p:nvPr>
        </p:nvSpPr>
        <p:spPr/>
        <p:txBody>
          <a:bodyPr/>
          <a:lstStyle/>
          <a:p>
            <a:r>
              <a:rPr lang="en-US" dirty="0"/>
              <a:t>Sentence:</a:t>
            </a:r>
          </a:p>
        </p:txBody>
      </p:sp>
      <p:sp>
        <p:nvSpPr>
          <p:cNvPr id="3" name="TextBox 2">
            <a:extLst>
              <a:ext uri="{FF2B5EF4-FFF2-40B4-BE49-F238E27FC236}">
                <a16:creationId xmlns:a16="http://schemas.microsoft.com/office/drawing/2014/main" id="{0475DFA7-2000-5619-9E87-FEB14D867298}"/>
              </a:ext>
            </a:extLst>
          </p:cNvPr>
          <p:cNvSpPr txBox="1"/>
          <p:nvPr/>
        </p:nvSpPr>
        <p:spPr>
          <a:xfrm>
            <a:off x="228600" y="618402"/>
            <a:ext cx="11734800" cy="923330"/>
          </a:xfrm>
          <a:prstGeom prst="rect">
            <a:avLst/>
          </a:prstGeom>
          <a:noFill/>
        </p:spPr>
        <p:txBody>
          <a:bodyPr wrap="square" rtlCol="0">
            <a:spAutoFit/>
          </a:bodyPr>
          <a:lstStyle/>
          <a:p>
            <a:r>
              <a:rPr lang="en-US" dirty="0"/>
              <a:t>“In fact, we demonstrate that even though small values of gain and loss distort the dispersion diagram of the modes near the SIP, due to the exceptional sensitivity of the mode wavenumbers at an EPD \cite{figotin_slow_2006}, they remain in close proximity.”</a:t>
            </a:r>
          </a:p>
        </p:txBody>
      </p:sp>
      <p:sp>
        <p:nvSpPr>
          <p:cNvPr id="4" name="TextBox 3">
            <a:extLst>
              <a:ext uri="{FF2B5EF4-FFF2-40B4-BE49-F238E27FC236}">
                <a16:creationId xmlns:a16="http://schemas.microsoft.com/office/drawing/2014/main" id="{6A2B246F-8895-9F16-DAC6-03CE1A039827}"/>
              </a:ext>
            </a:extLst>
          </p:cNvPr>
          <p:cNvSpPr txBox="1"/>
          <p:nvPr/>
        </p:nvSpPr>
        <p:spPr>
          <a:xfrm>
            <a:off x="304800" y="1537273"/>
            <a:ext cx="113538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[1] shows a generic </a:t>
            </a:r>
            <a:r>
              <a:rPr lang="en-US" dirty="0" err="1"/>
              <a:t>Puiseux</a:t>
            </a:r>
            <a:r>
              <a:rPr lang="en-US" dirty="0"/>
              <a:t> series </a:t>
            </a:r>
          </a:p>
        </p:txBody>
      </p:sp>
      <p:sp>
        <p:nvSpPr>
          <p:cNvPr id="8" name="TextBox 7">
            <a:extLst>
              <a:ext uri="{FF2B5EF4-FFF2-40B4-BE49-F238E27FC236}">
                <a16:creationId xmlns:a16="http://schemas.microsoft.com/office/drawing/2014/main" id="{8819F9A5-F293-7EC9-1236-26F8EDD3D3E2}"/>
              </a:ext>
            </a:extLst>
          </p:cNvPr>
          <p:cNvSpPr txBox="1"/>
          <p:nvPr/>
        </p:nvSpPr>
        <p:spPr>
          <a:xfrm>
            <a:off x="304800" y="1906605"/>
            <a:ext cx="11506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cites [1,3]</a:t>
            </a:r>
          </a:p>
          <a:p>
            <a:pPr marL="285750" indent="-285750">
              <a:buFont typeface="Arial" panose="020B0604020202020204" pitchFamily="34" charset="0"/>
              <a:buChar char="•"/>
            </a:pPr>
            <a:r>
              <a:rPr lang="en-US" dirty="0"/>
              <a:t>[3] shows frequency splitting at a 3</a:t>
            </a:r>
            <a:r>
              <a:rPr lang="en-US" baseline="30000" dirty="0"/>
              <a:t>rd</a:t>
            </a:r>
            <a:r>
              <a:rPr lang="en-US" dirty="0"/>
              <a:t>-order EPD in a PT-symmetric system balancing gain and loss</a:t>
            </a:r>
          </a:p>
          <a:p>
            <a:pPr marL="285750" indent="-285750">
              <a:buFont typeface="Arial" panose="020B0604020202020204" pitchFamily="34" charset="0"/>
              <a:buChar char="•"/>
            </a:pPr>
            <a:r>
              <a:rPr lang="en-US" dirty="0"/>
              <a:t>On the “mode distortion” section we cite [1,2,4,5,6,7]</a:t>
            </a:r>
          </a:p>
          <a:p>
            <a:pPr marL="285750" indent="-285750">
              <a:buFont typeface="Arial" panose="020B0604020202020204" pitchFamily="34" charset="0"/>
              <a:buChar char="•"/>
            </a:pPr>
            <a:r>
              <a:rPr lang="en-US" dirty="0"/>
              <a:t>[6] mentions gain induced mode distortion although only for an RBE (no </a:t>
            </a:r>
            <a:r>
              <a:rPr lang="en-US" dirty="0" err="1"/>
              <a:t>Puiseux</a:t>
            </a:r>
            <a:r>
              <a:rPr lang="en-US" dirty="0"/>
              <a:t> series)</a:t>
            </a:r>
          </a:p>
          <a:p>
            <a:pPr marL="285750" indent="-285750">
              <a:buFont typeface="Arial" panose="020B0604020202020204" pitchFamily="34" charset="0"/>
              <a:buChar char="•"/>
            </a:pPr>
            <a:r>
              <a:rPr lang="en-US" dirty="0"/>
              <a:t>[7] mentions gain perturbation for SIP in TWT amplifiers, does not show </a:t>
            </a:r>
            <a:r>
              <a:rPr lang="en-US" dirty="0" err="1"/>
              <a:t>Puiseux</a:t>
            </a:r>
            <a:r>
              <a:rPr lang="en-US" dirty="0"/>
              <a:t> series</a:t>
            </a:r>
          </a:p>
        </p:txBody>
      </p:sp>
      <p:sp>
        <p:nvSpPr>
          <p:cNvPr id="9" name="TextBox 8">
            <a:extLst>
              <a:ext uri="{FF2B5EF4-FFF2-40B4-BE49-F238E27FC236}">
                <a16:creationId xmlns:a16="http://schemas.microsoft.com/office/drawing/2014/main" id="{31708558-157F-25C3-B8C9-1F2F41B357A2}"/>
              </a:ext>
            </a:extLst>
          </p:cNvPr>
          <p:cNvSpPr txBox="1"/>
          <p:nvPr/>
        </p:nvSpPr>
        <p:spPr>
          <a:xfrm>
            <a:off x="0" y="3995678"/>
            <a:ext cx="12192000" cy="2862322"/>
          </a:xfrm>
          <a:prstGeom prst="rect">
            <a:avLst/>
          </a:prstGeom>
          <a:noFill/>
        </p:spPr>
        <p:txBody>
          <a:bodyPr wrap="square" rtlCol="0">
            <a:spAutoFit/>
          </a:bodyPr>
          <a:lstStyle/>
          <a:p>
            <a:r>
              <a:rPr lang="en-US" dirty="0">
                <a:solidFill>
                  <a:schemeClr val="bg1">
                    <a:lumMod val="50000"/>
                  </a:schemeClr>
                </a:solidFill>
              </a:rPr>
              <a:t>[1] </a:t>
            </a:r>
            <a:r>
              <a:rPr lang="en-US" dirty="0" err="1">
                <a:solidFill>
                  <a:schemeClr val="bg1">
                    <a:lumMod val="50000"/>
                  </a:schemeClr>
                </a:solidFill>
              </a:rPr>
              <a:t>Figotin</a:t>
            </a:r>
            <a:r>
              <a:rPr lang="en-US" dirty="0">
                <a:solidFill>
                  <a:schemeClr val="bg1">
                    <a:lumMod val="50000"/>
                  </a:schemeClr>
                </a:solidFill>
              </a:rPr>
              <a:t>, </a:t>
            </a:r>
            <a:r>
              <a:rPr lang="en-US" dirty="0" err="1">
                <a:solidFill>
                  <a:schemeClr val="bg1">
                    <a:lumMod val="50000"/>
                  </a:schemeClr>
                </a:solidFill>
              </a:rPr>
              <a:t>Vitebskiy</a:t>
            </a:r>
            <a:r>
              <a:rPr lang="en-US" dirty="0">
                <a:solidFill>
                  <a:schemeClr val="bg1">
                    <a:lumMod val="50000"/>
                  </a:schemeClr>
                </a:solidFill>
              </a:rPr>
              <a:t>, Slow light in photonic crystals, Waves in Random and Complex Media, 2006</a:t>
            </a:r>
          </a:p>
          <a:p>
            <a:r>
              <a:rPr lang="en-US" dirty="0">
                <a:solidFill>
                  <a:schemeClr val="bg1">
                    <a:lumMod val="50000"/>
                  </a:schemeClr>
                </a:solidFill>
              </a:rPr>
              <a:t>[2] Nada, Capolino, Theory of coupled resonator optical waveguides exhibiting high-order exceptional points of degeneracy, Phys. Rev. B, 2017</a:t>
            </a:r>
          </a:p>
          <a:p>
            <a:r>
              <a:rPr lang="en-US" dirty="0">
                <a:solidFill>
                  <a:schemeClr val="bg1">
                    <a:lumMod val="50000"/>
                  </a:schemeClr>
                </a:solidFill>
              </a:rPr>
              <a:t>[3] </a:t>
            </a:r>
            <a:r>
              <a:rPr lang="en-US" dirty="0" err="1">
                <a:solidFill>
                  <a:schemeClr val="bg1">
                    <a:lumMod val="50000"/>
                  </a:schemeClr>
                </a:solidFill>
              </a:rPr>
              <a:t>Hodaei</a:t>
            </a:r>
            <a:r>
              <a:rPr lang="en-US" dirty="0">
                <a:solidFill>
                  <a:schemeClr val="bg1">
                    <a:lumMod val="50000"/>
                  </a:schemeClr>
                </a:solidFill>
              </a:rPr>
              <a:t>, Christodoulides, Enhanced sensitivity at higher-order exceptional points, Nature, 2017</a:t>
            </a:r>
          </a:p>
          <a:p>
            <a:r>
              <a:rPr lang="en-US" dirty="0">
                <a:solidFill>
                  <a:schemeClr val="bg1">
                    <a:lumMod val="50000"/>
                  </a:schemeClr>
                </a:solidFill>
              </a:rPr>
              <a:t>[4] Kato, Perturbation theory for linear operators (Springer Berlin Heidelberg, 1966), chap. 2</a:t>
            </a:r>
          </a:p>
          <a:p>
            <a:r>
              <a:rPr lang="en-US" dirty="0">
                <a:solidFill>
                  <a:schemeClr val="bg1">
                    <a:lumMod val="50000"/>
                  </a:schemeClr>
                </a:solidFill>
              </a:rPr>
              <a:t>[5] Welters, On Explicit Recursive Formulas in the Spectral Perturbation Analysis of a Jordan Block, </a:t>
            </a:r>
            <a:r>
              <a:rPr lang="fr-FR" dirty="0">
                <a:solidFill>
                  <a:schemeClr val="bg1">
                    <a:lumMod val="50000"/>
                  </a:schemeClr>
                </a:solidFill>
              </a:rPr>
              <a:t>SIAM J. Matrix Anal. &amp; </a:t>
            </a:r>
            <a:r>
              <a:rPr lang="fr-FR" dirty="0" err="1">
                <a:solidFill>
                  <a:schemeClr val="bg1">
                    <a:lumMod val="50000"/>
                  </a:schemeClr>
                </a:solidFill>
              </a:rPr>
              <a:t>Appl</a:t>
            </a:r>
            <a:r>
              <a:rPr lang="fr-FR" dirty="0">
                <a:solidFill>
                  <a:schemeClr val="bg1">
                    <a:lumMod val="50000"/>
                  </a:schemeClr>
                </a:solidFill>
              </a:rPr>
              <a:t>.</a:t>
            </a:r>
            <a:r>
              <a:rPr lang="en-US" dirty="0">
                <a:solidFill>
                  <a:schemeClr val="bg1">
                    <a:lumMod val="50000"/>
                  </a:schemeClr>
                </a:solidFill>
              </a:rPr>
              <a:t>, 2011</a:t>
            </a:r>
          </a:p>
          <a:p>
            <a:r>
              <a:rPr lang="en-US" dirty="0">
                <a:solidFill>
                  <a:schemeClr val="bg1">
                    <a:lumMod val="50000"/>
                  </a:schemeClr>
                </a:solidFill>
              </a:rPr>
              <a:t>[6] </a:t>
            </a:r>
            <a:r>
              <a:rPr lang="en-US" dirty="0" err="1">
                <a:solidFill>
                  <a:schemeClr val="bg1">
                    <a:lumMod val="50000"/>
                  </a:schemeClr>
                </a:solidFill>
              </a:rPr>
              <a:t>Grgic</a:t>
            </a:r>
            <a:r>
              <a:rPr lang="en-US" dirty="0">
                <a:solidFill>
                  <a:schemeClr val="bg1">
                    <a:lumMod val="50000"/>
                  </a:schemeClr>
                </a:solidFill>
              </a:rPr>
              <a:t>, Mortensen, Fundamental Limitations to Gain Enhancement in Periodic Media and Waveguides, Phys. Rev. Letters, 2012</a:t>
            </a:r>
          </a:p>
          <a:p>
            <a:r>
              <a:rPr lang="en-US" dirty="0">
                <a:solidFill>
                  <a:schemeClr val="bg1">
                    <a:lumMod val="50000"/>
                  </a:schemeClr>
                </a:solidFill>
              </a:rPr>
              <a:t>[7] </a:t>
            </a:r>
            <a:r>
              <a:rPr lang="en-US" dirty="0" err="1">
                <a:solidFill>
                  <a:schemeClr val="bg1">
                    <a:lumMod val="50000"/>
                  </a:schemeClr>
                </a:solidFill>
              </a:rPr>
              <a:t>Yazdi</a:t>
            </a:r>
            <a:r>
              <a:rPr lang="en-US" dirty="0">
                <a:solidFill>
                  <a:schemeClr val="bg1">
                    <a:lumMod val="50000"/>
                  </a:schemeClr>
                </a:solidFill>
              </a:rPr>
              <a:t>, Capolino, A New Amplification Regime for Traveling Wave Tubes With Third-Order Modal Degeneracy, </a:t>
            </a:r>
            <a:r>
              <a:rPr lang="fr-FR" dirty="0">
                <a:solidFill>
                  <a:schemeClr val="bg1">
                    <a:lumMod val="50000"/>
                  </a:schemeClr>
                </a:solidFill>
              </a:rPr>
              <a:t>IEEE Transactions on Plasma Science, 2018</a:t>
            </a:r>
            <a:endParaRPr lang="en-US" dirty="0">
              <a:solidFill>
                <a:schemeClr val="bg1">
                  <a:lumMod val="50000"/>
                </a:schemeClr>
              </a:solidFill>
            </a:endParaRPr>
          </a:p>
        </p:txBody>
      </p:sp>
    </p:spTree>
    <p:extLst>
      <p:ext uri="{BB962C8B-B14F-4D97-AF65-F5344CB8AC3E}">
        <p14:creationId xmlns:p14="http://schemas.microsoft.com/office/powerpoint/2010/main" val="11672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5730-D468-E01E-BD98-90CCF163A63D}"/>
              </a:ext>
            </a:extLst>
          </p:cNvPr>
          <p:cNvSpPr>
            <a:spLocks noGrp="1"/>
          </p:cNvSpPr>
          <p:nvPr>
            <p:ph type="title"/>
          </p:nvPr>
        </p:nvSpPr>
        <p:spPr/>
        <p:txBody>
          <a:bodyPr/>
          <a:lstStyle/>
          <a:p>
            <a:r>
              <a:rPr lang="en-US" dirty="0"/>
              <a:t>Field enhancement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3EA41D5-1103-2EDC-60DE-0DBC86664389}"/>
                  </a:ext>
                </a:extLst>
              </p:cNvPr>
              <p:cNvSpPr txBox="1"/>
              <p:nvPr/>
            </p:nvSpPr>
            <p:spPr>
              <a:xfrm>
                <a:off x="228600" y="533400"/>
                <a:ext cx="11658600" cy="5139740"/>
              </a:xfrm>
              <a:prstGeom prst="rect">
                <a:avLst/>
              </a:prstGeom>
              <a:noFill/>
            </p:spPr>
            <p:txBody>
              <a:bodyPr wrap="square" rtlCol="0">
                <a:spAutoFit/>
              </a:bodyPr>
              <a:lstStyle/>
              <a:p>
                <a:pPr marL="285750" indent="-285750">
                  <a:buFont typeface="Arial" panose="020B0604020202020204" pitchFamily="34" charset="0"/>
                  <a:buChar char="•"/>
                </a:pPr>
                <a:r>
                  <a:rPr lang="en-US" dirty="0"/>
                  <a:t>Argument: </a:t>
                </a:r>
                <a14:m>
                  <m:oMath xmlns:m="http://schemas.openxmlformats.org/officeDocument/2006/math">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r>
                          <a:rPr lang="es-ES" b="0" i="1" smtClean="0">
                            <a:latin typeface="Cambria Math" panose="02040503050406030204" pitchFamily="18" charset="0"/>
                          </a:rPr>
                          <m:t>,</m:t>
                        </m:r>
                        <m:r>
                          <a:rPr lang="es-ES" b="0" i="1" smtClean="0">
                            <a:latin typeface="Cambria Math" panose="02040503050406030204" pitchFamily="18" charset="0"/>
                          </a:rPr>
                          <m:t>𝑆</m:t>
                        </m:r>
                      </m:sub>
                      <m:sup>
                        <m:r>
                          <a:rPr lang="es-ES" b="0" i="1" smtClean="0">
                            <a:latin typeface="Cambria Math" panose="02040503050406030204" pitchFamily="18" charset="0"/>
                          </a:rPr>
                          <m:t>′′</m:t>
                        </m:r>
                      </m:sup>
                    </m:sSubSup>
                    <m:r>
                      <a:rPr lang="es-ES" b="0" i="1" smtClean="0">
                        <a:latin typeface="Cambria Math" panose="02040503050406030204" pitchFamily="18" charset="0"/>
                      </a:rPr>
                      <m:t>&lt;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r>
                          <a:rPr lang="es-ES" b="0" i="1" smtClean="0">
                            <a:latin typeface="Cambria Math" panose="02040503050406030204" pitchFamily="18" charset="0"/>
                          </a:rPr>
                          <m:t>,</m:t>
                        </m:r>
                        <m:r>
                          <a:rPr lang="es-ES" b="0" i="1" smtClean="0">
                            <a:latin typeface="Cambria Math" panose="02040503050406030204" pitchFamily="18" charset="0"/>
                          </a:rPr>
                          <m:t>𝑅</m:t>
                        </m:r>
                      </m:sub>
                      <m:sup>
                        <m:r>
                          <a:rPr lang="es-ES" b="0" i="1" smtClean="0">
                            <a:latin typeface="Cambria Math" panose="02040503050406030204" pitchFamily="18" charset="0"/>
                          </a:rPr>
                          <m:t>′′</m:t>
                        </m:r>
                      </m:sup>
                    </m:sSubSup>
                  </m:oMath>
                </a14:m>
                <a:r>
                  <a:rPr lang="en-US" dirty="0"/>
                  <a:t> because fields at the SIP resonance experience a higher field enhancement, and the field structure plays an important role in determining the lasing threshold, not just the quality factor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RBE has higher </a:t>
                </a:r>
                <a14:m>
                  <m:oMath xmlns:m="http://schemas.openxmlformats.org/officeDocument/2006/math">
                    <m:r>
                      <a:rPr lang="es-ES" b="0" i="1" smtClean="0">
                        <a:latin typeface="Cambria Math" panose="02040503050406030204" pitchFamily="18" charset="0"/>
                      </a:rPr>
                      <m:t>𝑄</m:t>
                    </m:r>
                  </m:oMath>
                </a14:m>
                <a:r>
                  <a:rPr lang="en-US" dirty="0"/>
                  <a:t> and </a:t>
                </a:r>
                <a14:m>
                  <m:oMath xmlns:m="http://schemas.openxmlformats.org/officeDocument/2006/math">
                    <m:sSubSup>
                      <m:sSubSupPr>
                        <m:ctrlPr>
                          <a:rPr lang="es-ES" i="1">
                            <a:latin typeface="Cambria Math" panose="02040503050406030204" pitchFamily="18" charset="0"/>
                          </a:rPr>
                        </m:ctrlPr>
                      </m:sSubSupPr>
                      <m:e>
                        <m:r>
                          <a:rPr lang="es-ES" i="1">
                            <a:latin typeface="Cambria Math" panose="02040503050406030204" pitchFamily="18" charset="0"/>
                          </a:rPr>
                          <m:t>𝑛</m:t>
                        </m:r>
                      </m:e>
                      <m:sub>
                        <m:r>
                          <a:rPr lang="es-ES" i="1">
                            <a:latin typeface="Cambria Math" panose="02040503050406030204" pitchFamily="18" charset="0"/>
                          </a:rPr>
                          <m:t>𝑡h</m:t>
                        </m:r>
                        <m:r>
                          <a:rPr lang="es-ES" i="1">
                            <a:latin typeface="Cambria Math" panose="02040503050406030204" pitchFamily="18" charset="0"/>
                          </a:rPr>
                          <m:t>,</m:t>
                        </m:r>
                        <m:r>
                          <a:rPr lang="es-ES" i="1">
                            <a:latin typeface="Cambria Math" panose="02040503050406030204" pitchFamily="18" charset="0"/>
                          </a:rPr>
                          <m:t>𝑅</m:t>
                        </m:r>
                      </m:sub>
                      <m:sup>
                        <m:r>
                          <a:rPr lang="es-ES" i="1">
                            <a:latin typeface="Cambria Math" panose="02040503050406030204" pitchFamily="18" charset="0"/>
                          </a:rPr>
                          <m:t>′′</m:t>
                        </m:r>
                      </m:sup>
                    </m:sSubSup>
                  </m:oMath>
                </a14:m>
                <a:r>
                  <a:rPr lang="en-US" dirty="0"/>
                  <a:t>  than the SIP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Therefore,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𝜏</m:t>
                        </m:r>
                      </m:e>
                      <m:sub>
                        <m:r>
                          <a:rPr lang="es-ES" b="0" i="1" smtClean="0">
                            <a:latin typeface="Cambria Math" panose="02040503050406030204" pitchFamily="18" charset="0"/>
                          </a:rPr>
                          <m:t>𝑔</m:t>
                        </m:r>
                        <m:r>
                          <a:rPr lang="es-ES" b="0" i="1" smtClean="0">
                            <a:latin typeface="Cambria Math" panose="02040503050406030204" pitchFamily="18" charset="0"/>
                          </a:rPr>
                          <m:t>,</m:t>
                        </m:r>
                        <m:r>
                          <a:rPr lang="es-ES" b="0" i="1" smtClean="0">
                            <a:latin typeface="Cambria Math" panose="02040503050406030204" pitchFamily="18" charset="0"/>
                          </a:rPr>
                          <m:t>𝑅</m:t>
                        </m:r>
                      </m:sub>
                    </m:sSub>
                    <m:r>
                      <a:rPr lang="es-ES" b="0" i="1" smtClean="0">
                        <a:latin typeface="Cambria Math" panose="02040503050406030204" pitchFamily="18" charset="0"/>
                      </a:rPr>
                      <m:t>&gt;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𝜏</m:t>
                        </m:r>
                      </m:e>
                      <m:sub>
                        <m:r>
                          <a:rPr lang="es-ES" b="0" i="1" smtClean="0">
                            <a:latin typeface="Cambria Math" panose="02040503050406030204" pitchFamily="18" charset="0"/>
                          </a:rPr>
                          <m:t>𝑔</m:t>
                        </m:r>
                        <m:r>
                          <a:rPr lang="es-ES" b="0" i="1" smtClean="0">
                            <a:latin typeface="Cambria Math" panose="02040503050406030204" pitchFamily="18" charset="0"/>
                          </a:rPr>
                          <m:t>,</m:t>
                        </m:r>
                        <m:r>
                          <a:rPr lang="es-ES" b="0" i="1" smtClean="0">
                            <a:latin typeface="Cambria Math" panose="02040503050406030204" pitchFamily="18" charset="0"/>
                          </a:rPr>
                          <m:t>𝑆</m:t>
                        </m:r>
                      </m:sub>
                    </m:sSub>
                  </m:oMath>
                </a14:m>
                <a:r>
                  <a:rPr lang="en-US" dirty="0"/>
                  <a:t>, but </a:t>
                </a:r>
                <a14:m>
                  <m:oMath xmlns:m="http://schemas.openxmlformats.org/officeDocument/2006/math">
                    <m:sSubSup>
                      <m:sSubSupPr>
                        <m:ctrlPr>
                          <a:rPr lang="es-ES" i="1">
                            <a:latin typeface="Cambria Math" panose="02040503050406030204" pitchFamily="18" charset="0"/>
                          </a:rPr>
                        </m:ctrlPr>
                      </m:sSubSupPr>
                      <m:e>
                        <m:r>
                          <a:rPr lang="es-ES" i="1">
                            <a:latin typeface="Cambria Math" panose="02040503050406030204" pitchFamily="18" charset="0"/>
                          </a:rPr>
                          <m:t>𝑛</m:t>
                        </m:r>
                      </m:e>
                      <m:sub>
                        <m:r>
                          <a:rPr lang="es-ES" i="1">
                            <a:latin typeface="Cambria Math" panose="02040503050406030204" pitchFamily="18" charset="0"/>
                          </a:rPr>
                          <m:t>𝑡h</m:t>
                        </m:r>
                        <m:r>
                          <a:rPr lang="es-ES" i="1">
                            <a:latin typeface="Cambria Math" panose="02040503050406030204" pitchFamily="18" charset="0"/>
                          </a:rPr>
                          <m:t>,</m:t>
                        </m:r>
                        <m:r>
                          <a:rPr lang="es-ES" i="1">
                            <a:latin typeface="Cambria Math" panose="02040503050406030204" pitchFamily="18" charset="0"/>
                          </a:rPr>
                          <m:t>𝑆</m:t>
                        </m:r>
                      </m:sub>
                      <m:sup>
                        <m:r>
                          <a:rPr lang="es-ES" i="1">
                            <a:latin typeface="Cambria Math" panose="02040503050406030204" pitchFamily="18" charset="0"/>
                          </a:rPr>
                          <m:t>′′</m:t>
                        </m:r>
                      </m:sup>
                    </m:sSubSup>
                    <m:r>
                      <a:rPr lang="es-ES" i="1">
                        <a:latin typeface="Cambria Math" panose="02040503050406030204" pitchFamily="18" charset="0"/>
                      </a:rPr>
                      <m:t>&lt;</m:t>
                    </m:r>
                    <m:sSubSup>
                      <m:sSubSupPr>
                        <m:ctrlPr>
                          <a:rPr lang="es-ES" i="1">
                            <a:latin typeface="Cambria Math" panose="02040503050406030204" pitchFamily="18" charset="0"/>
                          </a:rPr>
                        </m:ctrlPr>
                      </m:sSubSupPr>
                      <m:e>
                        <m:r>
                          <a:rPr lang="es-ES" i="1">
                            <a:latin typeface="Cambria Math" panose="02040503050406030204" pitchFamily="18" charset="0"/>
                          </a:rPr>
                          <m:t>𝑛</m:t>
                        </m:r>
                      </m:e>
                      <m:sub>
                        <m:r>
                          <a:rPr lang="es-ES" i="1">
                            <a:latin typeface="Cambria Math" panose="02040503050406030204" pitchFamily="18" charset="0"/>
                          </a:rPr>
                          <m:t>𝑡h</m:t>
                        </m:r>
                        <m:r>
                          <a:rPr lang="es-ES" i="1">
                            <a:latin typeface="Cambria Math" panose="02040503050406030204" pitchFamily="18" charset="0"/>
                          </a:rPr>
                          <m:t>,</m:t>
                        </m:r>
                        <m:r>
                          <a:rPr lang="es-ES" i="1">
                            <a:latin typeface="Cambria Math" panose="02040503050406030204" pitchFamily="18" charset="0"/>
                          </a:rPr>
                          <m:t>𝑅</m:t>
                        </m:r>
                      </m:sub>
                      <m:sup>
                        <m:r>
                          <a:rPr lang="es-ES" i="1">
                            <a:latin typeface="Cambria Math" panose="02040503050406030204" pitchFamily="18" charset="0"/>
                          </a:rPr>
                          <m:t>′′</m:t>
                        </m:r>
                      </m:sup>
                    </m:sSubSup>
                    <m:r>
                      <a:rPr lang="es-ES" b="0" i="0" smtClean="0">
                        <a:latin typeface="Cambria Math" panose="02040503050406030204" pitchFamily="18" charset="0"/>
                      </a:rPr>
                      <m:t>.</m:t>
                    </m:r>
                  </m:oMath>
                </a14:m>
                <a:r>
                  <a:rPr lang="en-US" dirty="0"/>
                  <a:t> This is the part we have to explain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“It may seem apparent that the pumping threshold is only dictated by the loaded Q-factor, yet the field structure of the cavity plays a pivotal rule in lowering the threshold as we discuss in the following section.”</a:t>
                </a:r>
                <a:br>
                  <a:rPr lang="en-US" dirty="0"/>
                </a:br>
                <a:r>
                  <a:rPr lang="en-US" dirty="0"/>
                  <a:t>It shows that the field is enhanced more near a DBE than near an RBE -&gt; Show threshold vs loaded Q factor plot</a:t>
                </a:r>
              </a:p>
              <a:p>
                <a:pPr marL="285750" indent="-285750">
                  <a:buFont typeface="Arial" panose="020B0604020202020204" pitchFamily="34" charset="0"/>
                  <a:buChar char="•"/>
                </a:pPr>
                <a:endParaRPr lang="en-US" dirty="0"/>
              </a:p>
              <a:p>
                <a:pPr marL="285750" indent="-285750" algn="l">
                  <a:buFont typeface="Arial" panose="020B0604020202020204" pitchFamily="34" charset="0"/>
                  <a:buChar char="•"/>
                </a:pPr>
                <a:r>
                  <a:rPr lang="en-US" dirty="0"/>
                  <a:t>[2]: Enhancement of the density of states near the DBE -&gt; Low threshold. They say “The largest LDOS enhancement occurs for the DBE case, and it is due to the unconventional DBE resonance inside the cavity that generates giant fields.” </a:t>
                </a:r>
                <a:br>
                  <a:rPr lang="en-US" dirty="0"/>
                </a:br>
                <a:r>
                  <a:rPr lang="en-US" dirty="0"/>
                  <a:t>They also show the lower threshold using group delay</a:t>
                </a:r>
              </a:p>
              <a:p>
                <a:pPr marL="285750" indent="-285750" algn="l">
                  <a:buFont typeface="Arial" panose="020B0604020202020204" pitchFamily="34" charset="0"/>
                  <a:buChar char="•"/>
                </a:pPr>
                <a:endParaRPr lang="en-US" dirty="0"/>
              </a:p>
              <a:p>
                <a:pPr algn="l"/>
                <a:r>
                  <a:rPr lang="en-US" dirty="0"/>
                  <a:t>[3]: “</a:t>
                </a:r>
                <a:r>
                  <a:rPr lang="en-US" sz="1800" b="0" i="0" u="none" strike="noStrike" baseline="0" dirty="0">
                    <a:latin typeface="NimbusRomNo9L-Regu"/>
                  </a:rPr>
                  <a:t>vanishing group velocity always implies a dramatic increase in density of modes at the respective frequency. … the frozen mode regime associated with a dramatic enhancement of the amplitude of the wave transmitted to the periodic medium”</a:t>
                </a:r>
                <a:endParaRPr lang="en-US" dirty="0"/>
              </a:p>
            </p:txBody>
          </p:sp>
        </mc:Choice>
        <mc:Fallback>
          <p:sp>
            <p:nvSpPr>
              <p:cNvPr id="3" name="TextBox 2">
                <a:extLst>
                  <a:ext uri="{FF2B5EF4-FFF2-40B4-BE49-F238E27FC236}">
                    <a16:creationId xmlns:a16="http://schemas.microsoft.com/office/drawing/2014/main" id="{23EA41D5-1103-2EDC-60DE-0DBC86664389}"/>
                  </a:ext>
                </a:extLst>
              </p:cNvPr>
              <p:cNvSpPr txBox="1">
                <a:spLocks noRot="1" noChangeAspect="1" noMove="1" noResize="1" noEditPoints="1" noAdjustHandles="1" noChangeArrowheads="1" noChangeShapeType="1" noTextEdit="1"/>
              </p:cNvSpPr>
              <p:nvPr/>
            </p:nvSpPr>
            <p:spPr>
              <a:xfrm>
                <a:off x="228600" y="533400"/>
                <a:ext cx="11658600" cy="5139740"/>
              </a:xfrm>
              <a:prstGeom prst="rect">
                <a:avLst/>
              </a:prstGeom>
              <a:blipFill>
                <a:blip r:embed="rId2"/>
                <a:stretch>
                  <a:fillRect l="-471" t="-593" r="-262" b="-8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C981EE4-1F25-AA1D-CF56-C264C6DA91E7}"/>
              </a:ext>
            </a:extLst>
          </p:cNvPr>
          <p:cNvSpPr txBox="1"/>
          <p:nvPr/>
        </p:nvSpPr>
        <p:spPr>
          <a:xfrm>
            <a:off x="0" y="5934670"/>
            <a:ext cx="12192000" cy="923330"/>
          </a:xfrm>
          <a:prstGeom prst="rect">
            <a:avLst/>
          </a:prstGeom>
          <a:noFill/>
        </p:spPr>
        <p:txBody>
          <a:bodyPr wrap="square" rtlCol="0">
            <a:spAutoFit/>
          </a:bodyPr>
          <a:lstStyle/>
          <a:p>
            <a:r>
              <a:rPr lang="en-US" dirty="0">
                <a:solidFill>
                  <a:schemeClr val="bg1">
                    <a:lumMod val="50000"/>
                  </a:schemeClr>
                </a:solidFill>
              </a:rPr>
              <a:t>[1] </a:t>
            </a:r>
            <a:r>
              <a:rPr lang="en-US" dirty="0" err="1">
                <a:solidFill>
                  <a:schemeClr val="bg1">
                    <a:lumMod val="50000"/>
                  </a:schemeClr>
                </a:solidFill>
              </a:rPr>
              <a:t>Veysi</a:t>
            </a:r>
            <a:r>
              <a:rPr lang="en-US" dirty="0">
                <a:solidFill>
                  <a:schemeClr val="bg1">
                    <a:lumMod val="50000"/>
                  </a:schemeClr>
                </a:solidFill>
              </a:rPr>
              <a:t>, Capolino, The degenerate band edge laser: a new paradigm for coherent light-matter interaction, Phys. Rev. B, 2018</a:t>
            </a:r>
          </a:p>
          <a:p>
            <a:r>
              <a:rPr lang="en-US" dirty="0">
                <a:solidFill>
                  <a:schemeClr val="bg1">
                    <a:lumMod val="50000"/>
                  </a:schemeClr>
                </a:solidFill>
              </a:rPr>
              <a:t>[2] Othman, Capolino, Giant gain enhancement in photonic crystals with a degenerate band edge, Phys. Rev. B, 2016</a:t>
            </a:r>
          </a:p>
          <a:p>
            <a:r>
              <a:rPr lang="en-US" dirty="0">
                <a:solidFill>
                  <a:schemeClr val="bg1">
                    <a:lumMod val="50000"/>
                  </a:schemeClr>
                </a:solidFill>
              </a:rPr>
              <a:t>[3] </a:t>
            </a:r>
            <a:r>
              <a:rPr lang="en-US" dirty="0" err="1">
                <a:solidFill>
                  <a:schemeClr val="bg1">
                    <a:lumMod val="50000"/>
                  </a:schemeClr>
                </a:solidFill>
              </a:rPr>
              <a:t>Figotin</a:t>
            </a:r>
            <a:r>
              <a:rPr lang="en-US" dirty="0">
                <a:solidFill>
                  <a:schemeClr val="bg1">
                    <a:lumMod val="50000"/>
                  </a:schemeClr>
                </a:solidFill>
              </a:rPr>
              <a:t>, </a:t>
            </a:r>
            <a:r>
              <a:rPr lang="en-US" dirty="0" err="1">
                <a:solidFill>
                  <a:schemeClr val="bg1">
                    <a:lumMod val="50000"/>
                  </a:schemeClr>
                </a:solidFill>
              </a:rPr>
              <a:t>Vitebskiy</a:t>
            </a:r>
            <a:r>
              <a:rPr lang="en-US" dirty="0">
                <a:solidFill>
                  <a:schemeClr val="bg1">
                    <a:lumMod val="50000"/>
                  </a:schemeClr>
                </a:solidFill>
              </a:rPr>
              <a:t>, Slow wave phenomena in photonic crystals, Laser &amp; Photonics Reviews, 2011</a:t>
            </a:r>
          </a:p>
        </p:txBody>
      </p:sp>
    </p:spTree>
    <p:extLst>
      <p:ext uri="{BB962C8B-B14F-4D97-AF65-F5344CB8AC3E}">
        <p14:creationId xmlns:p14="http://schemas.microsoft.com/office/powerpoint/2010/main" val="50654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FAEA-49B4-F0B5-D2B8-80AA5866F506}"/>
              </a:ext>
            </a:extLst>
          </p:cNvPr>
          <p:cNvSpPr>
            <a:spLocks noGrp="1"/>
          </p:cNvSpPr>
          <p:nvPr>
            <p:ph type="title"/>
          </p:nvPr>
        </p:nvSpPr>
        <p:spPr/>
        <p:txBody>
          <a:bodyPr/>
          <a:lstStyle/>
          <a:p>
            <a:r>
              <a:rPr lang="en-US" dirty="0"/>
              <a:t>Revise all the comments</a:t>
            </a:r>
          </a:p>
        </p:txBody>
      </p:sp>
      <p:sp>
        <p:nvSpPr>
          <p:cNvPr id="3" name="TextBox 2">
            <a:extLst>
              <a:ext uri="{FF2B5EF4-FFF2-40B4-BE49-F238E27FC236}">
                <a16:creationId xmlns:a16="http://schemas.microsoft.com/office/drawing/2014/main" id="{E9154387-C9B8-8A0F-F77F-322BF7C9EF7A}"/>
              </a:ext>
            </a:extLst>
          </p:cNvPr>
          <p:cNvSpPr txBox="1"/>
          <p:nvPr/>
        </p:nvSpPr>
        <p:spPr>
          <a:xfrm>
            <a:off x="228600" y="990600"/>
            <a:ext cx="11201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Make sure all the comments are accounted for and that you are on the same page</a:t>
            </a:r>
          </a:p>
        </p:txBody>
      </p:sp>
    </p:spTree>
    <p:extLst>
      <p:ext uri="{BB962C8B-B14F-4D97-AF65-F5344CB8AC3E}">
        <p14:creationId xmlns:p14="http://schemas.microsoft.com/office/powerpoint/2010/main" val="1709953971"/>
      </p:ext>
    </p:extLst>
  </p:cSld>
  <p:clrMapOvr>
    <a:masterClrMapping/>
  </p:clrMapOvr>
</p:sld>
</file>

<file path=ppt/theme/theme1.xml><?xml version="1.0" encoding="utf-8"?>
<a:theme xmlns:a="http://schemas.openxmlformats.org/drawingml/2006/main" name="Capolino_Title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Title_Theme" id="{B2EBE72B-470E-4CF7-9249-DF1F0954883A}" vid="{C25F7877-D91D-4CB7-A24B-4A4B04882CCA}"/>
    </a:ext>
  </a:extLst>
</a:theme>
</file>

<file path=ppt/theme/theme2.xml><?xml version="1.0" encoding="utf-8"?>
<a:theme xmlns:a="http://schemas.openxmlformats.org/drawingml/2006/main" name="1_Capolino_Title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Title_Theme" id="{B2EBE72B-470E-4CF7-9249-DF1F0954883A}" vid="{C25F7877-D91D-4CB7-A24B-4A4B04882CC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apolino_Slides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polino_Slides_Theme" id="{DF69EB0F-8E60-4595-B82A-3AFEB0899D7B}" vid="{05F6E665-52FE-4FED-AB83-07159CA151C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66333</TotalTime>
  <Words>976</Words>
  <Application>Microsoft Office PowerPoint</Application>
  <PresentationFormat>Widescreen</PresentationFormat>
  <Paragraphs>44</Paragraphs>
  <Slides>5</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vt:i4>
      </vt:variant>
    </vt:vector>
  </HeadingPairs>
  <TitlesOfParts>
    <vt:vector size="15" baseType="lpstr">
      <vt:lpstr>NimbusRomNo9L-Regu</vt:lpstr>
      <vt:lpstr>Times New Roman</vt:lpstr>
      <vt:lpstr>NimbusSanL-Regu</vt:lpstr>
      <vt:lpstr>Calibri</vt:lpstr>
      <vt:lpstr>Arial</vt:lpstr>
      <vt:lpstr>Cambria Math</vt:lpstr>
      <vt:lpstr>Capolino_Title_Theme</vt:lpstr>
      <vt:lpstr>1_Capolino_Title_Theme</vt:lpstr>
      <vt:lpstr>Diseño personalizado</vt:lpstr>
      <vt:lpstr>Capolino_Slides_Theme</vt:lpstr>
      <vt:lpstr>PowerPoint Presentation</vt:lpstr>
      <vt:lpstr>Non-resonant nature</vt:lpstr>
      <vt:lpstr>Sentence:</vt:lpstr>
      <vt:lpstr>Field enhancement</vt:lpstr>
      <vt:lpstr>Revise all the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Ring Resonator</dc:title>
  <dc:creator>Filippo</dc:creator>
  <cp:lastModifiedBy>Albert Herrero Parareda</cp:lastModifiedBy>
  <cp:revision>1010</cp:revision>
  <dcterms:created xsi:type="dcterms:W3CDTF">2015-11-16T15:02:53Z</dcterms:created>
  <dcterms:modified xsi:type="dcterms:W3CDTF">2023-02-23T17:50:08Z</dcterms:modified>
</cp:coreProperties>
</file>