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23"/>
  </p:notesMasterIdLst>
  <p:handoutMasterIdLst>
    <p:handoutMasterId r:id="rId24"/>
  </p:handoutMasterIdLst>
  <p:sldIdLst>
    <p:sldId id="347" r:id="rId5"/>
    <p:sldId id="350" r:id="rId6"/>
    <p:sldId id="367" r:id="rId7"/>
    <p:sldId id="521" r:id="rId8"/>
    <p:sldId id="369" r:id="rId9"/>
    <p:sldId id="374" r:id="rId10"/>
    <p:sldId id="352" r:id="rId11"/>
    <p:sldId id="351" r:id="rId12"/>
    <p:sldId id="353" r:id="rId13"/>
    <p:sldId id="371" r:id="rId14"/>
    <p:sldId id="349" r:id="rId15"/>
    <p:sldId id="523" r:id="rId16"/>
    <p:sldId id="520" r:id="rId17"/>
    <p:sldId id="519" r:id="rId18"/>
    <p:sldId id="524" r:id="rId19"/>
    <p:sldId id="525" r:id="rId20"/>
    <p:sldId id="527" r:id="rId21"/>
    <p:sldId id="526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0756" autoAdjust="0"/>
  </p:normalViewPr>
  <p:slideViewPr>
    <p:cSldViewPr>
      <p:cViewPr varScale="1">
        <p:scale>
          <a:sx n="58" d="100"/>
          <a:sy n="58" d="100"/>
        </p:scale>
        <p:origin x="11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2D DDFB </a:t>
            </a:r>
            <a:r>
              <a:rPr lang="es-ES" sz="3000" b="1" dirty="0" err="1">
                <a:solidFill>
                  <a:srgbClr val="DE0000"/>
                </a:solidFill>
              </a:rPr>
              <a:t>Updates</a:t>
            </a:r>
            <a:endParaRPr lang="es-E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AEFD45-26C0-3845-0684-55367F5E2A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=79,80,81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AEFD45-26C0-3845-0684-55367F5E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AE4B4E-5A96-CAD5-2905-6B8E2B8B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199"/>
            <a:ext cx="9972000" cy="301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C00-C367-0BAD-AD2F-D8E0A61A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5" y="549000"/>
            <a:ext cx="9463670" cy="288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0843A1-944C-F0EF-FE28-A8F5BB5FBDAB}"/>
              </a:ext>
            </a:extLst>
          </p:cNvPr>
          <p:cNvCxnSpPr/>
          <p:nvPr/>
        </p:nvCxnSpPr>
        <p:spPr>
          <a:xfrm>
            <a:off x="5997768" y="99881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0CF80E-C280-2462-8A4C-445BD8D08FD1}"/>
              </a:ext>
            </a:extLst>
          </p:cNvPr>
          <p:cNvSpPr txBox="1"/>
          <p:nvPr/>
        </p:nvSpPr>
        <p:spPr>
          <a:xfrm>
            <a:off x="9601200" y="83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N=80 is the one with the furthest peak from 193.6 THz</a:t>
            </a:r>
          </a:p>
        </p:txBody>
      </p:sp>
    </p:spTree>
    <p:extLst>
      <p:ext uri="{BB962C8B-B14F-4D97-AF65-F5344CB8AC3E}">
        <p14:creationId xmlns:p14="http://schemas.microsoft.com/office/powerpoint/2010/main" val="297200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61AD52-8D27-4191-CF55-1FA453A5B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dirty="0"/>
                  <a:t> (31 runs)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61AD52-8D27-4191-CF55-1FA453A5B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5BDBDEE-6C0F-65EE-8736-81AEF6E2E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6" y="762000"/>
            <a:ext cx="3652800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66063-0A51-554C-4838-7FAF9073A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762000"/>
            <a:ext cx="3583583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29BD3-0270-565D-E8DD-D93F47019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185475"/>
            <a:ext cx="638264" cy="857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053030-0564-F027-0ED5-8BB1516A9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48" y="3950458"/>
            <a:ext cx="3666332" cy="28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BAE02F-ADF3-3768-A9D9-12CF96277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700" y="3950458"/>
            <a:ext cx="3656683" cy="28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97CE53-65A0-B637-4EA2-15EF7866C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583" y="4572000"/>
            <a:ext cx="638264" cy="857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AA4507-92A9-8AB5-6738-E3D110349177}"/>
                  </a:ext>
                </a:extLst>
              </p:cNvPr>
              <p:cNvSpPr txBox="1"/>
              <p:nvPr/>
            </p:nvSpPr>
            <p:spPr>
              <a:xfrm>
                <a:off x="8229600" y="762000"/>
                <a:ext cx="33497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DBE is at 193.6 THz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How can there be resonances above 193.6 THz?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Adding </a:t>
                </a:r>
                <a:r>
                  <a:rPr lang="en-US" u="sng" dirty="0" err="1"/>
                  <a:t>deembedding</a:t>
                </a:r>
                <a:r>
                  <a:rPr lang="en-US" u="sng" dirty="0"/>
                  <a:t> length </a:t>
                </a:r>
                <a:r>
                  <a:rPr lang="en-US" dirty="0"/>
                  <a:t>changes the resonance frequency by </a:t>
                </a:r>
                <a:r>
                  <a:rPr lang="en-US" u="sng" dirty="0"/>
                  <a:t>0.02 THz</a:t>
                </a:r>
                <a:r>
                  <a:rPr lang="en-US" dirty="0"/>
                  <a:t> (with high accuracy)</a:t>
                </a:r>
                <a:endParaRPr lang="en-US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Increasing the </a:t>
                </a:r>
                <a:r>
                  <a:rPr lang="en-US" u="sng" dirty="0"/>
                  <a:t>accuracy</a:t>
                </a:r>
                <a:r>
                  <a:rPr lang="en-US" dirty="0"/>
                  <a:t> changes the resonance frequency by about </a:t>
                </a:r>
                <a:r>
                  <a:rPr lang="en-US" u="sng" dirty="0"/>
                  <a:t>0.1 THz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simulations (for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=40:2:100</m:t>
                    </m:r>
                  </m:oMath>
                </a14:m>
                <a:r>
                  <a:rPr lang="en-US" dirty="0"/>
                  <a:t>) were done with a </a:t>
                </a:r>
                <a:r>
                  <a:rPr lang="en-US" u="sng" dirty="0"/>
                  <a:t>regular accuracy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AA4507-92A9-8AB5-6738-E3D110349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762000"/>
                <a:ext cx="3349700" cy="4801314"/>
              </a:xfrm>
              <a:prstGeom prst="rect">
                <a:avLst/>
              </a:prstGeom>
              <a:blipFill>
                <a:blip r:embed="rId8"/>
                <a:stretch>
                  <a:fillRect l="-1093" t="-635" r="-182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1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87FA42-4E2A-ACDC-420B-155F443946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r>
                  <a:rPr lang="en-US" dirty="0"/>
                  <a:t>, what is the asymptotic behavior?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87FA42-4E2A-ACDC-420B-155F44394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91818A-370C-4D23-A01E-6A41BA48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8" y="685800"/>
            <a:ext cx="12192000" cy="29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9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Shcherbakov’s</a:t>
            </a:r>
            <a:r>
              <a:rPr lang="es-ES" sz="3000" b="1" dirty="0">
                <a:solidFill>
                  <a:srgbClr val="DE0000"/>
                </a:solidFill>
              </a:rPr>
              <a:t> meeting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3FBD-9231-F609-3D6E-CC0917C0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EF3C8-0A3C-E960-1619-43432587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99" y="1700386"/>
            <a:ext cx="3387225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2E34C-DC14-371F-63CB-48EDFB70444F}"/>
                  </a:ext>
                </a:extLst>
              </p:cNvPr>
              <p:cNvSpPr txBox="1"/>
              <p:nvPr/>
            </p:nvSpPr>
            <p:spPr>
              <a:xfrm>
                <a:off x="114989" y="834141"/>
                <a:ext cx="6127545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Material: </a:t>
                </a:r>
                <a:r>
                  <a:rPr lang="en-US" dirty="0" err="1"/>
                  <a:t>AlGaAs</a:t>
                </a:r>
                <a:r>
                  <a:rPr lang="en-US" dirty="0"/>
                  <a:t>, only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dirty="0"/>
                  <a:t>in different polarizations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Claddings: </a:t>
                </a:r>
                <a:r>
                  <a:rPr lang="en-US" dirty="0" err="1"/>
                  <a:t>AlGaO</a:t>
                </a:r>
                <a:r>
                  <a:rPr lang="en-US" dirty="0"/>
                  <a:t> and </a:t>
                </a:r>
                <a:r>
                  <a:rPr lang="en-US" dirty="0" err="1"/>
                  <a:t>SiOx</a:t>
                </a:r>
                <a:r>
                  <a:rPr lang="en-US" dirty="0"/>
                  <a:t> such that it all has the same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2E34C-DC14-371F-63CB-48EDFB704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9" y="834141"/>
                <a:ext cx="6127545" cy="657809"/>
              </a:xfrm>
              <a:prstGeom prst="rect">
                <a:avLst/>
              </a:prstGeom>
              <a:blipFill>
                <a:blip r:embed="rId4"/>
                <a:stretch>
                  <a:fillRect l="-697" t="-3704" r="-59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>
            <a:extLst>
              <a:ext uri="{FF2B5EF4-FFF2-40B4-BE49-F238E27FC236}">
                <a16:creationId xmlns:a16="http://schemas.microsoft.com/office/drawing/2014/main" id="{0ECE75F0-815C-D584-F793-BAC015C0634D}"/>
              </a:ext>
            </a:extLst>
          </p:cNvPr>
          <p:cNvSpPr/>
          <p:nvPr/>
        </p:nvSpPr>
        <p:spPr>
          <a:xfrm flipH="1">
            <a:off x="7313428" y="834141"/>
            <a:ext cx="2859608" cy="6417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E9F89-57AD-1AA7-B562-C6223C19C1B0}"/>
              </a:ext>
            </a:extLst>
          </p:cNvPr>
          <p:cNvCxnSpPr>
            <a:cxnSpLocks/>
          </p:cNvCxnSpPr>
          <p:nvPr/>
        </p:nvCxnSpPr>
        <p:spPr>
          <a:xfrm>
            <a:off x="6553200" y="935459"/>
            <a:ext cx="388088" cy="439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9DC92F-21E0-86A7-19E7-9D267032123A}"/>
              </a:ext>
            </a:extLst>
          </p:cNvPr>
          <p:cNvCxnSpPr>
            <a:cxnSpLocks/>
          </p:cNvCxnSpPr>
          <p:nvPr/>
        </p:nvCxnSpPr>
        <p:spPr>
          <a:xfrm>
            <a:off x="10515600" y="910444"/>
            <a:ext cx="0" cy="5160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08ACFF-8104-1F08-F504-E11943F8B8E2}"/>
                  </a:ext>
                </a:extLst>
              </p:cNvPr>
              <p:cNvSpPr txBox="1"/>
              <p:nvPr/>
            </p:nvSpPr>
            <p:spPr>
              <a:xfrm>
                <a:off x="6506239" y="1475844"/>
                <a:ext cx="479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@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08ACFF-8104-1F08-F504-E11943F8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239" y="1475844"/>
                <a:ext cx="479554" cy="276999"/>
              </a:xfrm>
              <a:prstGeom prst="rect">
                <a:avLst/>
              </a:prstGeom>
              <a:blipFill>
                <a:blip r:embed="rId5"/>
                <a:stretch>
                  <a:fillRect l="-12658" r="-632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C67525-BBA4-17A6-E2A0-889E8A1901C4}"/>
                  </a:ext>
                </a:extLst>
              </p:cNvPr>
              <p:cNvSpPr txBox="1"/>
              <p:nvPr/>
            </p:nvSpPr>
            <p:spPr>
              <a:xfrm>
                <a:off x="10170395" y="1475845"/>
                <a:ext cx="721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@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C67525-BBA4-17A6-E2A0-889E8A19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95" y="1475845"/>
                <a:ext cx="721608" cy="276999"/>
              </a:xfrm>
              <a:prstGeom prst="rect">
                <a:avLst/>
              </a:prstGeom>
              <a:blipFill>
                <a:blip r:embed="rId6"/>
                <a:stretch>
                  <a:fillRect l="-8403" t="-2174" r="-75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2B50A5-DF2D-BD37-A510-9701952ECF71}"/>
                  </a:ext>
                </a:extLst>
              </p:cNvPr>
              <p:cNvSpPr txBox="1"/>
              <p:nvPr/>
            </p:nvSpPr>
            <p:spPr>
              <a:xfrm>
                <a:off x="228600" y="1853337"/>
                <a:ext cx="8961428" cy="352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Structure: Degenerate diffraction feedback gratings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Pump at twice the DBE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resulting</a:t>
                </a:r>
                <a:r>
                  <a:rPr lang="es-ES" dirty="0"/>
                  <a:t> </a:t>
                </a:r>
                <a:r>
                  <a:rPr lang="es-ES" dirty="0" err="1"/>
                  <a:t>photon</a:t>
                </a:r>
                <a:r>
                  <a:rPr lang="es-ES" dirty="0"/>
                  <a:t> </a:t>
                </a:r>
                <a:r>
                  <a:rPr lang="es-ES" dirty="0" err="1"/>
                  <a:t>pair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Frequency</a:t>
                </a:r>
                <a:r>
                  <a:rPr lang="es-ES" dirty="0"/>
                  <a:t> </a:t>
                </a:r>
                <a:r>
                  <a:rPr lang="es-ES" dirty="0" err="1"/>
                  <a:t>degenerate</a:t>
                </a:r>
                <a:endParaRPr lang="es-E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Polarization</a:t>
                </a:r>
                <a:r>
                  <a:rPr lang="es-ES" b="0" dirty="0"/>
                  <a:t> </a:t>
                </a:r>
                <a:r>
                  <a:rPr lang="es-ES" b="0" dirty="0" err="1"/>
                  <a:t>degenerate</a:t>
                </a:r>
                <a:endParaRPr lang="es-ES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But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b="0" dirty="0"/>
                  <a:t> (</a:t>
                </a:r>
                <a:r>
                  <a:rPr lang="es-ES" b="0" dirty="0" err="1"/>
                  <a:t>the</a:t>
                </a:r>
                <a:r>
                  <a:rPr lang="es-ES" b="0" dirty="0"/>
                  <a:t> SPDC </a:t>
                </a:r>
                <a:r>
                  <a:rPr lang="es-ES" b="0" dirty="0" err="1"/>
                  <a:t>photon</a:t>
                </a:r>
                <a:r>
                  <a:rPr lang="es-ES" b="0" dirty="0"/>
                  <a:t> </a:t>
                </a:r>
                <a:r>
                  <a:rPr lang="es-ES" b="0" dirty="0" err="1"/>
                  <a:t>pair</a:t>
                </a:r>
                <a:r>
                  <a:rPr lang="es-ES" b="0" dirty="0"/>
                  <a:t> </a:t>
                </a:r>
                <a:r>
                  <a:rPr lang="es-ES" b="0" dirty="0" err="1"/>
                  <a:t>moves</a:t>
                </a:r>
                <a:r>
                  <a:rPr lang="es-ES" b="0" dirty="0"/>
                  <a:t> in </a:t>
                </a:r>
                <a:r>
                  <a:rPr lang="es-ES" b="0" dirty="0" err="1"/>
                  <a:t>opposite</a:t>
                </a:r>
                <a:r>
                  <a:rPr lang="es-ES" b="0" dirty="0"/>
                  <a:t> </a:t>
                </a:r>
                <a:r>
                  <a:rPr lang="es-ES" b="0" dirty="0" err="1"/>
                  <a:t>directions</a:t>
                </a:r>
                <a:r>
                  <a:rPr lang="es-ES" b="0" dirty="0"/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It</a:t>
                </a:r>
                <a:r>
                  <a:rPr lang="es-ES" dirty="0"/>
                  <a:t> </a:t>
                </a:r>
                <a:r>
                  <a:rPr lang="es-ES" dirty="0" err="1"/>
                  <a:t>doesn’t</a:t>
                </a:r>
                <a:r>
                  <a:rPr lang="es-ES" dirty="0"/>
                  <a:t> </a:t>
                </a:r>
                <a:r>
                  <a:rPr lang="es-ES" dirty="0" err="1"/>
                  <a:t>matter</a:t>
                </a:r>
                <a:r>
                  <a:rPr lang="es-ES" dirty="0"/>
                  <a:t> </a:t>
                </a:r>
                <a:r>
                  <a:rPr lang="es-ES" dirty="0" err="1"/>
                  <a:t>if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input </a:t>
                </a:r>
                <a:r>
                  <a:rPr lang="es-ES" dirty="0" err="1"/>
                  <a:t>frequency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a </a:t>
                </a:r>
                <a:r>
                  <a:rPr lang="es-ES" dirty="0" err="1"/>
                  <a:t>propagating</a:t>
                </a:r>
                <a:r>
                  <a:rPr lang="es-ES" dirty="0"/>
                  <a:t> </a:t>
                </a:r>
                <a:r>
                  <a:rPr lang="es-ES" dirty="0" err="1"/>
                  <a:t>mode</a:t>
                </a:r>
                <a:r>
                  <a:rPr lang="es-ES" dirty="0"/>
                  <a:t>, </a:t>
                </a:r>
                <a:r>
                  <a:rPr lang="es-ES" dirty="0" err="1"/>
                  <a:t>an</a:t>
                </a:r>
                <a:r>
                  <a:rPr lang="es-ES" dirty="0"/>
                  <a:t> RBE </a:t>
                </a:r>
                <a:r>
                  <a:rPr lang="es-ES" dirty="0" err="1"/>
                  <a:t>or</a:t>
                </a:r>
                <a:r>
                  <a:rPr lang="es-ES" dirty="0"/>
                  <a:t> </a:t>
                </a:r>
                <a:r>
                  <a:rPr lang="es-ES" dirty="0" err="1"/>
                  <a:t>inside</a:t>
                </a:r>
                <a:r>
                  <a:rPr lang="es-ES" dirty="0"/>
                  <a:t> a </a:t>
                </a:r>
                <a:r>
                  <a:rPr lang="es-ES" dirty="0" err="1"/>
                  <a:t>bandgap</a:t>
                </a:r>
                <a:endParaRPr lang="es-ES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range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b="0" dirty="0"/>
                  <a:t>, so many different photon pairs will be generated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They can be separated with a grating out of the structure</a:t>
                </a:r>
                <a:endParaRPr lang="es-E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2B50A5-DF2D-BD37-A510-9701952E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53337"/>
                <a:ext cx="8961428" cy="3524683"/>
              </a:xfrm>
              <a:prstGeom prst="rect">
                <a:avLst/>
              </a:prstGeom>
              <a:blipFill>
                <a:blip r:embed="rId7"/>
                <a:stretch>
                  <a:fillRect l="-476" t="-865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478E80D-7B63-CB3C-0FCD-21F2D040C8F8}"/>
              </a:ext>
            </a:extLst>
          </p:cNvPr>
          <p:cNvGrpSpPr/>
          <p:nvPr/>
        </p:nvGrpSpPr>
        <p:grpSpPr>
          <a:xfrm>
            <a:off x="10170395" y="1990533"/>
            <a:ext cx="1800000" cy="1800000"/>
            <a:chOff x="6781800" y="2133600"/>
            <a:chExt cx="1800000" cy="180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22D074-ECB1-ACC9-FA6F-6A1CB8405436}"/>
                </a:ext>
              </a:extLst>
            </p:cNvPr>
            <p:cNvSpPr/>
            <p:nvPr/>
          </p:nvSpPr>
          <p:spPr>
            <a:xfrm>
              <a:off x="6781800" y="2133600"/>
              <a:ext cx="1800000" cy="18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00C49B-AE83-9B33-C1F5-C597EA632090}"/>
                </a:ext>
              </a:extLst>
            </p:cNvPr>
            <p:cNvSpPr/>
            <p:nvPr/>
          </p:nvSpPr>
          <p:spPr>
            <a:xfrm>
              <a:off x="7210208" y="2583600"/>
              <a:ext cx="900000" cy="9000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1F21D4-577F-4BB8-4EE5-2E1E31925EF1}"/>
                </a:ext>
              </a:extLst>
            </p:cNvPr>
            <p:cNvSpPr/>
            <p:nvPr/>
          </p:nvSpPr>
          <p:spPr>
            <a:xfrm>
              <a:off x="7210208" y="3483600"/>
              <a:ext cx="900000" cy="450000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57C04F-5942-E7D7-2BAE-C6869AD5D9A2}"/>
                </a:ext>
              </a:extLst>
            </p:cNvPr>
            <p:cNvSpPr txBox="1"/>
            <p:nvPr/>
          </p:nvSpPr>
          <p:spPr>
            <a:xfrm>
              <a:off x="7237143" y="275499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AlGaAs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8F6FC3-887C-2B9E-6A5B-BFAD00E1613D}"/>
                </a:ext>
              </a:extLst>
            </p:cNvPr>
            <p:cNvSpPr txBox="1"/>
            <p:nvPr/>
          </p:nvSpPr>
          <p:spPr>
            <a:xfrm>
              <a:off x="7237143" y="35239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AlGaO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C2C68-1039-2BE9-A4CE-2B348FFCF8E8}"/>
                </a:ext>
              </a:extLst>
            </p:cNvPr>
            <p:cNvSpPr txBox="1"/>
            <p:nvPr/>
          </p:nvSpPr>
          <p:spPr>
            <a:xfrm>
              <a:off x="6796745" y="215742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SiOx</a:t>
              </a:r>
              <a:endParaRPr lang="en-US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99B3280-ED5B-B0DB-744D-45DEAA1C22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7848"/>
          <a:stretch/>
        </p:blipFill>
        <p:spPr>
          <a:xfrm>
            <a:off x="9201667" y="3814356"/>
            <a:ext cx="2881745" cy="28708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ED3C50-5044-F079-9973-E5CF53512D77}"/>
              </a:ext>
            </a:extLst>
          </p:cNvPr>
          <p:cNvSpPr/>
          <p:nvPr/>
        </p:nvSpPr>
        <p:spPr>
          <a:xfrm>
            <a:off x="10490140" y="5149701"/>
            <a:ext cx="609600" cy="112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D2F613-A70D-2547-BB39-D6D85296358B}"/>
                  </a:ext>
                </a:extLst>
              </p:cNvPr>
              <p:cNvSpPr txBox="1"/>
              <p:nvPr/>
            </p:nvSpPr>
            <p:spPr>
              <a:xfrm>
                <a:off x="10640090" y="5531168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D2F613-A70D-2547-BB39-D6D85296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090" y="5531168"/>
                <a:ext cx="309700" cy="276999"/>
              </a:xfrm>
              <a:prstGeom prst="rect">
                <a:avLst/>
              </a:prstGeom>
              <a:blipFill>
                <a:blip r:embed="rId9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466B1B-D950-1E23-BCD2-8C1B43734E5F}"/>
              </a:ext>
            </a:extLst>
          </p:cNvPr>
          <p:cNvCxnSpPr>
            <a:cxnSpLocks/>
          </p:cNvCxnSpPr>
          <p:nvPr/>
        </p:nvCxnSpPr>
        <p:spPr>
          <a:xfrm>
            <a:off x="6985793" y="6403157"/>
            <a:ext cx="1243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25F5AE-ABAF-7A55-10C1-32F8E43A64C6}"/>
              </a:ext>
            </a:extLst>
          </p:cNvPr>
          <p:cNvGrpSpPr/>
          <p:nvPr/>
        </p:nvGrpSpPr>
        <p:grpSpPr>
          <a:xfrm>
            <a:off x="6378698" y="5012501"/>
            <a:ext cx="2164362" cy="1798167"/>
            <a:chOff x="6827239" y="4923936"/>
            <a:chExt cx="2164362" cy="179816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1D8104-EA1F-06F1-EFFE-6D44FD623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793" y="5245317"/>
              <a:ext cx="0" cy="1157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B76A221-1606-42AF-CC20-7663A63846C6}"/>
                    </a:ext>
                  </a:extLst>
                </p:cNvPr>
                <p:cNvSpPr txBox="1"/>
                <p:nvPr/>
              </p:nvSpPr>
              <p:spPr>
                <a:xfrm>
                  <a:off x="8229600" y="6352401"/>
                  <a:ext cx="224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B76A221-1606-42AF-CC20-7663A6384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6352401"/>
                  <a:ext cx="22467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1A5E4D-3403-EA53-5587-DBB327D03F24}"/>
                </a:ext>
              </a:extLst>
            </p:cNvPr>
            <p:cNvSpPr txBox="1"/>
            <p:nvPr/>
          </p:nvSpPr>
          <p:spPr>
            <a:xfrm>
              <a:off x="6827239" y="4923936"/>
              <a:ext cx="2164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Conversion efficiency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741FBF-E076-64BB-1F6C-380148B27610}"/>
                </a:ext>
              </a:extLst>
            </p:cNvPr>
            <p:cNvSpPr/>
            <p:nvPr/>
          </p:nvSpPr>
          <p:spPr>
            <a:xfrm>
              <a:off x="7021033" y="5626915"/>
              <a:ext cx="1068572" cy="643280"/>
            </a:xfrm>
            <a:custGeom>
              <a:avLst/>
              <a:gdLst>
                <a:gd name="connsiteX0" fmla="*/ 0 w 6815470"/>
                <a:gd name="connsiteY0" fmla="*/ 2711318 h 2980422"/>
                <a:gd name="connsiteX1" fmla="*/ 2732568 w 6815470"/>
                <a:gd name="connsiteY1" fmla="*/ 2721951 h 2980422"/>
                <a:gd name="connsiteX2" fmla="*/ 3444949 w 6815470"/>
                <a:gd name="connsiteY2" fmla="*/ 16 h 2980422"/>
                <a:gd name="connsiteX3" fmla="*/ 4051005 w 6815470"/>
                <a:gd name="connsiteY3" fmla="*/ 2679420 h 2980422"/>
                <a:gd name="connsiteX4" fmla="*/ 6815470 w 6815470"/>
                <a:gd name="connsiteY4" fmla="*/ 2743216 h 298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470" h="2980422">
                  <a:moveTo>
                    <a:pt x="0" y="2711318"/>
                  </a:moveTo>
                  <a:cubicBezTo>
                    <a:pt x="1079205" y="2942576"/>
                    <a:pt x="2158410" y="3173835"/>
                    <a:pt x="2732568" y="2721951"/>
                  </a:cubicBezTo>
                  <a:cubicBezTo>
                    <a:pt x="3306726" y="2270067"/>
                    <a:pt x="3225210" y="7104"/>
                    <a:pt x="3444949" y="16"/>
                  </a:cubicBezTo>
                  <a:cubicBezTo>
                    <a:pt x="3664688" y="-7072"/>
                    <a:pt x="3489252" y="2222220"/>
                    <a:pt x="4051005" y="2679420"/>
                  </a:cubicBezTo>
                  <a:cubicBezTo>
                    <a:pt x="4612759" y="3136620"/>
                    <a:pt x="5714114" y="2939918"/>
                    <a:pt x="6815470" y="27432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65F39BF-805C-3159-2693-650445B5825A}"/>
                    </a:ext>
                  </a:extLst>
                </p:cNvPr>
                <p:cNvSpPr txBox="1"/>
                <p:nvPr/>
              </p:nvSpPr>
              <p:spPr>
                <a:xfrm>
                  <a:off x="7378572" y="6445104"/>
                  <a:ext cx="3534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65F39BF-805C-3159-2693-650445B58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572" y="6445104"/>
                  <a:ext cx="35349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517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6E4BF2-B798-202B-42CF-8097EFB8BC2D}"/>
              </a:ext>
            </a:extLst>
          </p:cNvPr>
          <p:cNvSpPr txBox="1"/>
          <p:nvPr/>
        </p:nvSpPr>
        <p:spPr>
          <a:xfrm>
            <a:off x="304800" y="571547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think it will work?</a:t>
            </a:r>
          </a:p>
        </p:txBody>
      </p:sp>
    </p:spTree>
    <p:extLst>
      <p:ext uri="{BB962C8B-B14F-4D97-AF65-F5344CB8AC3E}">
        <p14:creationId xmlns:p14="http://schemas.microsoft.com/office/powerpoint/2010/main" val="294588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4" grpId="0"/>
      <p:bldP spid="15" grpId="0"/>
      <p:bldP spid="16" grpId="0" build="p"/>
      <p:bldP spid="27" grpId="0" animBg="1"/>
      <p:bldP spid="28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LWA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5509-EE59-A3CC-4F51-A07A1E43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for the EPD-LWA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AFC0B-3EBA-44EC-FD47-732C46580A9C}"/>
              </a:ext>
            </a:extLst>
          </p:cNvPr>
          <p:cNvSpPr txBox="1"/>
          <p:nvPr/>
        </p:nvSpPr>
        <p:spPr>
          <a:xfrm>
            <a:off x="304800" y="838200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EPD-LWA shows exceptional sensitivity to a variation of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411DC-B003-417D-972E-876BA476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3681"/>
            <a:ext cx="5887272" cy="2105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EC34F-DC81-7A0B-3E70-4C9BF6B65426}"/>
                  </a:ext>
                </a:extLst>
              </p:cNvPr>
              <p:cNvSpPr txBox="1"/>
              <p:nvPr/>
            </p:nvSpPr>
            <p:spPr>
              <a:xfrm>
                <a:off x="381000" y="3581400"/>
                <a:ext cx="11277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also be used for all sensors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E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Wavenumber spectrometer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Gas detection (identification and localization)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Multiplexing &amp; demultiplexing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Basically, the EPD-LWA shows exceptional sensitivity only in a narrow frequency range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have shown an EPD can be found in any LWA (microstrip, THz LWA, optical gratings, …)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EC34F-DC81-7A0B-3E70-4C9BF6B65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81400"/>
                <a:ext cx="11277600" cy="2862322"/>
              </a:xfrm>
              <a:prstGeom prst="rect">
                <a:avLst/>
              </a:prstGeom>
              <a:blipFill>
                <a:blip r:embed="rId3"/>
                <a:stretch>
                  <a:fillRect l="-378" t="-1279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92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AC8C-86E0-90A4-E072-379B698E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CD789-7C41-FC27-F8A2-1C1450BBE782}"/>
              </a:ext>
            </a:extLst>
          </p:cNvPr>
          <p:cNvSpPr txBox="1"/>
          <p:nvPr/>
        </p:nvSpPr>
        <p:spPr>
          <a:xfrm>
            <a:off x="304800" y="762000"/>
            <a:ext cx="1127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a US patent application Latex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Should we write a sort of paper and add it to the bottom? What structure should it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 graduation: I will start steps to graduate from the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my Master thesis? Introduction – Papers – Conclusion 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won’t attend the next Thursday meeting as I start my Spring Break</a:t>
            </a:r>
          </a:p>
        </p:txBody>
      </p:sp>
    </p:spTree>
    <p:extLst>
      <p:ext uri="{BB962C8B-B14F-4D97-AF65-F5344CB8AC3E}">
        <p14:creationId xmlns:p14="http://schemas.microsoft.com/office/powerpoint/2010/main" val="47388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023-6A45-E759-B932-168824F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the EPD-LWA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172EE-4802-CD33-F5F7-3EA3CFBF0D3C}"/>
              </a:ext>
            </a:extLst>
          </p:cNvPr>
          <p:cNvSpPr txBox="1"/>
          <p:nvPr/>
        </p:nvSpPr>
        <p:spPr>
          <a:xfrm>
            <a:off x="228600" y="83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simulations will we have?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03CE-6800-DB1F-B8E1-0720C8F9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Width DBE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1C674-57D6-8310-FA3F-9F131621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3741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FB57C-7DE4-E9A8-D8BC-076729B3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421086"/>
            <a:ext cx="6858000" cy="208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E9CDB-59D2-CAF6-A994-C7A7267C4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4675"/>
            <a:ext cx="3553321" cy="17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7A0DE-6A5B-8985-8977-94464452C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4722805"/>
            <a:ext cx="56205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0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750-BC08-11E8-DF79-0CE6E43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the DBE resonance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9991EB-AB37-A30E-B7CA-26C888AE7A50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975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DBE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=193.6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9991EB-AB37-A30E-B7CA-26C888AE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9753600" cy="369332"/>
              </a:xfrm>
              <a:prstGeom prst="rect">
                <a:avLst/>
              </a:prstGeom>
              <a:blipFill>
                <a:blip r:embed="rId2"/>
                <a:stretch>
                  <a:fillRect l="-4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F75BD5-9557-2200-A9D4-281F7B68645A}"/>
              </a:ext>
            </a:extLst>
          </p:cNvPr>
          <p:cNvGraphicFramePr>
            <a:graphicFrameLocks noGrp="1"/>
          </p:cNvGraphicFramePr>
          <p:nvPr/>
        </p:nvGraphicFramePr>
        <p:xfrm>
          <a:off x="4108225" y="570107"/>
          <a:ext cx="18999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77236285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30746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5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5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502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4B6A613-8C62-D6B0-8016-348012F2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4688"/>
            <a:ext cx="6061862" cy="203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7F46E9-1B71-7D25-9709-05B60074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2072"/>
            <a:ext cx="6194452" cy="203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622303-07E6-9552-3614-D8EB5DAEE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361" y="2757047"/>
            <a:ext cx="6138639" cy="2037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4B99E5-281B-762E-01D3-BEB3C7CA6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36" y="4794217"/>
            <a:ext cx="6156322" cy="20669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F7BE1E-0207-EA9B-7A7E-8DAD62BF2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794216"/>
            <a:ext cx="6096000" cy="2036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6C22DF-ED23-04C3-525F-64C19CA9C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99" y="1195500"/>
            <a:ext cx="3481389" cy="1054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75A7B-B2E5-6CF5-D4FC-02DEE42F49C3}"/>
                  </a:ext>
                </a:extLst>
              </p:cNvPr>
              <p:cNvSpPr txBox="1"/>
              <p:nvPr/>
            </p:nvSpPr>
            <p:spPr>
              <a:xfrm>
                <a:off x="7035282" y="1256420"/>
                <a:ext cx="78470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75A7B-B2E5-6CF5-D4FC-02DEE42F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282" y="1256420"/>
                <a:ext cx="784702" cy="276999"/>
              </a:xfrm>
              <a:prstGeom prst="rect">
                <a:avLst/>
              </a:prstGeom>
              <a:blipFill>
                <a:blip r:embed="rId9"/>
                <a:stretch>
                  <a:fillRect l="-5344" r="-6107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1633AB-91C5-656F-45A6-BAB53A5327BA}"/>
                  </a:ext>
                </a:extLst>
              </p:cNvPr>
              <p:cNvSpPr txBox="1"/>
              <p:nvPr/>
            </p:nvSpPr>
            <p:spPr>
              <a:xfrm>
                <a:off x="3989049" y="3163489"/>
                <a:ext cx="78470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1633AB-91C5-656F-45A6-BAB53A53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49" y="3163489"/>
                <a:ext cx="784702" cy="276999"/>
              </a:xfrm>
              <a:prstGeom prst="rect">
                <a:avLst/>
              </a:prstGeom>
              <a:blipFill>
                <a:blip r:embed="rId10"/>
                <a:stretch>
                  <a:fillRect l="-5344" r="-6107"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7A8D16-3E36-E334-2116-79BC4A8F4F92}"/>
                  </a:ext>
                </a:extLst>
              </p:cNvPr>
              <p:cNvSpPr txBox="1"/>
              <p:nvPr/>
            </p:nvSpPr>
            <p:spPr>
              <a:xfrm>
                <a:off x="7035282" y="3560551"/>
                <a:ext cx="78470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7A8D16-3E36-E334-2116-79BC4A8F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282" y="3560551"/>
                <a:ext cx="784702" cy="276999"/>
              </a:xfrm>
              <a:prstGeom prst="rect">
                <a:avLst/>
              </a:prstGeom>
              <a:blipFill>
                <a:blip r:embed="rId11"/>
                <a:stretch>
                  <a:fillRect l="-5344" r="-6107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573DD-279A-2A52-74AD-083632CF3EAA}"/>
                  </a:ext>
                </a:extLst>
              </p:cNvPr>
              <p:cNvSpPr txBox="1"/>
              <p:nvPr/>
            </p:nvSpPr>
            <p:spPr>
              <a:xfrm>
                <a:off x="4320698" y="5162559"/>
                <a:ext cx="78470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573DD-279A-2A52-74AD-083632CF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98" y="5162559"/>
                <a:ext cx="784702" cy="276999"/>
              </a:xfrm>
              <a:prstGeom prst="rect">
                <a:avLst/>
              </a:prstGeom>
              <a:blipFill>
                <a:blip r:embed="rId12"/>
                <a:stretch>
                  <a:fillRect l="-6107" r="-5344"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24BC5-F598-643B-7511-A3380702C141}"/>
                  </a:ext>
                </a:extLst>
              </p:cNvPr>
              <p:cNvSpPr txBox="1"/>
              <p:nvPr/>
            </p:nvSpPr>
            <p:spPr>
              <a:xfrm>
                <a:off x="10134600" y="5143509"/>
                <a:ext cx="91294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24BC5-F598-643B-7511-A3380702C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5143509"/>
                <a:ext cx="912942" cy="276999"/>
              </a:xfrm>
              <a:prstGeom prst="rect">
                <a:avLst/>
              </a:prstGeom>
              <a:blipFill>
                <a:blip r:embed="rId13"/>
                <a:stretch>
                  <a:fillRect l="-5298" r="-5298"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8E54-8020-E6B0-8CB9-BA117E33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a resonance above the DBE frequency?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120C59-748B-A348-256F-B6ACBE148FF8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11353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check: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Are the modes in the freq. domain and in the eigenmode the same?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eigenmode, the y BC are PEC, and in </a:t>
                </a:r>
                <a:r>
                  <a:rPr lang="en-US" dirty="0" err="1"/>
                  <a:t>freq</a:t>
                </a:r>
                <a:r>
                  <a:rPr lang="en-US" dirty="0"/>
                  <a:t> domain, they are open -&gt; Is the cladding to small?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Maybe the freq. domain results are wrong? -&gt; </a:t>
                </a:r>
                <a:r>
                  <a:rPr lang="en-US" dirty="0" err="1"/>
                  <a:t>Deembedding</a:t>
                </a:r>
                <a:r>
                  <a:rPr lang="en-US" dirty="0"/>
                  <a:t> length, y-BC: PEC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Are the results consistent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120C59-748B-A348-256F-B6ACBE14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11353800" cy="1477328"/>
              </a:xfrm>
              <a:prstGeom prst="rect">
                <a:avLst/>
              </a:prstGeom>
              <a:blipFill>
                <a:blip r:embed="rId2"/>
                <a:stretch>
                  <a:fillRect l="-376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EB11-0394-1355-0046-10C5D09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B0A2C-88DC-6457-6B56-CB938205EE22}"/>
              </a:ext>
            </a:extLst>
          </p:cNvPr>
          <p:cNvSpPr txBox="1"/>
          <p:nvPr/>
        </p:nvSpPr>
        <p:spPr>
          <a:xfrm>
            <a:off x="304800" y="11430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Freq. domain “Mode 1” is the DBE mode (eigenmode “Mode 2”)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3DE34-4E72-E5B1-CF04-E279151B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72" y="998442"/>
            <a:ext cx="1346073" cy="493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DFAF9-F488-1806-2DCC-059835D4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84" y="1012251"/>
            <a:ext cx="1455116" cy="493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EE8F0-6B2F-EEE5-950C-CB5F609B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670" y="999403"/>
            <a:ext cx="1190791" cy="4934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47840-F84C-A910-53DA-7A920E5AF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970824"/>
            <a:ext cx="1228896" cy="4963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F7172-4F36-34A2-22FB-69D1CC3579DF}"/>
              </a:ext>
            </a:extLst>
          </p:cNvPr>
          <p:cNvSpPr txBox="1"/>
          <p:nvPr/>
        </p:nvSpPr>
        <p:spPr>
          <a:xfrm>
            <a:off x="6905765" y="59626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47825-44E8-D89D-4954-03C3E5647F99}"/>
              </a:ext>
            </a:extLst>
          </p:cNvPr>
          <p:cNvSpPr txBox="1"/>
          <p:nvPr/>
        </p:nvSpPr>
        <p:spPr>
          <a:xfrm>
            <a:off x="8305800" y="596262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2</a:t>
            </a:r>
            <a:br>
              <a:rPr lang="en-US" dirty="0"/>
            </a:br>
            <a:r>
              <a:rPr lang="en-US" dirty="0"/>
              <a:t>(DBE)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55D1D-4A1B-42D2-C45A-DBD7620D6BC7}"/>
              </a:ext>
            </a:extLst>
          </p:cNvPr>
          <p:cNvSpPr txBox="1"/>
          <p:nvPr/>
        </p:nvSpPr>
        <p:spPr>
          <a:xfrm>
            <a:off x="6805670" y="381000"/>
            <a:ext cx="272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Eigenmode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EAC5D-7C60-CB62-8C12-D992B79D3917}"/>
              </a:ext>
            </a:extLst>
          </p:cNvPr>
          <p:cNvSpPr txBox="1"/>
          <p:nvPr/>
        </p:nvSpPr>
        <p:spPr>
          <a:xfrm>
            <a:off x="2985472" y="381000"/>
            <a:ext cx="31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Freq. 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18F-8501-6E71-DE30-77419EE32BAA}"/>
              </a:ext>
            </a:extLst>
          </p:cNvPr>
          <p:cNvSpPr txBox="1"/>
          <p:nvPr/>
        </p:nvSpPr>
        <p:spPr>
          <a:xfrm>
            <a:off x="3295968" y="60251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33462-1492-A3C6-D960-D982B2EEC48A}"/>
              </a:ext>
            </a:extLst>
          </p:cNvPr>
          <p:cNvSpPr txBox="1"/>
          <p:nvPr/>
        </p:nvSpPr>
        <p:spPr>
          <a:xfrm>
            <a:off x="4696003" y="60251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2</a:t>
            </a:r>
          </a:p>
        </p:txBody>
      </p:sp>
    </p:spTree>
    <p:extLst>
      <p:ext uri="{BB962C8B-B14F-4D97-AF65-F5344CB8AC3E}">
        <p14:creationId xmlns:p14="http://schemas.microsoft.com/office/powerpoint/2010/main" val="76332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432-381A-DD1D-1E91-CF091549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Cladding increase: Freq.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CD4C3-3EE2-8182-0E82-2D4B3EF7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12192000" cy="300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AAE37-C922-E74A-689D-76A5FE6EBCF8}"/>
              </a:ext>
            </a:extLst>
          </p:cNvPr>
          <p:cNvSpPr txBox="1"/>
          <p:nvPr/>
        </p:nvSpPr>
        <p:spPr>
          <a:xfrm>
            <a:off x="381000" y="3887979"/>
            <a:ext cx="11353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h_trunc</a:t>
            </a:r>
            <a:r>
              <a:rPr lang="en-US" dirty="0"/>
              <a:t> = 1200, </a:t>
            </a:r>
            <a:r>
              <a:rPr lang="en-US" dirty="0" err="1"/>
              <a:t>h_trunc</a:t>
            </a:r>
            <a:r>
              <a:rPr lang="en-US" dirty="0"/>
              <a:t> = 1700, </a:t>
            </a:r>
            <a:r>
              <a:rPr lang="en-US" dirty="0" err="1"/>
              <a:t>h_trunc</a:t>
            </a:r>
            <a:r>
              <a:rPr lang="en-US" dirty="0"/>
              <a:t>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even though the field is not very strong in the cladding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cladding does not necessarily translate into an improvement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3101F-F181-DB3C-C33C-66539E4B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540" y="2969046"/>
            <a:ext cx="57158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E82E-313C-9DD0-5404-2CA8A979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Cladding increase: Eigenmode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B6946-E549-5E25-DCC4-92B6BB08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12192000" cy="2962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5BDE7-F299-7930-A51D-94A41BAE5B72}"/>
              </a:ext>
            </a:extLst>
          </p:cNvPr>
          <p:cNvSpPr txBox="1"/>
          <p:nvPr/>
        </p:nvSpPr>
        <p:spPr>
          <a:xfrm>
            <a:off x="228600" y="4114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an issue</a:t>
            </a:r>
          </a:p>
        </p:txBody>
      </p:sp>
    </p:spTree>
    <p:extLst>
      <p:ext uri="{BB962C8B-B14F-4D97-AF65-F5344CB8AC3E}">
        <p14:creationId xmlns:p14="http://schemas.microsoft.com/office/powerpoint/2010/main" val="207853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FABB-4773-ADF8-0BE2-7710EBD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N=80 with PEC in the y direction as well (as the eigenmode)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53269-4AAD-3064-0090-3C8E62DD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9817605" cy="2952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7FCAD-51D7-993D-051D-BD8C4F8A46BD}"/>
              </a:ext>
            </a:extLst>
          </p:cNvPr>
          <p:cNvSpPr txBox="1"/>
          <p:nvPr/>
        </p:nvSpPr>
        <p:spPr>
          <a:xfrm>
            <a:off x="381000" y="411480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resonance is at 193.6 THz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seems to be another resonance at 193.85 THz, which is weird</a:t>
            </a:r>
          </a:p>
        </p:txBody>
      </p:sp>
    </p:spTree>
    <p:extLst>
      <p:ext uri="{BB962C8B-B14F-4D97-AF65-F5344CB8AC3E}">
        <p14:creationId xmlns:p14="http://schemas.microsoft.com/office/powerpoint/2010/main" val="61220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F23C-726D-E5D7-415A-75269A4E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Deembedding</a:t>
            </a:r>
            <a:r>
              <a:rPr lang="en-US" dirty="0"/>
              <a:t>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415FB-AE22-B537-13AD-37A5F800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10031225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755C4-00F1-2E8F-8320-FDEB9733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12192000" cy="2960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D0AEAF-F76E-06EF-E7E5-D5C451FE3BC9}"/>
                  </a:ext>
                </a:extLst>
              </p:cNvPr>
              <p:cNvSpPr txBox="1"/>
              <p:nvPr/>
            </p:nvSpPr>
            <p:spPr>
              <a:xfrm>
                <a:off x="76200" y="5093677"/>
                <a:ext cx="9677400" cy="1328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387.5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resonance freq. does not change too much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D0AEAF-F76E-06EF-E7E5-D5C451FE3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093677"/>
                <a:ext cx="9677400" cy="1328825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556399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72503</TotalTime>
  <Words>678</Words>
  <Application>Microsoft Office PowerPoint</Application>
  <PresentationFormat>Widescreen</PresentationFormat>
  <Paragraphs>124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Arial</vt:lpstr>
      <vt:lpstr>Cambria Math</vt:lpstr>
      <vt:lpstr>Calibri</vt:lpstr>
      <vt:lpstr>Capolino_Title_Theme</vt:lpstr>
      <vt:lpstr>1_Capolino_Title_Theme</vt:lpstr>
      <vt:lpstr>Diseño personalizado</vt:lpstr>
      <vt:lpstr>Capolino_Slides_Theme</vt:lpstr>
      <vt:lpstr>PowerPoint Presentation</vt:lpstr>
      <vt:lpstr>Big Width DBE</vt:lpstr>
      <vt:lpstr>Tracking the DBE resonance</vt:lpstr>
      <vt:lpstr>Why is there a resonance above the DBE frequency?</vt:lpstr>
      <vt:lpstr>Modes</vt:lpstr>
      <vt:lpstr>Cladding increase: Freq. domain</vt:lpstr>
      <vt:lpstr>Cladding increase: Eigenmode</vt:lpstr>
      <vt:lpstr>Try N=80 with PEC in the y direction as well (as the eigenmode)</vt:lpstr>
      <vt:lpstr>Deembedding length</vt:lpstr>
      <vt:lpstr>Try N=79,80,81</vt:lpstr>
      <vt:lpstr>N=40:2:100 (31 runs)</vt:lpstr>
      <vt:lpstr>N=500, what is the asymptotic behavior?</vt:lpstr>
      <vt:lpstr>PowerPoint Presentation</vt:lpstr>
      <vt:lpstr>Idea</vt:lpstr>
      <vt:lpstr>PowerPoint Presentation</vt:lpstr>
      <vt:lpstr>Applications for the EPD-LWA</vt:lpstr>
      <vt:lpstr>Miscellanea</vt:lpstr>
      <vt:lpstr>Results for the EPD-LWA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</cp:lastModifiedBy>
  <cp:revision>1090</cp:revision>
  <dcterms:created xsi:type="dcterms:W3CDTF">2015-11-16T15:02:53Z</dcterms:created>
  <dcterms:modified xsi:type="dcterms:W3CDTF">2023-04-28T20:25:50Z</dcterms:modified>
</cp:coreProperties>
</file>