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87" r:id="rId2"/>
    <p:sldMasterId id="2147483691" r:id="rId3"/>
    <p:sldMasterId id="2147483695" r:id="rId4"/>
  </p:sldMasterIdLst>
  <p:notesMasterIdLst>
    <p:notesMasterId r:id="rId13"/>
  </p:notesMasterIdLst>
  <p:handoutMasterIdLst>
    <p:handoutMasterId r:id="rId14"/>
  </p:handoutMasterIdLst>
  <p:sldIdLst>
    <p:sldId id="472" r:id="rId5"/>
    <p:sldId id="473" r:id="rId6"/>
    <p:sldId id="375" r:id="rId7"/>
    <p:sldId id="474" r:id="rId8"/>
    <p:sldId id="476" r:id="rId9"/>
    <p:sldId id="477" r:id="rId10"/>
    <p:sldId id="478" r:id="rId11"/>
    <p:sldId id="475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C55A11"/>
    <a:srgbClr val="F0F0F0"/>
    <a:srgbClr val="ACBCFE"/>
    <a:srgbClr val="0C0288"/>
    <a:srgbClr val="0E039F"/>
    <a:srgbClr val="000066"/>
    <a:srgbClr val="0F45B1"/>
    <a:srgbClr val="0214BE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857" autoAdjust="0"/>
  </p:normalViewPr>
  <p:slideViewPr>
    <p:cSldViewPr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0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806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2" descr="Signature, flush left">
            <a:extLst>
              <a:ext uri="{FF2B5EF4-FFF2-40B4-BE49-F238E27FC236}">
                <a16:creationId xmlns:a16="http://schemas.microsoft.com/office/drawing/2014/main" id="{B2A552D6-4BCC-4185-9E35-B2BC8819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803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287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8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0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19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83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0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Compact </a:t>
            </a:r>
            <a:r>
              <a:rPr lang="es-ES" sz="3000" b="1" dirty="0" err="1">
                <a:solidFill>
                  <a:srgbClr val="DE0000"/>
                </a:solidFill>
              </a:rPr>
              <a:t>grating</a:t>
            </a:r>
            <a:r>
              <a:rPr lang="es-ES" sz="3000" b="1" dirty="0">
                <a:solidFill>
                  <a:srgbClr val="DE0000"/>
                </a:solidFill>
              </a:rPr>
              <a:t>: DDFB </a:t>
            </a:r>
            <a:r>
              <a:rPr lang="es-ES" sz="3000" b="1" dirty="0" err="1">
                <a:solidFill>
                  <a:srgbClr val="DE0000"/>
                </a:solidFill>
              </a:rPr>
              <a:t>lasing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565A82-335D-37E7-4B93-1A8A585D25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Double grating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dirty="0"/>
                  <a:t> Compact Grating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565A82-335D-37E7-4B93-1A8A585D2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9EE0C30-D63D-78B4-E533-F2B94201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46671"/>
            <a:ext cx="1038370" cy="4124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8E25C-9F32-3B09-DC54-DC2B19A28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46671"/>
            <a:ext cx="914528" cy="392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A8341-92DA-7826-0AF0-020A494D7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366549"/>
            <a:ext cx="838317" cy="395342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CAF6D02-A69F-FCDD-9E0A-77062337A2F1}"/>
              </a:ext>
            </a:extLst>
          </p:cNvPr>
          <p:cNvSpPr/>
          <p:nvPr/>
        </p:nvSpPr>
        <p:spPr>
          <a:xfrm>
            <a:off x="2667000" y="3352800"/>
            <a:ext cx="73357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3336-41B2-9F7D-69F7-280B4511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805B1-6E56-4A0C-917E-63989DC67677}"/>
              </a:ext>
            </a:extLst>
          </p:cNvPr>
          <p:cNvSpPr txBox="1"/>
          <p:nvPr/>
        </p:nvSpPr>
        <p:spPr>
          <a:xfrm flipH="1">
            <a:off x="1828800" y="299811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193.663 THz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75575-39F5-2478-AC6A-02ED81B5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3" y="3736784"/>
            <a:ext cx="11647254" cy="3031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1E4652-381D-BCAD-8730-95ACCE3F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099" y="748747"/>
            <a:ext cx="914528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09D60-3A03-0680-0B7E-D8C24F0CB3F9}"/>
              </a:ext>
            </a:extLst>
          </p:cNvPr>
          <p:cNvSpPr txBox="1"/>
          <p:nvPr/>
        </p:nvSpPr>
        <p:spPr>
          <a:xfrm>
            <a:off x="272373" y="831409"/>
            <a:ext cx="582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between numerical methods and trial and error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B3549E-2DA7-D46A-F6BD-C1BC0FC590C0}"/>
              </a:ext>
            </a:extLst>
          </p:cNvPr>
          <p:cNvSpPr/>
          <p:nvPr/>
        </p:nvSpPr>
        <p:spPr>
          <a:xfrm>
            <a:off x="583261" y="1699549"/>
            <a:ext cx="4114800" cy="705705"/>
          </a:xfrm>
          <a:custGeom>
            <a:avLst/>
            <a:gdLst>
              <a:gd name="connsiteX0" fmla="*/ 0 w 4114800"/>
              <a:gd name="connsiteY0" fmla="*/ 705705 h 705705"/>
              <a:gd name="connsiteX1" fmla="*/ 616226 w 4114800"/>
              <a:gd name="connsiteY1" fmla="*/ 27 h 705705"/>
              <a:gd name="connsiteX2" fmla="*/ 2087217 w 4114800"/>
              <a:gd name="connsiteY2" fmla="*/ 675888 h 705705"/>
              <a:gd name="connsiteX3" fmla="*/ 3419061 w 4114800"/>
              <a:gd name="connsiteY3" fmla="*/ 19905 h 705705"/>
              <a:gd name="connsiteX4" fmla="*/ 4114800 w 4114800"/>
              <a:gd name="connsiteY4" fmla="*/ 586436 h 70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705705">
                <a:moveTo>
                  <a:pt x="0" y="705705"/>
                </a:moveTo>
                <a:cubicBezTo>
                  <a:pt x="134178" y="355350"/>
                  <a:pt x="268357" y="4996"/>
                  <a:pt x="616226" y="27"/>
                </a:cubicBezTo>
                <a:cubicBezTo>
                  <a:pt x="964095" y="-4942"/>
                  <a:pt x="1620078" y="672575"/>
                  <a:pt x="2087217" y="675888"/>
                </a:cubicBezTo>
                <a:cubicBezTo>
                  <a:pt x="2554356" y="679201"/>
                  <a:pt x="3081131" y="34814"/>
                  <a:pt x="3419061" y="19905"/>
                </a:cubicBezTo>
                <a:cubicBezTo>
                  <a:pt x="3756991" y="4996"/>
                  <a:pt x="3935895" y="295716"/>
                  <a:pt x="4114800" y="58643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7E45761-52DB-0081-6DEC-C07EB1B72659}"/>
              </a:ext>
            </a:extLst>
          </p:cNvPr>
          <p:cNvSpPr/>
          <p:nvPr/>
        </p:nvSpPr>
        <p:spPr>
          <a:xfrm>
            <a:off x="4735595" y="1699549"/>
            <a:ext cx="304801" cy="59137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C68E2A-1DFA-76DF-7E7D-6FC928E9853B}"/>
                  </a:ext>
                </a:extLst>
              </p:cNvPr>
              <p:cNvSpPr txBox="1"/>
              <p:nvPr/>
            </p:nvSpPr>
            <p:spPr>
              <a:xfrm>
                <a:off x="1676400" y="2655520"/>
                <a:ext cx="2047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=0.0000995</m:t>
                    </m:r>
                  </m:oMath>
                </a14:m>
                <a:r>
                  <a:rPr lang="en-US" dirty="0"/>
                  <a:t> THz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C68E2A-1DFA-76DF-7E7D-6FC928E98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655520"/>
                <a:ext cx="2047355" cy="276999"/>
              </a:xfrm>
              <a:prstGeom prst="rect">
                <a:avLst/>
              </a:prstGeom>
              <a:blipFill>
                <a:blip r:embed="rId5"/>
                <a:stretch>
                  <a:fillRect l="-3869" t="-28889" r="-654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129C4AB-7117-E443-46C3-CA8AC6B14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072" y="831409"/>
            <a:ext cx="4598157" cy="25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9277-92C7-7BDA-AE9C-03D9BFF5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CG_Threshold_Finding_Loop_v3.m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5A6A8B-A209-1B5F-E1FF-2C21CA50F408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1082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wrote a </a:t>
                </a:r>
                <a:r>
                  <a:rPr lang="en-US" dirty="0" err="1"/>
                  <a:t>matlab</a:t>
                </a:r>
                <a:r>
                  <a:rPr lang="en-US" dirty="0"/>
                  <a:t> code that finds the lasing threshold given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step gain, and a tolerance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5A6A8B-A209-1B5F-E1FF-2C21CA50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10820400" cy="369332"/>
              </a:xfrm>
              <a:prstGeom prst="rect">
                <a:avLst/>
              </a:prstGeom>
              <a:blipFill>
                <a:blip r:embed="rId2"/>
                <a:stretch>
                  <a:fillRect l="-394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F9C1E6C-B4C8-5847-1EE8-83691A9C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36132"/>
            <a:ext cx="5060562" cy="4736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1F1920-BB6D-A824-CFF3-BBC8A3D4E079}"/>
                  </a:ext>
                </a:extLst>
              </p:cNvPr>
              <p:cNvSpPr txBox="1"/>
              <p:nvPr/>
            </p:nvSpPr>
            <p:spPr>
              <a:xfrm>
                <a:off x="5562600" y="1295400"/>
                <a:ext cx="61722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=60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312.5, 321.875</m:t>
                        </m:r>
                      </m:e>
                    </m:d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=80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198.4375,  203.125</m:t>
                        </m:r>
                      </m:e>
                    </m:d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11.25, 13.125</m:t>
                        </m:r>
                      </m:e>
                    </m:d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=120</m:t>
                        </m:r>
                      </m:e>
                    </m:d>
                  </m:oMath>
                </a14:m>
                <a:r>
                  <a:rPr lang="en-US" dirty="0"/>
                  <a:t> did not work out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=60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=53458.979</m:t>
                    </m:r>
                  </m:oMath>
                </a14:m>
                <a:r>
                  <a:rPr lang="es-ES" b="0" dirty="0"/>
                  <a:t> (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gain</a:t>
                </a:r>
                <a:r>
                  <a:rPr lang="es-ES" b="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=80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155201.515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=2529907.98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=120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=119470.65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1F1920-BB6D-A824-CFF3-BBC8A3D4E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295400"/>
                <a:ext cx="6172200" cy="2585323"/>
              </a:xfrm>
              <a:prstGeom prst="rect">
                <a:avLst/>
              </a:prstGeom>
              <a:blipFill>
                <a:blip r:embed="rId4"/>
                <a:stretch>
                  <a:fillRect l="-692" t="-708" b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94C248-ECBA-A9D8-2647-E24F2FFFDAA1}"/>
              </a:ext>
            </a:extLst>
          </p:cNvPr>
          <p:cNvSpPr txBox="1"/>
          <p:nvPr/>
        </p:nvSpPr>
        <p:spPr>
          <a:xfrm>
            <a:off x="5562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idea is to run this code several times varying: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35069-AB64-AF2D-AD98-653A80D6F7DF}"/>
              </a:ext>
            </a:extLst>
          </p:cNvPr>
          <p:cNvSpPr txBox="1"/>
          <p:nvPr/>
        </p:nvSpPr>
        <p:spPr>
          <a:xfrm>
            <a:off x="5943400" y="562255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Once I get consistent results, 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I will let you know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17975-8FA1-58ED-0F1D-457DAD8A74D9}"/>
              </a:ext>
            </a:extLst>
          </p:cNvPr>
          <p:cNvSpPr txBox="1"/>
          <p:nvPr/>
        </p:nvSpPr>
        <p:spPr>
          <a:xfrm>
            <a:off x="5485372" y="4484132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Deembedding</a:t>
            </a:r>
            <a:r>
              <a:rPr lang="en-US" dirty="0"/>
              <a:t>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Cladding size</a:t>
            </a:r>
          </a:p>
        </p:txBody>
      </p:sp>
    </p:spTree>
    <p:extLst>
      <p:ext uri="{BB962C8B-B14F-4D97-AF65-F5344CB8AC3E}">
        <p14:creationId xmlns:p14="http://schemas.microsoft.com/office/powerpoint/2010/main" val="261612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  <p:bldP spid="7" grpId="0"/>
      <p:bldP spid="8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61F2-39E4-286A-58EE-C39968E7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1F68A-1E77-806E-6CEA-679C7E0E54BF}"/>
                  </a:ext>
                </a:extLst>
              </p:cNvPr>
              <p:cNvSpPr txBox="1"/>
              <p:nvPr/>
            </p:nvSpPr>
            <p:spPr>
              <a:xfrm>
                <a:off x="228600" y="914400"/>
                <a:ext cx="11201400" cy="203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Goal: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Verify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s-E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s-E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Write the paper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Next steps?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1F68A-1E77-806E-6CEA-679C7E0E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11201400" cy="2037481"/>
              </a:xfrm>
              <a:prstGeom prst="rect">
                <a:avLst/>
              </a:prstGeom>
              <a:blipFill>
                <a:blip r:embed="rId2"/>
                <a:stretch>
                  <a:fillRect l="-381" t="-1497" b="-3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73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Herrero-Parareda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Compact </a:t>
            </a:r>
            <a:r>
              <a:rPr lang="es-ES" sz="3000" b="1" dirty="0" err="1">
                <a:solidFill>
                  <a:srgbClr val="DE0000"/>
                </a:solidFill>
              </a:rPr>
              <a:t>grating</a:t>
            </a:r>
            <a:r>
              <a:rPr lang="es-ES" sz="3000" b="1" dirty="0">
                <a:solidFill>
                  <a:srgbClr val="DE0000"/>
                </a:solidFill>
              </a:rPr>
              <a:t>: </a:t>
            </a:r>
            <a:r>
              <a:rPr lang="es-ES" sz="3000" b="1" dirty="0" err="1">
                <a:solidFill>
                  <a:srgbClr val="DE0000"/>
                </a:solidFill>
              </a:rPr>
              <a:t>Nonlinear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optics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F686-F738-564F-E019-59A65192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COMSOL 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71579-6DB2-FCF6-8E73-BC6C68C61874}"/>
              </a:ext>
            </a:extLst>
          </p:cNvPr>
          <p:cNvSpPr txBox="1"/>
          <p:nvPr/>
        </p:nvSpPr>
        <p:spPr>
          <a:xfrm>
            <a:off x="304800" y="838200"/>
            <a:ext cx="1112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DBE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SHG at DBE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SHG at RBE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write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white paper: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some back-of-envelope 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 on text and figures following Dr. Shcherbakov’s suggestions</a:t>
            </a:r>
          </a:p>
        </p:txBody>
      </p:sp>
    </p:spTree>
    <p:extLst>
      <p:ext uri="{BB962C8B-B14F-4D97-AF65-F5344CB8AC3E}">
        <p14:creationId xmlns:p14="http://schemas.microsoft.com/office/powerpoint/2010/main" val="20275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A41-DF61-8739-E50C-84F0E0B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Meshes &amp;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416A1-A617-A137-72D1-B11800E5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40" y="838200"/>
            <a:ext cx="8270012" cy="2249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B1426-59EE-ECA9-D10C-53FDF3162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54" y="838200"/>
            <a:ext cx="3734321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2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DF69EB0F-8E60-4595-B82A-3AFEB0899D7B}" vid="{05F6E665-52FE-4FED-AB83-07159CA151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87631</TotalTime>
  <Words>215</Words>
  <Application>Microsoft Office PowerPoint</Application>
  <PresentationFormat>Widescreen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Times New Roman</vt:lpstr>
      <vt:lpstr>Cambria Math</vt:lpstr>
      <vt:lpstr>Calibri</vt:lpstr>
      <vt:lpstr>Capolino_Title_Theme</vt:lpstr>
      <vt:lpstr>1_Capolino_Title_Theme</vt:lpstr>
      <vt:lpstr>Diseño personalizado</vt:lpstr>
      <vt:lpstr>Capolino_Slides_Theme</vt:lpstr>
      <vt:lpstr>PowerPoint Presentation</vt:lpstr>
      <vt:lpstr>Double grating -&gt; Compact Grating</vt:lpstr>
      <vt:lpstr>New DBE</vt:lpstr>
      <vt:lpstr>CG_Threshold_Finding_Loop_v3.m</vt:lpstr>
      <vt:lpstr>Goals:</vt:lpstr>
      <vt:lpstr>PowerPoint Presentation</vt:lpstr>
      <vt:lpstr>COMSOL version</vt:lpstr>
      <vt:lpstr>Meshes &amp;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1218</cp:revision>
  <dcterms:created xsi:type="dcterms:W3CDTF">2015-11-16T15:02:53Z</dcterms:created>
  <dcterms:modified xsi:type="dcterms:W3CDTF">2023-07-14T21:49:15Z</dcterms:modified>
</cp:coreProperties>
</file>