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7" r:id="rId2"/>
    <p:sldId id="358" r:id="rId3"/>
    <p:sldId id="359" r:id="rId4"/>
    <p:sldId id="348" r:id="rId5"/>
    <p:sldId id="356" r:id="rId6"/>
    <p:sldId id="349" r:id="rId7"/>
    <p:sldId id="360" r:id="rId8"/>
    <p:sldId id="361" r:id="rId9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mbria Math" panose="02040503050406030204" pitchFamily="18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yehia" initials="my" lastIdx="6" clrIdx="0">
    <p:extLst>
      <p:ext uri="{19B8F6BF-5375-455C-9EA6-DF929625EA0E}">
        <p15:presenceInfo xmlns:p15="http://schemas.microsoft.com/office/powerpoint/2012/main" userId="5e57daa659109ea2" providerId="Windows Live"/>
      </p:ext>
    </p:extLst>
  </p:cmAuthor>
  <p:cmAuthor id="2" name="Tarek Khedr" initials="TK" lastIdx="16" clrIdx="1">
    <p:extLst>
      <p:ext uri="{19B8F6BF-5375-455C-9EA6-DF929625EA0E}">
        <p15:presenceInfo xmlns:p15="http://schemas.microsoft.com/office/powerpoint/2012/main" userId="Tarek Khedr" providerId="None"/>
      </p:ext>
    </p:extLst>
  </p:cmAuthor>
  <p:cmAuthor id="3" name="Abdelshafy" initials="A" lastIdx="5" clrIdx="2">
    <p:extLst>
      <p:ext uri="{19B8F6BF-5375-455C-9EA6-DF929625EA0E}">
        <p15:presenceInfo xmlns:p15="http://schemas.microsoft.com/office/powerpoint/2012/main" userId="Abdelshafy" providerId="None"/>
      </p:ext>
    </p:extLst>
  </p:cmAuthor>
  <p:cmAuthor id="4" name="Albert Herrero Parareda" initials="AHP" lastIdx="1" clrIdx="3">
    <p:extLst>
      <p:ext uri="{19B8F6BF-5375-455C-9EA6-DF929625EA0E}">
        <p15:presenceInfo xmlns:p15="http://schemas.microsoft.com/office/powerpoint/2012/main" userId="Albert Herrero Parar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BCFE"/>
    <a:srgbClr val="0C0288"/>
    <a:srgbClr val="0E039F"/>
    <a:srgbClr val="000066"/>
    <a:srgbClr val="0F45B1"/>
    <a:srgbClr val="0214BE"/>
    <a:srgbClr val="FF8B8B"/>
    <a:srgbClr val="B17000"/>
    <a:srgbClr val="D59601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18" autoAdjust="0"/>
    <p:restoredTop sz="93557" autoAdjust="0"/>
  </p:normalViewPr>
  <p:slideViewPr>
    <p:cSldViewPr>
      <p:cViewPr>
        <p:scale>
          <a:sx n="100" d="100"/>
          <a:sy n="100" d="100"/>
        </p:scale>
        <p:origin x="1158" y="1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1963-63B2-40D2-ADC3-36BF43907078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EB57D-8F99-41A6-AD43-28CFAA26ED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ED6C-C814-4E60-9FAC-E545E0A690B9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C5FAC-7DF8-4EEA-9374-184479F7E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152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657600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Parareda, N. Furman, R. Gibson and F. Capolino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362200" y="1797881"/>
            <a:ext cx="7164488" cy="5539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 err="1">
                <a:solidFill>
                  <a:srgbClr val="DE0000"/>
                </a:solidFill>
              </a:rPr>
              <a:t>Updated</a:t>
            </a:r>
            <a:r>
              <a:rPr lang="es-ES" sz="3000" b="1" dirty="0">
                <a:solidFill>
                  <a:srgbClr val="DE0000"/>
                </a:solidFill>
              </a:rPr>
              <a:t> ASOW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13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2114-A2C2-8C08-ECD4-214436D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1B457C-29BD-DCFD-06FF-3E911957ABAE}"/>
                  </a:ext>
                </a:extLst>
              </p:cNvPr>
              <p:cNvSpPr txBox="1"/>
              <p:nvPr/>
            </p:nvSpPr>
            <p:spPr>
              <a:xfrm>
                <a:off x="228600" y="762000"/>
                <a:ext cx="11277600" cy="952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an SIP in ASOW using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rad>
                  </m:oMath>
                </a14:m>
                <a:r>
                  <a:rPr lang="en-US" dirty="0"/>
                  <a:t> from a standard directional coupler and a waveguide width of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480 </m:t>
                    </m:r>
                  </m:oMath>
                </a14:m>
                <a:r>
                  <a:rPr lang="en-US" dirty="0"/>
                  <a:t>nm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=2.412)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1B457C-29BD-DCFD-06FF-3E911957A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762000"/>
                <a:ext cx="11277600" cy="952184"/>
              </a:xfrm>
              <a:prstGeom prst="rect">
                <a:avLst/>
              </a:prstGeom>
              <a:blipFill>
                <a:blip r:embed="rId2"/>
                <a:stretch>
                  <a:fillRect l="-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9AD1711-C521-6DDB-27D6-64AC0F3D2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431" y="1325096"/>
            <a:ext cx="4081937" cy="1414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F44326-6930-BD6F-8462-7EC29588AF2C}"/>
              </a:ext>
            </a:extLst>
          </p:cNvPr>
          <p:cNvSpPr txBox="1"/>
          <p:nvPr/>
        </p:nvSpPr>
        <p:spPr>
          <a:xfrm>
            <a:off x="228600" y="28194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modification is</a:t>
            </a:r>
          </a:p>
        </p:txBody>
      </p:sp>
      <p:pic>
        <p:nvPicPr>
          <p:cNvPr id="8" name="Picture 7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8ADAD3C9-9950-B299-9585-6A357C58F6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7" y="3226327"/>
            <a:ext cx="3619686" cy="35688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9A68DA-DACA-FC5E-E7CC-2370F9CE5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449" y="3288260"/>
            <a:ext cx="4177101" cy="3470801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FA2A877-A337-BC7E-A774-663BE15555D1}"/>
              </a:ext>
            </a:extLst>
          </p:cNvPr>
          <p:cNvSpPr/>
          <p:nvPr/>
        </p:nvSpPr>
        <p:spPr>
          <a:xfrm>
            <a:off x="3567501" y="4629271"/>
            <a:ext cx="1143000" cy="6096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C28FB0-E18C-8363-201D-4624BF5A9CE6}"/>
              </a:ext>
            </a:extLst>
          </p:cNvPr>
          <p:cNvSpPr txBox="1"/>
          <p:nvPr/>
        </p:nvSpPr>
        <p:spPr>
          <a:xfrm>
            <a:off x="8420098" y="3288260"/>
            <a:ext cx="35433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extra length can be added to the section A of the unit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only changes that part of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accumulated phases in section A, B, and C are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29ECD7-794B-28C3-9BA6-66998D1EA095}"/>
                  </a:ext>
                </a:extLst>
              </p:cNvPr>
              <p:cNvSpPr txBox="1"/>
              <p:nvPr/>
            </p:nvSpPr>
            <p:spPr>
              <a:xfrm>
                <a:off x="9008680" y="5181600"/>
                <a:ext cx="3059107" cy="1176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6.54/2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um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29ECD7-794B-28C3-9BA6-66998D1EA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680" y="5181600"/>
                <a:ext cx="3059107" cy="1176348"/>
              </a:xfrm>
              <a:prstGeom prst="rect">
                <a:avLst/>
              </a:prstGeom>
              <a:blipFill>
                <a:blip r:embed="rId6"/>
                <a:stretch>
                  <a:fillRect l="-2390" b="-6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97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58F6-54A9-F722-6E19-685488A3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AA05A8-E723-EE76-E1C3-6556AD18A120}"/>
                  </a:ext>
                </a:extLst>
              </p:cNvPr>
              <p:cNvSpPr txBox="1"/>
              <p:nvPr/>
            </p:nvSpPr>
            <p:spPr>
              <a:xfrm>
                <a:off x="381000" y="762000"/>
                <a:ext cx="112014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idea does not work, because an SIP in ASOW can only be obtained for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0.4, 0.5</m:t>
                        </m:r>
                      </m:e>
                    </m:d>
                  </m:oMath>
                </a14:m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b="0" dirty="0" err="1"/>
                  <a:t>If</a:t>
                </a:r>
                <a:r>
                  <a:rPr lang="es-ES" b="0" dirty="0"/>
                  <a:t> </a:t>
                </a:r>
                <a:r>
                  <a:rPr lang="es-ES" b="0" dirty="0" err="1"/>
                  <a:t>we</a:t>
                </a:r>
                <a:r>
                  <a:rPr lang="es-ES" b="0" dirty="0"/>
                  <a:t> </a:t>
                </a:r>
                <a:r>
                  <a:rPr lang="es-ES" b="0" dirty="0" err="1"/>
                  <a:t>have</a:t>
                </a:r>
                <a:r>
                  <a:rPr lang="es-ES" b="0" dirty="0"/>
                  <a:t> </a:t>
                </a:r>
                <a:r>
                  <a:rPr lang="es-ES" b="0" dirty="0" err="1"/>
                  <a:t>another</a:t>
                </a:r>
                <a:r>
                  <a:rPr lang="es-ES" b="0" dirty="0"/>
                  <a:t> </a:t>
                </a:r>
                <a:r>
                  <a:rPr lang="es-ES" b="0" dirty="0" err="1"/>
                  <a:t>direction</a:t>
                </a:r>
                <a:r>
                  <a:rPr lang="es-ES" dirty="0" err="1"/>
                  <a:t>al</a:t>
                </a:r>
                <a:r>
                  <a:rPr lang="es-ES" dirty="0"/>
                  <a:t> </a:t>
                </a:r>
                <a:r>
                  <a:rPr lang="es-ES" dirty="0" err="1"/>
                  <a:t>coupler</a:t>
                </a:r>
                <a:r>
                  <a:rPr lang="es-ES" dirty="0"/>
                  <a:t> </a:t>
                </a:r>
                <a:r>
                  <a:rPr lang="es-ES" dirty="0" err="1"/>
                  <a:t>with</a:t>
                </a:r>
                <a:r>
                  <a:rPr lang="es-ES" dirty="0"/>
                  <a:t> a </a:t>
                </a:r>
                <a:r>
                  <a:rPr lang="es-ES" dirty="0" err="1"/>
                  <a:t>lower</a:t>
                </a:r>
                <a:r>
                  <a:rPr lang="es-ES" dirty="0"/>
                  <a:t> </a:t>
                </a:r>
                <a:r>
                  <a:rPr lang="es-ES" dirty="0" err="1"/>
                  <a:t>coupling</a:t>
                </a:r>
                <a:r>
                  <a:rPr lang="es-ES" dirty="0"/>
                  <a:t> </a:t>
                </a:r>
                <a:r>
                  <a:rPr lang="es-ES" dirty="0" err="1"/>
                  <a:t>coefficient</a:t>
                </a:r>
                <a:r>
                  <a:rPr lang="es-ES" dirty="0"/>
                  <a:t>, </a:t>
                </a:r>
                <a:r>
                  <a:rPr lang="es-ES" dirty="0" err="1"/>
                  <a:t>it</a:t>
                </a:r>
                <a:r>
                  <a:rPr lang="es-ES" dirty="0"/>
                  <a:t> </a:t>
                </a:r>
                <a:r>
                  <a:rPr lang="es-ES" dirty="0" err="1"/>
                  <a:t>might</a:t>
                </a:r>
                <a:r>
                  <a:rPr lang="es-ES" dirty="0"/>
                  <a:t> </a:t>
                </a:r>
                <a:r>
                  <a:rPr lang="es-ES" dirty="0" err="1"/>
                  <a:t>work</a:t>
                </a:r>
                <a:r>
                  <a:rPr lang="es-ES" dirty="0"/>
                  <a:t> </a:t>
                </a:r>
                <a:r>
                  <a:rPr lang="es-ES" dirty="0" err="1"/>
                  <a:t>it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resulting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b="0" dirty="0"/>
                  <a:t> are </a:t>
                </a:r>
                <a:r>
                  <a:rPr lang="es-ES" b="0" dirty="0" err="1"/>
                  <a:t>realistic</a:t>
                </a:r>
                <a:r>
                  <a:rPr lang="es-ES" b="0" dirty="0"/>
                  <a:t> </a:t>
                </a:r>
                <a:r>
                  <a:rPr lang="es-ES" b="0" dirty="0" err="1"/>
                  <a:t>values</a:t>
                </a:r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/>
                  <a:t>In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following</a:t>
                </a:r>
                <a:r>
                  <a:rPr lang="es-ES" dirty="0"/>
                  <a:t> I </a:t>
                </a:r>
                <a:r>
                  <a:rPr lang="es-ES" dirty="0" err="1"/>
                  <a:t>will</a:t>
                </a:r>
                <a:r>
                  <a:rPr lang="es-ES" dirty="0"/>
                  <a:t> derive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dispersion</a:t>
                </a:r>
                <a:r>
                  <a:rPr lang="es-ES" dirty="0"/>
                  <a:t> </a:t>
                </a:r>
                <a:r>
                  <a:rPr lang="es-ES" dirty="0" err="1"/>
                  <a:t>relation</a:t>
                </a:r>
                <a:r>
                  <a:rPr lang="es-ES" dirty="0"/>
                  <a:t> and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analytic</a:t>
                </a:r>
                <a:r>
                  <a:rPr lang="es-ES" dirty="0"/>
                  <a:t> </a:t>
                </a:r>
                <a:r>
                  <a:rPr lang="es-ES" dirty="0" err="1"/>
                  <a:t>conditions</a:t>
                </a:r>
                <a:r>
                  <a:rPr lang="es-ES" dirty="0"/>
                  <a:t> </a:t>
                </a:r>
                <a:r>
                  <a:rPr lang="es-ES" dirty="0" err="1"/>
                  <a:t>to</a:t>
                </a:r>
                <a:r>
                  <a:rPr lang="es-ES" dirty="0"/>
                  <a:t> </a:t>
                </a:r>
                <a:r>
                  <a:rPr lang="es-ES" dirty="0" err="1"/>
                  <a:t>obtain</a:t>
                </a:r>
                <a:r>
                  <a:rPr lang="es-ES" dirty="0"/>
                  <a:t> </a:t>
                </a:r>
                <a:r>
                  <a:rPr lang="es-ES" dirty="0" err="1"/>
                  <a:t>an</a:t>
                </a:r>
                <a:r>
                  <a:rPr lang="es-ES" dirty="0"/>
                  <a:t> SIP in ASOW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AA05A8-E723-EE76-E1C3-6556AD18A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762000"/>
                <a:ext cx="11201400" cy="1754326"/>
              </a:xfrm>
              <a:prstGeom prst="rect">
                <a:avLst/>
              </a:prstGeom>
              <a:blipFill>
                <a:blip r:embed="rId2"/>
                <a:stretch>
                  <a:fillRect l="-381" t="-1736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38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E69DA-3964-4012-BD0F-68EE7F4F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Dispersion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B5C6BC7-0159-4880-B4B3-16494925009B}"/>
                  </a:ext>
                </a:extLst>
              </p:cNvPr>
              <p:cNvSpPr txBox="1"/>
              <p:nvPr/>
            </p:nvSpPr>
            <p:spPr>
              <a:xfrm>
                <a:off x="1236135" y="2486979"/>
                <a:ext cx="9718943" cy="1884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unc>
                            <m:func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Sup>
                                    <m:sSubSup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  <m: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E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E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s-ES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𝜁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  <m:func>
                            <m:func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  <m: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func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s-ES" b="0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B5C6BC7-0159-4880-B4B3-164949250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135" y="2486979"/>
                <a:ext cx="9718943" cy="18840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ADE7153-0A29-46A5-95FE-AE6A881F42F2}"/>
                  </a:ext>
                </a:extLst>
              </p:cNvPr>
              <p:cNvSpPr txBox="1"/>
              <p:nvPr/>
            </p:nvSpPr>
            <p:spPr>
              <a:xfrm>
                <a:off x="228599" y="788081"/>
                <a:ext cx="10744200" cy="1363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The eigenvalue solutions are found from the characteristic equation: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1" i="0" smtClean="0">
                                    <a:latin typeface="Cambria Math" panose="02040503050406030204" pitchFamily="18" charset="0"/>
                                  </a:rPr>
                                  <m:t>𝐓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</m:d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r>
                          <a:rPr lang="es-ES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sub>
                    </m:sSub>
                  </m:oMath>
                </a14:m>
                <a:r>
                  <a:rPr lang="en-US" dirty="0"/>
                  <a:t> is the transfer matrix of the unit cell,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𝜁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𝑗𝑘𝑑</m:t>
                        </m:r>
                      </m:sup>
                    </m:sSup>
                  </m:oMath>
                </a14:m>
                <a:r>
                  <a:rPr lang="en-US" dirty="0"/>
                  <a:t> is the </a:t>
                </a:r>
                <a:r>
                  <a:rPr lang="en-US" dirty="0" err="1"/>
                  <a:t>Floquet</a:t>
                </a:r>
                <a:r>
                  <a:rPr lang="en-US" dirty="0"/>
                  <a:t>-Bloch eigenvalues and </a:t>
                </a:r>
                <a14:m>
                  <m:oMath xmlns:m="http://schemas.openxmlformats.org/officeDocument/2006/math">
                    <m:r>
                      <a:rPr lang="es-ES" b="1" i="0" smtClean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identity matrix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We obtain the characteristic polynomial, </a:t>
                </a: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ADE7153-0A29-46A5-95FE-AE6A881F4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9" y="788081"/>
                <a:ext cx="10744200" cy="1363130"/>
              </a:xfrm>
              <a:prstGeom prst="rect">
                <a:avLst/>
              </a:prstGeom>
              <a:blipFill>
                <a:blip r:embed="rId3"/>
                <a:stretch>
                  <a:fillRect l="-340" t="-2232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60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59BB1-CA9D-41CD-A3CB-0483E86D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Dispersion relation at the SIP 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FD0CB7F-CD3E-4463-8575-AF2A9B5F21EF}"/>
                  </a:ext>
                </a:extLst>
              </p:cNvPr>
              <p:cNvSpPr txBox="1"/>
              <p:nvPr/>
            </p:nvSpPr>
            <p:spPr>
              <a:xfrm>
                <a:off x="4541728" y="1549568"/>
                <a:ext cx="31085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FD0CB7F-CD3E-4463-8575-AF2A9B5F2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728" y="1549568"/>
                <a:ext cx="3108543" cy="276999"/>
              </a:xfrm>
              <a:prstGeom prst="rect">
                <a:avLst/>
              </a:prstGeom>
              <a:blipFill>
                <a:blip r:embed="rId2"/>
                <a:stretch>
                  <a:fillRect l="-1176" t="-4348" r="-58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8C64B4C-A369-45E9-BF73-60836955BCF5}"/>
                  </a:ext>
                </a:extLst>
              </p:cNvPr>
              <p:cNvSpPr txBox="1"/>
              <p:nvPr/>
            </p:nvSpPr>
            <p:spPr>
              <a:xfrm>
                <a:off x="381000" y="990600"/>
                <a:ext cx="95250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Evaluated at the SIP frequency,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, the characteristic equation must be have the form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8C64B4C-A369-45E9-BF73-60836955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990600"/>
                <a:ext cx="9525001" cy="369332"/>
              </a:xfrm>
              <a:prstGeom prst="rect">
                <a:avLst/>
              </a:prstGeom>
              <a:blipFill>
                <a:blip r:embed="rId3"/>
                <a:stretch>
                  <a:fillRect l="-448"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8791437-191C-45FB-9486-DE07E8F1F34D}"/>
                  </a:ext>
                </a:extLst>
              </p:cNvPr>
              <p:cNvSpPr txBox="1"/>
              <p:nvPr/>
            </p:nvSpPr>
            <p:spPr>
              <a:xfrm>
                <a:off x="3123372" y="5297175"/>
                <a:ext cx="609765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s-ES" b="0" i="0" dirty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b="0" i="0" dirty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 dirty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s-ES" b="0" i="0" dirty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s-ES" dirty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dirty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dirty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s-ES" dirty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s-ES" dirty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dirty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dirty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s-ES" dirty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8791437-191C-45FB-9486-DE07E8F1F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372" y="5297175"/>
                <a:ext cx="6097656" cy="923330"/>
              </a:xfrm>
              <a:prstGeom prst="rect">
                <a:avLst/>
              </a:prstGeom>
              <a:blipFill>
                <a:blip r:embed="rId4"/>
                <a:stretch>
                  <a:fillRect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5E7BAC39-51AD-4DC2-A62D-7BA0CFFF8200}"/>
              </a:ext>
            </a:extLst>
          </p:cNvPr>
          <p:cNvSpPr txBox="1"/>
          <p:nvPr/>
        </p:nvSpPr>
        <p:spPr>
          <a:xfrm>
            <a:off x="609600" y="48006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we have that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C14606-AF8F-42FC-7C1A-87D877D605C6}"/>
                  </a:ext>
                </a:extLst>
              </p:cNvPr>
              <p:cNvSpPr txBox="1"/>
              <p:nvPr/>
            </p:nvSpPr>
            <p:spPr>
              <a:xfrm>
                <a:off x="3047113" y="2934562"/>
                <a:ext cx="6097772" cy="15517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/>
                        <m:t>+</m:t>
                      </m:r>
                      <m:sSup>
                        <m:sSup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p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 −3</m:t>
                          </m:r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−3</m:t>
                          </m:r>
                          <m:sSubSup>
                            <m:sSubSup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p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sSubSup>
                            <m:sSubSup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+3</m:t>
                          </m:r>
                          <m:sSubSup>
                            <m:sSubSup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bSup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+9</m:t>
                          </m:r>
                        </m:e>
                      </m:d>
                    </m:oMath>
                  </m:oMathPara>
                </a14:m>
                <a:br>
                  <a:rPr lang="es-ES" i="1" dirty="0">
                    <a:latin typeface="Cambria Math" panose="02040503050406030204" pitchFamily="18" charset="0"/>
                  </a:rPr>
                </a:br>
                <a:br>
                  <a:rPr lang="es-E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p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−9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/>
                <a:br>
                  <a:rPr lang="es-E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p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bSup>
                            </m:e>
                          </m:d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+9</m:t>
                          </m:r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𝜁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−3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C14606-AF8F-42FC-7C1A-87D877D60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13" y="2934562"/>
                <a:ext cx="6097772" cy="1551707"/>
              </a:xfrm>
              <a:prstGeom prst="rect">
                <a:avLst/>
              </a:prstGeom>
              <a:blipFill>
                <a:blip r:embed="rId5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C8349AE-5E78-F868-725D-F68853DEE20B}"/>
              </a:ext>
            </a:extLst>
          </p:cNvPr>
          <p:cNvSpPr txBox="1"/>
          <p:nvPr/>
        </p:nvSpPr>
        <p:spPr>
          <a:xfrm>
            <a:off x="381000" y="2057399"/>
            <a:ext cx="1165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Because it has 6 modes that coalesce into two modes that propagate in opposite directions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Expanding this polynomial, we get</a:t>
            </a:r>
          </a:p>
        </p:txBody>
      </p:sp>
    </p:spTree>
    <p:extLst>
      <p:ext uri="{BB962C8B-B14F-4D97-AF65-F5344CB8AC3E}">
        <p14:creationId xmlns:p14="http://schemas.microsoft.com/office/powerpoint/2010/main" val="112181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FC8A8-9C8E-4666-8384-8A270644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8467"/>
            <a:ext cx="8991600" cy="411133"/>
          </a:xfrm>
        </p:spPr>
        <p:txBody>
          <a:bodyPr>
            <a:normAutofit fontScale="90000"/>
          </a:bodyPr>
          <a:lstStyle/>
          <a:p>
            <a:r>
              <a:rPr lang="en-US" dirty="0"/>
              <a:t>Necessary but not sufficient conditions to obtain an SIP in ASOW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4D297F3-D970-49BA-990F-1AE0926E2648}"/>
                  </a:ext>
                </a:extLst>
              </p:cNvPr>
              <p:cNvSpPr txBox="1"/>
              <p:nvPr/>
            </p:nvSpPr>
            <p:spPr>
              <a:xfrm>
                <a:off x="2196631" y="1283732"/>
                <a:ext cx="7798738" cy="3886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Sup>
                                <m:sSub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=6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ES" b="0" dirty="0"/>
              </a:p>
              <a:p>
                <a:pPr/>
                <a:br>
                  <a:rPr lang="es-E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  <m: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  <m: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e>
                      </m:d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+9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s-ES" dirty="0"/>
              </a:p>
              <a:p>
                <a:pPr/>
                <a:br>
                  <a:rPr lang="es-E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func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s-ES" dirty="0"/>
              </a:p>
              <a:p>
                <a:pPr/>
                <a:br>
                  <a:rPr lang="es-E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+9</m:t>
                      </m:r>
                    </m:oMath>
                  </m:oMathPara>
                </a14:m>
                <a:endParaRPr lang="es-ES" dirty="0"/>
              </a:p>
              <a:p>
                <a:pPr/>
                <a:br>
                  <a:rPr lang="es-E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−4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+6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−4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den>
                      </m:f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4D297F3-D970-49BA-990F-1AE0926E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631" y="1283732"/>
                <a:ext cx="7798738" cy="38869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93B65F4-86E9-44C3-95A8-05D792361977}"/>
                  </a:ext>
                </a:extLst>
              </p:cNvPr>
              <p:cNvSpPr txBox="1"/>
              <p:nvPr/>
            </p:nvSpPr>
            <p:spPr>
              <a:xfrm>
                <a:off x="304800" y="762000"/>
                <a:ext cx="1173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Equating the coefficients of both polynomials when evaluated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, we obtain the following five necessary conditions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93B65F4-86E9-44C3-95A8-05D792361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762000"/>
                <a:ext cx="11734800" cy="369332"/>
              </a:xfrm>
              <a:prstGeom prst="rect">
                <a:avLst/>
              </a:prstGeom>
              <a:blipFill>
                <a:blip r:embed="rId3"/>
                <a:stretch>
                  <a:fillRect l="-31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2FAF512-F9F1-46B7-BE06-8A4C9E30ACD2}"/>
                  </a:ext>
                </a:extLst>
              </p:cNvPr>
              <p:cNvSpPr txBox="1"/>
              <p:nvPr/>
            </p:nvSpPr>
            <p:spPr>
              <a:xfrm>
                <a:off x="609600" y="5334000"/>
                <a:ext cx="10972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Using the lossless condition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we find that the left hand side first and third are equivalent. The fifth one is equivalent to the lossless condition and the fourth one determines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from the coupling coefficient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/>
                  <a:t>.   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2FAF512-F9F1-46B7-BE06-8A4C9E30A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334000"/>
                <a:ext cx="10972800" cy="646331"/>
              </a:xfrm>
              <a:prstGeom prst="rect">
                <a:avLst/>
              </a:prstGeom>
              <a:blipFill>
                <a:blip r:embed="rId4"/>
                <a:stretch>
                  <a:fillRect l="-33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4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B23151-C984-B05B-ABB7-E5591C4EE4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s-ES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dirty="0"/>
                  <a:t> is solely determined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1" i="1" smtClean="0">
                        <a:latin typeface="Cambria Math" panose="02040503050406030204" pitchFamily="18" charset="0"/>
                      </a:rPr>
                      <m:t>κ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B23151-C984-B05B-ABB7-E5591C4EE4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94" t="-16418" b="-4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1517F9-A8FC-BEA2-B5CF-43469D93A9DA}"/>
                  </a:ext>
                </a:extLst>
              </p:cNvPr>
              <p:cNvSpPr txBox="1"/>
              <p:nvPr/>
            </p:nvSpPr>
            <p:spPr>
              <a:xfrm>
                <a:off x="2436428" y="1207532"/>
                <a:ext cx="6097772" cy="648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+9=6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+9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1517F9-A8FC-BEA2-B5CF-43469D93A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428" y="1207532"/>
                <a:ext cx="6097772" cy="6481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F259C2B-82D3-22D0-0C29-0498BF109590}"/>
              </a:ext>
            </a:extLst>
          </p:cNvPr>
          <p:cNvSpPr txBox="1"/>
          <p:nvPr/>
        </p:nvSpPr>
        <p:spPr>
          <a:xfrm>
            <a:off x="381000" y="8382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that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C23EC6-10D7-94E3-89A0-26F191CD526A}"/>
                  </a:ext>
                </a:extLst>
              </p:cNvPr>
              <p:cNvSpPr txBox="1"/>
              <p:nvPr/>
            </p:nvSpPr>
            <p:spPr>
              <a:xfrm>
                <a:off x="381000" y="1981200"/>
                <a:ext cx="10668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an SIP to be formed,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must be a real number between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−1&lt;</m:t>
                        </m:r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Only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0.4,0.5</m:t>
                        </m:r>
                      </m:e>
                    </m:d>
                  </m:oMath>
                </a14:m>
                <a:r>
                  <a:rPr lang="en-US" dirty="0"/>
                  <a:t> satisfy this condition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C23EC6-10D7-94E3-89A0-26F191CD5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981200"/>
                <a:ext cx="10668000" cy="923330"/>
              </a:xfrm>
              <a:prstGeom prst="rect">
                <a:avLst/>
              </a:prstGeom>
              <a:blipFill>
                <a:blip r:embed="rId4"/>
                <a:stretch>
                  <a:fillRect l="-400" t="-331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62025FD-AC6E-A41F-528A-FCBF7C2442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3730" y="2459102"/>
            <a:ext cx="5487432" cy="42004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55CF83-77A4-4725-27F7-19F090A2A2E8}"/>
                  </a:ext>
                </a:extLst>
              </p:cNvPr>
              <p:cNvSpPr txBox="1"/>
              <p:nvPr/>
            </p:nvSpPr>
            <p:spPr>
              <a:xfrm>
                <a:off x="870838" y="4038600"/>
                <a:ext cx="4419600" cy="869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0070C0"/>
                    </a:solidFill>
                  </a:rPr>
                  <a:t>We cannot find an SIP in ASOW for </a:t>
                </a:r>
                <a14:m>
                  <m:oMath xmlns:m="http://schemas.openxmlformats.org/officeDocument/2006/math">
                    <m:r>
                      <a:rPr lang="es-E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𝜿</m:t>
                    </m:r>
                    <m:r>
                      <a:rPr lang="es-E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E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E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s-E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E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rad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55CF83-77A4-4725-27F7-19F090A2A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38" y="4038600"/>
                <a:ext cx="4419600" cy="869533"/>
              </a:xfrm>
              <a:prstGeom prst="rect">
                <a:avLst/>
              </a:prstGeom>
              <a:blipFill>
                <a:blip r:embed="rId6"/>
                <a:stretch>
                  <a:fillRect t="-5634" r="-414" b="-14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80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E007E63-7DF9-F408-C8EE-5C514A9D505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If we have a valid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E007E63-7DF9-F408-C8EE-5C514A9D5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75" t="-16418" b="-4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873655A-F140-4FCD-8672-AA2384BA7DEF}"/>
                  </a:ext>
                </a:extLst>
              </p:cNvPr>
              <p:cNvSpPr txBox="1"/>
              <p:nvPr/>
            </p:nvSpPr>
            <p:spPr>
              <a:xfrm>
                <a:off x="1560623" y="1230336"/>
                <a:ext cx="8338437" cy="2613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acos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𝜅</m:t>
                                          </m:r>
                                        </m:e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f>
                                    <m:f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p>
                                      </m:s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p>
                                        <m:s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p>
                                      </m:s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𝜅</m:t>
                                          </m:r>
                                        </m:e>
                                        <m:sup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−9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br>
                  <a:rPr lang="es-ES" b="0" dirty="0"/>
                </a:br>
                <a:endParaRPr lang="es-ES" b="0" dirty="0"/>
              </a:p>
              <a:p>
                <a:pPr/>
                <a:br>
                  <a:rPr lang="es-E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acos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f>
                                <m:f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=−4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acos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func>
                                    <m:func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s-ES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</m:s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+18</m:t>
                                  </m:r>
                                  <m:func>
                                    <m:func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s-ES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</m:s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  <m:d>
                                        <m:d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p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s-ES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</m:s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873655A-F140-4FCD-8672-AA2384BA7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623" y="1230336"/>
                <a:ext cx="8338437" cy="2613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0CC38B9-7B3F-E022-849F-0C5FAD1D5B5A}"/>
              </a:ext>
            </a:extLst>
          </p:cNvPr>
          <p:cNvSpPr txBox="1"/>
          <p:nvPr/>
        </p:nvSpPr>
        <p:spPr>
          <a:xfrm>
            <a:off x="304800" y="8382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calculations are: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CB253C-4038-31C4-F951-C1F14078BDFB}"/>
                  </a:ext>
                </a:extLst>
              </p:cNvPr>
              <p:cNvSpPr txBox="1"/>
              <p:nvPr/>
            </p:nvSpPr>
            <p:spPr>
              <a:xfrm>
                <a:off x="304800" y="3962400"/>
                <a:ext cx="9594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we fix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the extra length added at each quarter of a circle, we must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CB253C-4038-31C4-F951-C1F14078B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962400"/>
                <a:ext cx="9594260" cy="369332"/>
              </a:xfrm>
              <a:prstGeom prst="rect">
                <a:avLst/>
              </a:prstGeom>
              <a:blipFill>
                <a:blip r:embed="rId4"/>
                <a:stretch>
                  <a:fillRect l="-38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FEB115-F800-9F18-037F-F924180B9F60}"/>
                  </a:ext>
                </a:extLst>
              </p:cNvPr>
              <p:cNvSpPr txBox="1"/>
              <p:nvPr/>
            </p:nvSpPr>
            <p:spPr>
              <a:xfrm>
                <a:off x="4871401" y="4490726"/>
                <a:ext cx="2472215" cy="569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FEB115-F800-9F18-037F-F924180B9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401" y="4490726"/>
                <a:ext cx="2472215" cy="5697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E148BB-7897-438D-248D-CBDC705ED434}"/>
                  </a:ext>
                </a:extLst>
              </p:cNvPr>
              <p:cNvSpPr txBox="1"/>
              <p:nvPr/>
            </p:nvSpPr>
            <p:spPr>
              <a:xfrm>
                <a:off x="4871401" y="5255263"/>
                <a:ext cx="2477538" cy="569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E148BB-7897-438D-248D-CBDC705ED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401" y="5255263"/>
                <a:ext cx="2477538" cy="5697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EE7CC8-5F86-3837-2C7E-1F6536516E31}"/>
                  </a:ext>
                </a:extLst>
              </p:cNvPr>
              <p:cNvSpPr txBox="1"/>
              <p:nvPr/>
            </p:nvSpPr>
            <p:spPr>
              <a:xfrm>
                <a:off x="304800" y="6172200"/>
                <a:ext cx="868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an integer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EE7CC8-5F86-3837-2C7E-1F6536516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172200"/>
                <a:ext cx="8686800" cy="369332"/>
              </a:xfrm>
              <a:prstGeom prst="rect">
                <a:avLst/>
              </a:prstGeom>
              <a:blipFill>
                <a:blip r:embed="rId7"/>
                <a:stretch>
                  <a:fillRect l="-421"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299AE9-BC5A-8BF0-86B5-E896A4BA95E4}"/>
                  </a:ext>
                </a:extLst>
              </p:cNvPr>
              <p:cNvSpPr txBox="1"/>
              <p:nvPr/>
            </p:nvSpPr>
            <p:spPr>
              <a:xfrm>
                <a:off x="3842178" y="2774855"/>
                <a:ext cx="4507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))=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𝐸𝑥𝑡𝑟𝑎𝐿𝑒𝑛𝑔𝑡h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299AE9-BC5A-8BF0-86B5-E896A4BA9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178" y="2774855"/>
                <a:ext cx="4507644" cy="276999"/>
              </a:xfrm>
              <a:prstGeom prst="rect">
                <a:avLst/>
              </a:prstGeom>
              <a:blipFill>
                <a:blip r:embed="rId8"/>
                <a:stretch>
                  <a:fillRect l="-676" t="-2174" r="-67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9DDBB6A-FA1A-8045-05CF-F7986604A451}"/>
              </a:ext>
            </a:extLst>
          </p:cNvPr>
          <p:cNvSpPr txBox="1"/>
          <p:nvPr/>
        </p:nvSpPr>
        <p:spPr>
          <a:xfrm>
            <a:off x="10201275" y="1761530"/>
            <a:ext cx="1969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Kappa</a:t>
            </a:r>
          </a:p>
          <a:p>
            <a:r>
              <a:rPr lang="en-US" dirty="0"/>
              <a:t>Alpha1</a:t>
            </a:r>
          </a:p>
          <a:p>
            <a:r>
              <a:rPr lang="en-US" dirty="0"/>
              <a:t>Alpha2</a:t>
            </a:r>
          </a:p>
          <a:p>
            <a:r>
              <a:rPr lang="en-US" dirty="0" err="1"/>
              <a:t>Extralength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91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63285</TotalTime>
  <Words>604</Words>
  <Application>Microsoft Office PowerPoint</Application>
  <PresentationFormat>Widescreen</PresentationFormat>
  <Paragraphs>63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Times New Roman</vt:lpstr>
      <vt:lpstr>Cambria Math</vt:lpstr>
      <vt:lpstr>Arial</vt:lpstr>
      <vt:lpstr>Calibri</vt:lpstr>
      <vt:lpstr>Office Theme</vt:lpstr>
      <vt:lpstr>PowerPoint Presentation</vt:lpstr>
      <vt:lpstr>Concept</vt:lpstr>
      <vt:lpstr>Conclusion</vt:lpstr>
      <vt:lpstr>Dispersion relation</vt:lpstr>
      <vt:lpstr>Dispersion relation at the SIP frequency</vt:lpstr>
      <vt:lpstr>Necessary but not sufficient conditions to obtain an SIP in ASOW</vt:lpstr>
      <vt:lpstr>k_S d is solely determined by κ</vt:lpstr>
      <vt:lpstr>If we have a valid 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Ring Resonator</dc:title>
  <dc:creator>Filippo</dc:creator>
  <cp:lastModifiedBy>Albert Herrero Parareda</cp:lastModifiedBy>
  <cp:revision>944</cp:revision>
  <dcterms:created xsi:type="dcterms:W3CDTF">2015-11-16T15:02:53Z</dcterms:created>
  <dcterms:modified xsi:type="dcterms:W3CDTF">2023-08-10T21:29:51Z</dcterms:modified>
</cp:coreProperties>
</file>