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7" r:id="rId2"/>
    <p:sldId id="348" r:id="rId3"/>
    <p:sldId id="350" r:id="rId4"/>
    <p:sldId id="353" r:id="rId5"/>
    <p:sldId id="355" r:id="rId6"/>
    <p:sldId id="361" r:id="rId7"/>
    <p:sldId id="357" r:id="rId8"/>
    <p:sldId id="358" r:id="rId9"/>
    <p:sldId id="394" r:id="rId10"/>
    <p:sldId id="397" r:id="rId11"/>
    <p:sldId id="395" r:id="rId12"/>
    <p:sldId id="396" r:id="rId13"/>
    <p:sldId id="398" r:id="rId14"/>
    <p:sldId id="388" r:id="rId15"/>
    <p:sldId id="389" r:id="rId16"/>
    <p:sldId id="390" r:id="rId17"/>
    <p:sldId id="391" r:id="rId18"/>
    <p:sldId id="392" r:id="rId19"/>
    <p:sldId id="393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00B100"/>
    <a:srgbClr val="62D162"/>
    <a:srgbClr val="ACBCFE"/>
    <a:srgbClr val="0C0288"/>
    <a:srgbClr val="0E039F"/>
    <a:srgbClr val="000066"/>
    <a:srgbClr val="0F45B1"/>
    <a:srgbClr val="0214BE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6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4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Characterization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of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uniform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114-A2C2-8C08-ECD4-214436D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B457C-29BD-DCFD-06FF-3E911957ABAE}"/>
                  </a:ext>
                </a:extLst>
              </p:cNvPr>
              <p:cNvSpPr txBox="1"/>
              <p:nvPr/>
            </p:nvSpPr>
            <p:spPr>
              <a:xfrm>
                <a:off x="228600" y="642463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SIP in ASOW where we add a horizontal extra length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to substitute the point coupling with a directional coupler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B457C-29BD-DCFD-06FF-3E911957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2463"/>
                <a:ext cx="11277600" cy="646331"/>
              </a:xfrm>
              <a:prstGeom prst="rect">
                <a:avLst/>
              </a:prstGeom>
              <a:blipFill>
                <a:blip r:embed="rId2"/>
                <a:stretch>
                  <a:fillRect l="-3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AD1711-C521-6DDB-27D6-64AC0F3D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97264" y="2738165"/>
            <a:ext cx="4081937" cy="141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44326-6930-BD6F-8462-7EC29588AF2C}"/>
              </a:ext>
            </a:extLst>
          </p:cNvPr>
          <p:cNvSpPr txBox="1"/>
          <p:nvPr/>
        </p:nvSpPr>
        <p:spPr>
          <a:xfrm>
            <a:off x="219809" y="1358852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modification is</a:t>
            </a:r>
          </a:p>
        </p:txBody>
      </p:sp>
      <p:pic>
        <p:nvPicPr>
          <p:cNvPr id="8" name="Picture 7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8ADAD3C9-9950-B299-9585-6A357C58F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3" y="1762214"/>
            <a:ext cx="3619686" cy="3568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A68DA-DACA-FC5E-E7CC-2370F9CE5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881" y="1836990"/>
            <a:ext cx="4177101" cy="347080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A2A877-A337-BC7E-A774-663BE15555D1}"/>
              </a:ext>
            </a:extLst>
          </p:cNvPr>
          <p:cNvSpPr/>
          <p:nvPr/>
        </p:nvSpPr>
        <p:spPr>
          <a:xfrm>
            <a:off x="4056669" y="3279337"/>
            <a:ext cx="1143000" cy="609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28FB0-E18C-8363-201D-4624BF5A9CE6}"/>
              </a:ext>
            </a:extLst>
          </p:cNvPr>
          <p:cNvSpPr txBox="1"/>
          <p:nvPr/>
        </p:nvSpPr>
        <p:spPr>
          <a:xfrm>
            <a:off x="342137" y="5605937"/>
            <a:ext cx="6782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extra length can be added to the section A of the unit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only changes that part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phases in section A, B, and C 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9ECD7-794B-28C3-9BA6-66998D1EA095}"/>
                  </a:ext>
                </a:extLst>
              </p:cNvPr>
              <p:cNvSpPr txBox="1"/>
              <p:nvPr/>
            </p:nvSpPr>
            <p:spPr>
              <a:xfrm>
                <a:off x="7250100" y="5431969"/>
                <a:ext cx="2191882" cy="1176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9ECD7-794B-28C3-9BA6-66998D1E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00" y="5431969"/>
                <a:ext cx="2191882" cy="1176348"/>
              </a:xfrm>
              <a:prstGeom prst="rect">
                <a:avLst/>
              </a:prstGeom>
              <a:blipFill>
                <a:blip r:embed="rId6"/>
                <a:stretch>
                  <a:fillRect l="-1944" b="-7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7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A159-5DF0-C156-30A2-59F39AD4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restriction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649C5-D773-00CB-E56F-B04AB7BF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762001"/>
            <a:ext cx="4114800" cy="34190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0F3DB7-5390-8444-DAE6-55055F93B207}"/>
                  </a:ext>
                </a:extLst>
              </p:cNvPr>
              <p:cNvSpPr txBox="1"/>
              <p:nvPr/>
            </p:nvSpPr>
            <p:spPr>
              <a:xfrm>
                <a:off x="4724400" y="914400"/>
                <a:ext cx="7010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angles and the extra length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must satisfy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Found an SIP by optimizing the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are fixed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set by the angles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optimized the RBE-SIP distance (did not get great results)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𝑆𝐼𝑃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𝑅𝐵𝐸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=193 −192.989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.011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THz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(11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GHz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0F3DB7-5390-8444-DAE6-55055F93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914400"/>
                <a:ext cx="7010400" cy="3139321"/>
              </a:xfrm>
              <a:prstGeom prst="rect">
                <a:avLst/>
              </a:prstGeom>
              <a:blipFill>
                <a:blip r:embed="rId3"/>
                <a:stretch>
                  <a:fillRect l="-522" t="-971" b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0D7F798-8758-48A7-2B24-5C515BC0E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53" y="4358521"/>
            <a:ext cx="2828572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39CE6-3AB3-66CF-4794-38D37A759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928" y="4358521"/>
            <a:ext cx="2593469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C76E9-A3DC-A022-09C8-DA851AF0A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012" y="4358521"/>
            <a:ext cx="2877429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4B29A1-889B-9F03-FD7D-3E2F4CCFA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883" y="4358521"/>
            <a:ext cx="269239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1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in </a:t>
            </a:r>
            <a:r>
              <a:rPr lang="es-ES" sz="3000" b="1" dirty="0" err="1">
                <a:solidFill>
                  <a:srgbClr val="DE0000"/>
                </a:solidFill>
              </a:rPr>
              <a:t>Nate’s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structure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5B5D-17D0-A801-F25B-4BB9C369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constraints to obtain an SIP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C6C1E-8D14-523B-D12C-F759AC92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399"/>
            <a:ext cx="3886200" cy="2053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59B19-F778-8433-E3CA-391BA12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96" y="914399"/>
            <a:ext cx="7836811" cy="2053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42E7B-EE43-7BA5-D1C2-3D5A42D938E5}"/>
              </a:ext>
            </a:extLst>
          </p:cNvPr>
          <p:cNvSpPr txBox="1"/>
          <p:nvPr/>
        </p:nvSpPr>
        <p:spPr>
          <a:xfrm>
            <a:off x="228600" y="3204828"/>
            <a:ext cx="1150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accidentally deleted my slides (my bad)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got the dispersion relation (symbolic </a:t>
            </a:r>
            <a:r>
              <a:rPr lang="en-US" dirty="0" err="1"/>
              <a:t>matlab</a:t>
            </a:r>
            <a:r>
              <a:rPr lang="en-US" dirty="0"/>
              <a:t>), compared it to the one at the SIP, and found the system of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find an analytic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a numerical solution is more cost-intensive than using optimization algorithms to find the 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show whether the SIP can only be created close to the center of the Brillouin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6D3F8-3F86-D360-F94D-DB190D2F3BBC}"/>
              </a:ext>
            </a:extLst>
          </p:cNvPr>
          <p:cNvSpPr txBox="1"/>
          <p:nvPr/>
        </p:nvSpPr>
        <p:spPr>
          <a:xfrm>
            <a:off x="2286000" y="5858776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We cannot obtain analytic constraints to have an SIP in the 3PD</a:t>
            </a:r>
          </a:p>
        </p:txBody>
      </p:sp>
    </p:spTree>
    <p:extLst>
      <p:ext uri="{BB962C8B-B14F-4D97-AF65-F5344CB8AC3E}">
        <p14:creationId xmlns:p14="http://schemas.microsoft.com/office/powerpoint/2010/main" val="299495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Corrugated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E626-0CC6-1751-77B6-B2D8A1C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in the corrugated waveguide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2BF24-DBA6-887B-3FC3-DBEDE46D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75367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1052A0-F91E-367F-0B74-390244991460}"/>
              </a:ext>
            </a:extLst>
          </p:cNvPr>
          <p:cNvSpPr txBox="1"/>
          <p:nvPr/>
        </p:nvSpPr>
        <p:spPr>
          <a:xfrm>
            <a:off x="5542933" y="1004785"/>
            <a:ext cx="598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with different polarization profile cannot coalesce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9F68C-2998-D7B9-468A-4B041030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58" y="1670116"/>
            <a:ext cx="2437230" cy="1021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949ED-C36D-6DA4-575E-48EB6D60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588" y="1659917"/>
            <a:ext cx="2378551" cy="10421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90EBDE-9641-B132-EB4E-CC08B286169B}"/>
              </a:ext>
            </a:extLst>
          </p:cNvPr>
          <p:cNvSpPr txBox="1"/>
          <p:nvPr/>
        </p:nvSpPr>
        <p:spPr>
          <a:xfrm>
            <a:off x="5542933" y="3429000"/>
            <a:ext cx="642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couple waveguides that support the same fundamental mode, as in the double grating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3996E-EA92-DA6E-D53D-73AA550ED07A}"/>
              </a:ext>
            </a:extLst>
          </p:cNvPr>
          <p:cNvSpPr txBox="1"/>
          <p:nvPr/>
        </p:nvSpPr>
        <p:spPr>
          <a:xfrm>
            <a:off x="3390900" y="5198083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 do not think we can get an SIP in this corrugated waveguide</a:t>
            </a:r>
          </a:p>
        </p:txBody>
      </p:sp>
    </p:spTree>
    <p:extLst>
      <p:ext uri="{BB962C8B-B14F-4D97-AF65-F5344CB8AC3E}">
        <p14:creationId xmlns:p14="http://schemas.microsoft.com/office/powerpoint/2010/main" val="28175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1F15-85DC-BF6A-4257-1F53F3EE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Robert found an SIP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413F7-5692-CC14-484A-EEBC181E2CD7}"/>
              </a:ext>
            </a:extLst>
          </p:cNvPr>
          <p:cNvSpPr txBox="1"/>
          <p:nvPr/>
        </p:nvSpPr>
        <p:spPr>
          <a:xfrm>
            <a:off x="228600" y="956406"/>
            <a:ext cx="1177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[1], Robert designs two waveguides to have dispersion diagrams with perpendicular modes, and then coupled these waveguides. Where the modes cross, he finds RBEs and SIPs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couples three waveguides each of which sustains the same fundamental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4A11-4105-7A19-B544-73B03AF4B3F5}"/>
              </a:ext>
            </a:extLst>
          </p:cNvPr>
          <p:cNvSpPr txBox="1"/>
          <p:nvPr/>
        </p:nvSpPr>
        <p:spPr>
          <a:xfrm>
            <a:off x="-34636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Marosi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Mealy,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Figotin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Capolino, Three-Way Serpentine Slow Wave Structures With Stationary Inflection Point and Enhanced Interaction Impedance, IEEE Trans. Plasma Sci.,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(12),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A28777-849C-2AB8-74C5-3CD8C901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13" y="2912554"/>
            <a:ext cx="4988773" cy="2543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05E53-D12A-DE39-EA81-B0C620C3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23" y="3141479"/>
            <a:ext cx="4091556" cy="20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Double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grating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for</a:t>
            </a:r>
            <a:r>
              <a:rPr lang="es-ES" sz="3000" b="1" dirty="0">
                <a:solidFill>
                  <a:srgbClr val="DE0000"/>
                </a:solidFill>
              </a:rPr>
              <a:t> DDFB </a:t>
            </a:r>
            <a:r>
              <a:rPr lang="es-ES" sz="3000" b="1" dirty="0" err="1">
                <a:solidFill>
                  <a:srgbClr val="DE0000"/>
                </a:solidFill>
              </a:rPr>
              <a:t>lasing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BF4E-DC95-9A10-02BB-8B6AB066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DBE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F6366-53A8-E06D-8F07-F79E2459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77824"/>
            <a:ext cx="8305600" cy="2501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A61A9F-D989-7A3F-CC5B-8C4119C6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85800"/>
            <a:ext cx="3248478" cy="254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6E4F8-997D-05F6-D021-6927592D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814196"/>
            <a:ext cx="4826668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F2B0B-BC01-35F7-D7EF-B6B1697F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00" y="678361"/>
            <a:ext cx="1681717" cy="2471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657F-3FA7-06A6-9FA3-D1FD92089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4083" y="678361"/>
            <a:ext cx="1681717" cy="24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5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A1F8-9B95-B00D-07DD-1E5E71FD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to automate the threshold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9BEA-97B0-38D1-EB16-CF21A0277FC2}"/>
              </a:ext>
            </a:extLst>
          </p:cNvPr>
          <p:cNvSpPr txBox="1"/>
          <p:nvPr/>
        </p:nvSpPr>
        <p:spPr>
          <a:xfrm>
            <a:off x="228600" y="83820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did not go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899A4-4122-532F-3C11-F303EB40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" y="2307555"/>
            <a:ext cx="10591800" cy="3031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C86FF-F377-1C6B-E969-67CB5FCFA9A5}"/>
              </a:ext>
            </a:extLst>
          </p:cNvPr>
          <p:cNvSpPr txBox="1"/>
          <p:nvPr/>
        </p:nvSpPr>
        <p:spPr>
          <a:xfrm>
            <a:off x="228600" y="14478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N=60, without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S21 changing the length at the ends of the waveguide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B24A8-C019-5B60-BC69-F7EF2503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09600"/>
            <a:ext cx="5849679" cy="1689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2B3DB-4874-EC0B-9BDE-6B6CA586D5CA}"/>
              </a:ext>
            </a:extLst>
          </p:cNvPr>
          <p:cNvSpPr txBox="1"/>
          <p:nvPr/>
        </p:nvSpPr>
        <p:spPr>
          <a:xfrm>
            <a:off x="10290544" y="313631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200 nm</a:t>
            </a:r>
            <a:br>
              <a:rPr lang="en-US" dirty="0"/>
            </a:br>
            <a:r>
              <a:rPr lang="en-US" dirty="0"/>
              <a:t>Length = 600 nm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B33E2C-B14D-6ED8-B128-BF5A58F36CDE}"/>
              </a:ext>
            </a:extLst>
          </p:cNvPr>
          <p:cNvCxnSpPr/>
          <p:nvPr/>
        </p:nvCxnSpPr>
        <p:spPr>
          <a:xfrm>
            <a:off x="9757144" y="3337354"/>
            <a:ext cx="533400" cy="0"/>
          </a:xfrm>
          <a:prstGeom prst="line">
            <a:avLst/>
          </a:prstGeom>
          <a:ln w="38100">
            <a:solidFill>
              <a:srgbClr val="00B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97958F-B0DC-F5EE-BEC6-BD77CF6C0ADE}"/>
              </a:ext>
            </a:extLst>
          </p:cNvPr>
          <p:cNvCxnSpPr/>
          <p:nvPr/>
        </p:nvCxnSpPr>
        <p:spPr>
          <a:xfrm>
            <a:off x="9757144" y="3642154"/>
            <a:ext cx="533400" cy="0"/>
          </a:xfrm>
          <a:prstGeom prst="line">
            <a:avLst/>
          </a:prstGeom>
          <a:ln w="381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CB4744-62A3-E053-6885-DC76801783F2}"/>
              </a:ext>
            </a:extLst>
          </p:cNvPr>
          <p:cNvSpPr txBox="1"/>
          <p:nvPr/>
        </p:nvSpPr>
        <p:spPr>
          <a:xfrm>
            <a:off x="3162300" y="588463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Identifying the DBE resonance is tricky</a:t>
            </a:r>
          </a:p>
        </p:txBody>
      </p:sp>
    </p:spTree>
    <p:extLst>
      <p:ext uri="{BB962C8B-B14F-4D97-AF65-F5344CB8AC3E}">
        <p14:creationId xmlns:p14="http://schemas.microsoft.com/office/powerpoint/2010/main" val="196981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1C6F-53B7-4753-5115-552706E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waveguide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ECD75-DFA8-F547-83EB-3CB229070D06}"/>
              </a:ext>
            </a:extLst>
          </p:cNvPr>
          <p:cNvSpPr/>
          <p:nvPr/>
        </p:nvSpPr>
        <p:spPr>
          <a:xfrm>
            <a:off x="457200" y="838200"/>
            <a:ext cx="27432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16E2-3B6F-D1A2-FF4A-F9313FC53D2D}"/>
              </a:ext>
            </a:extLst>
          </p:cNvPr>
          <p:cNvSpPr/>
          <p:nvPr/>
        </p:nvSpPr>
        <p:spPr>
          <a:xfrm>
            <a:off x="914400" y="1295400"/>
            <a:ext cx="17526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B9F15-0055-3E70-BCBE-A3DEDB3F91E7}"/>
                  </a:ext>
                </a:extLst>
              </p:cNvPr>
              <p:cNvSpPr txBox="1"/>
              <p:nvPr/>
            </p:nvSpPr>
            <p:spPr>
              <a:xfrm>
                <a:off x="1675925" y="20574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B9F15-0055-3E70-BCBE-A3DEDB3F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25" y="2057400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28C8D-7CBE-B9F4-F0EA-F916C77DE6E9}"/>
                  </a:ext>
                </a:extLst>
              </p:cNvPr>
              <p:cNvSpPr txBox="1"/>
              <p:nvPr/>
            </p:nvSpPr>
            <p:spPr>
              <a:xfrm>
                <a:off x="2736112" y="1537900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28C8D-7CBE-B9F4-F0EA-F916C77D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12" y="1537900"/>
                <a:ext cx="185115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2EEC04-A18F-5931-229B-E9F8D13B55A0}"/>
              </a:ext>
            </a:extLst>
          </p:cNvPr>
          <p:cNvSpPr txBox="1"/>
          <p:nvPr/>
        </p:nvSpPr>
        <p:spPr>
          <a:xfrm>
            <a:off x="3407735" y="87009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Waveguide modes: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0A0C9-5C80-18FC-766C-33BA37C832D2}"/>
                  </a:ext>
                </a:extLst>
              </p:cNvPr>
              <p:cNvSpPr txBox="1"/>
              <p:nvPr/>
            </p:nvSpPr>
            <p:spPr>
              <a:xfrm>
                <a:off x="4343400" y="1305317"/>
                <a:ext cx="343760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𝜇𝜀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0A0C9-5C80-18FC-766C-33BA37C8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05317"/>
                <a:ext cx="3437608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69D2F-1D9F-C488-602F-EC0770219E72}"/>
                  </a:ext>
                </a:extLst>
              </p:cNvPr>
              <p:cNvSpPr txBox="1"/>
              <p:nvPr/>
            </p:nvSpPr>
            <p:spPr>
              <a:xfrm>
                <a:off x="3429000" y="2195899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cannot be zero simultaneously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69D2F-1D9F-C488-602F-EC0770219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95899"/>
                <a:ext cx="5638800" cy="369332"/>
              </a:xfrm>
              <a:prstGeom prst="rect">
                <a:avLst/>
              </a:prstGeom>
              <a:blipFill>
                <a:blip r:embed="rId6"/>
                <a:stretch>
                  <a:fillRect l="-7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12D1-E8DC-BE01-C9BE-A98B89D72B5E}"/>
                  </a:ext>
                </a:extLst>
              </p:cNvPr>
              <p:cNvSpPr txBox="1"/>
              <p:nvPr/>
            </p:nvSpPr>
            <p:spPr>
              <a:xfrm>
                <a:off x="457200" y="2743200"/>
                <a:ext cx="11353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We </a:t>
                </a:r>
                <a:r>
                  <a:rPr lang="es-ES" dirty="0" err="1"/>
                  <a:t>want</a:t>
                </a:r>
                <a:r>
                  <a:rPr lang="es-ES" dirty="0"/>
                  <a:t> horizontal </a:t>
                </a:r>
                <a:r>
                  <a:rPr lang="es-ES" dirty="0" err="1"/>
                  <a:t>polarizations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dirty="0"/>
                  <a:t> (SiO2),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=190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≈394.7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≈789.5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≈1184.21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12D1-E8DC-BE01-C9BE-A98B89D7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1353800" cy="1754326"/>
              </a:xfrm>
              <a:prstGeom prst="rect">
                <a:avLst/>
              </a:prstGeom>
              <a:blipFill>
                <a:blip r:embed="rId7"/>
                <a:stretch>
                  <a:fillRect l="-32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20C4C-A23F-254F-1E47-18005E6176E1}"/>
                  </a:ext>
                </a:extLst>
              </p:cNvPr>
              <p:cNvSpPr txBox="1"/>
              <p:nvPr/>
            </p:nvSpPr>
            <p:spPr>
              <a:xfrm>
                <a:off x="457200" y="4648200"/>
                <a:ext cx="10668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consider a mode as physical if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confinement factor is high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effective refractive index is larger than in the cladding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𝑆𝑖𝑂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20C4C-A23F-254F-1E47-18005E61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10668000" cy="923330"/>
              </a:xfrm>
              <a:prstGeom prst="rect">
                <a:avLst/>
              </a:prstGeom>
              <a:blipFill>
                <a:blip r:embed="rId8"/>
                <a:stretch>
                  <a:fillRect l="-457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214B9-9541-C5E1-3065-ACD8DED84497}"/>
                  </a:ext>
                </a:extLst>
              </p:cNvPr>
              <p:cNvSpPr txBox="1"/>
              <p:nvPr/>
            </p:nvSpPr>
            <p:spPr>
              <a:xfrm>
                <a:off x="8480151" y="4685414"/>
                <a:ext cx="2276392" cy="872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limLoc m:val="undOvr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𝑜𝑟𝑒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𝑜𝑟𝑒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𝑐𝑙𝑎𝑑𝑑𝑖𝑛𝑔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214B9-9541-C5E1-3065-ACD8DED8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151" y="4685414"/>
                <a:ext cx="2276392" cy="8722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88AEC4-36A9-22BE-48A6-D45C8C482AAB}"/>
              </a:ext>
            </a:extLst>
          </p:cNvPr>
          <p:cNvSpPr txBox="1"/>
          <p:nvPr/>
        </p:nvSpPr>
        <p:spPr>
          <a:xfrm>
            <a:off x="3200400" y="5943600"/>
            <a:ext cx="53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Let’s check</a:t>
            </a:r>
          </a:p>
        </p:txBody>
      </p:sp>
    </p:spTree>
    <p:extLst>
      <p:ext uri="{BB962C8B-B14F-4D97-AF65-F5344CB8AC3E}">
        <p14:creationId xmlns:p14="http://schemas.microsoft.com/office/powerpoint/2010/main" val="37118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C81722-3C65-8FAB-86C8-173F7F22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2" y="838201"/>
            <a:ext cx="2567008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1A201-605F-EBA1-DFAC-3F808E72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7098"/>
            <a:ext cx="10210800" cy="3080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73218-2856-15EE-7E60-A03FF5970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392" y="1905000"/>
            <a:ext cx="2133898" cy="12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AC6AD-90A5-26CB-2E18-A949F7AF6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195" y="1914526"/>
            <a:ext cx="1829055" cy="1276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2EF4E4-EA56-F4F9-3D54-205C2AD41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155" y="1930699"/>
            <a:ext cx="2567008" cy="1294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26881-159D-9BFC-6640-71DF8199EC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499" y="1930699"/>
            <a:ext cx="2358082" cy="1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/>
              <p:nvPr/>
            </p:nvSpPr>
            <p:spPr>
              <a:xfrm>
                <a:off x="3429000" y="1074815"/>
                <a:ext cx="74676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mode 1 is a physical mode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 results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=450 </m:t>
                    </m:r>
                  </m:oMath>
                </a14:m>
                <a:r>
                  <a:rPr lang="en-US" dirty="0"/>
                  <a:t>instead (higher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/>
                  <a:t> of mode 1)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74815"/>
                <a:ext cx="7467600" cy="668581"/>
              </a:xfrm>
              <a:prstGeom prst="rect">
                <a:avLst/>
              </a:prstGeom>
              <a:blipFill>
                <a:blip r:embed="rId9"/>
                <a:stretch>
                  <a:fillRect l="-57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DE6707-06F4-20C3-E06D-DFE56621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5" y="609600"/>
            <a:ext cx="2889662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mode 1 is a physical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DC645-D043-AD6E-BF30-A9CB2BEA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5335"/>
            <a:ext cx="10668000" cy="3172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A1D3A9-29E0-D37B-756E-E10A2B47B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72" y="2128189"/>
            <a:ext cx="2000529" cy="905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D1DB0F-819A-CF1B-55EF-9BFC506CD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812" y="2144529"/>
            <a:ext cx="1771897" cy="847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9F2E25-931F-EB61-61A4-A0A269E86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61" y="2148073"/>
            <a:ext cx="1714739" cy="876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FA8043-D09E-D460-63D8-F03C70356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252" y="2018635"/>
            <a:ext cx="202910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6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84D44-A01E-1BA9-E67E-7EBA1C2D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" y="609600"/>
            <a:ext cx="2580774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3D602-BF0B-B8FE-E889-EAD58880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5381"/>
            <a:ext cx="10287000" cy="3052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F26DB-B569-6983-439E-644D242B9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905" y="2109866"/>
            <a:ext cx="2158320" cy="81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42ABF7-7744-A718-75B6-9AAFD41E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475" y="2066518"/>
            <a:ext cx="2323975" cy="861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AE47D7-39AB-8C92-C0BA-6E680CE72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041" y="2068706"/>
            <a:ext cx="2174358" cy="902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42244-7D4D-C65A-1CB2-08D4BBE05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581" y="2112054"/>
            <a:ext cx="2225617" cy="8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AA50-7043-EBF8-8ECA-F0DE50E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609601"/>
            <a:ext cx="261109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07F0-3095-696D-8100-ED491D25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001"/>
            <a:ext cx="10134600" cy="302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ED35-61C2-10CD-7A2F-242DCA76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49" y="1413716"/>
            <a:ext cx="3181794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D9FCB-78DD-5E2E-EDE7-CD024975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78" y="2550479"/>
            <a:ext cx="3172268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443C5-034D-67FD-888F-DA9F8F731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38" y="1261571"/>
            <a:ext cx="3067478" cy="1295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CC240-5E28-E0E6-827B-71C11BE2C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511" y="2656542"/>
            <a:ext cx="344853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1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2, 3 and 4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DA408-6611-D8CA-5607-EEB24E2E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1"/>
            <a:ext cx="2825888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0F276-9621-859A-2E4B-E9E918EB1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1572"/>
            <a:ext cx="10591800" cy="3165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4849-8A9C-73C1-F248-97924D611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31" y="1667129"/>
            <a:ext cx="2591162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38FC1B-B530-0A0E-EA27-F4BAB1463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999" y="2535317"/>
            <a:ext cx="2648320" cy="619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FCD944-D24F-7AE9-1B5C-278FACEE9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458" y="1605077"/>
            <a:ext cx="2762636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FD42B2-B498-0A3D-AD33-7FE4075B9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379" y="2530001"/>
            <a:ext cx="263879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in ASOW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63472</TotalTime>
  <Words>728</Words>
  <Application>Microsoft Office PowerPoint</Application>
  <PresentationFormat>Widescreen</PresentationFormat>
  <Paragraphs>103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Cambria Math</vt:lpstr>
      <vt:lpstr>Office Theme</vt:lpstr>
      <vt:lpstr>PowerPoint Presentation</vt:lpstr>
      <vt:lpstr>Uniform waveguide</vt:lpstr>
      <vt:lpstr>h=220;w=400</vt:lpstr>
      <vt:lpstr>h=220;w=600</vt:lpstr>
      <vt:lpstr>h=220;w=800</vt:lpstr>
      <vt:lpstr>h=220;w=1050</vt:lpstr>
      <vt:lpstr>h=220;w=1200</vt:lpstr>
      <vt:lpstr>h=220;w=2000</vt:lpstr>
      <vt:lpstr>PowerPoint Presentation</vt:lpstr>
      <vt:lpstr>Concept</vt:lpstr>
      <vt:lpstr>Angle restriction</vt:lpstr>
      <vt:lpstr>PowerPoint Presentation</vt:lpstr>
      <vt:lpstr>Analytic constraints to obtain an SIP</vt:lpstr>
      <vt:lpstr>PowerPoint Presentation</vt:lpstr>
      <vt:lpstr>SIP in the corrugated waveguide</vt:lpstr>
      <vt:lpstr>How Robert found an SIP</vt:lpstr>
      <vt:lpstr>PowerPoint Presentation</vt:lpstr>
      <vt:lpstr>Current DBE</vt:lpstr>
      <vt:lpstr>Tried to automate the threshold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952</cp:revision>
  <dcterms:created xsi:type="dcterms:W3CDTF">2015-11-16T15:02:53Z</dcterms:created>
  <dcterms:modified xsi:type="dcterms:W3CDTF">2023-08-15T23:38:29Z</dcterms:modified>
</cp:coreProperties>
</file>