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0" r:id="rId1"/>
    <p:sldMasterId id="2147483687" r:id="rId2"/>
    <p:sldMasterId id="2147483691" r:id="rId3"/>
    <p:sldMasterId id="2147483695" r:id="rId4"/>
  </p:sldMasterIdLst>
  <p:notesMasterIdLst>
    <p:notesMasterId r:id="rId14"/>
  </p:notesMasterIdLst>
  <p:handoutMasterIdLst>
    <p:handoutMasterId r:id="rId15"/>
  </p:handoutMasterIdLst>
  <p:sldIdLst>
    <p:sldId id="347" r:id="rId5"/>
    <p:sldId id="348" r:id="rId6"/>
    <p:sldId id="349" r:id="rId7"/>
    <p:sldId id="417" r:id="rId8"/>
    <p:sldId id="415" r:id="rId9"/>
    <p:sldId id="418" r:id="rId10"/>
    <p:sldId id="419" r:id="rId11"/>
    <p:sldId id="420" r:id="rId12"/>
    <p:sldId id="421" r:id="rId13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yehia" initials="my" lastIdx="6" clrIdx="0">
    <p:extLst>
      <p:ext uri="{19B8F6BF-5375-455C-9EA6-DF929625EA0E}">
        <p15:presenceInfo xmlns:p15="http://schemas.microsoft.com/office/powerpoint/2012/main" userId="5e57daa659109ea2" providerId="Windows Live"/>
      </p:ext>
    </p:extLst>
  </p:cmAuthor>
  <p:cmAuthor id="2" name="Tarek Khedr" initials="TK" lastIdx="16" clrIdx="1">
    <p:extLst>
      <p:ext uri="{19B8F6BF-5375-455C-9EA6-DF929625EA0E}">
        <p15:presenceInfo xmlns:p15="http://schemas.microsoft.com/office/powerpoint/2012/main" userId="Tarek Khedr" providerId="None"/>
      </p:ext>
    </p:extLst>
  </p:cmAuthor>
  <p:cmAuthor id="3" name="Abdelshafy" initials="A" lastIdx="5" clrIdx="2">
    <p:extLst>
      <p:ext uri="{19B8F6BF-5375-455C-9EA6-DF929625EA0E}">
        <p15:presenceInfo xmlns:p15="http://schemas.microsoft.com/office/powerpoint/2012/main" userId="Abdelshafy" providerId="None"/>
      </p:ext>
    </p:extLst>
  </p:cmAuthor>
  <p:cmAuthor id="4" name="Albert Herrero Parareda" initials="AHP" lastIdx="1" clrIdx="3">
    <p:extLst>
      <p:ext uri="{19B8F6BF-5375-455C-9EA6-DF929625EA0E}">
        <p15:presenceInfo xmlns:p15="http://schemas.microsoft.com/office/powerpoint/2012/main" userId="Albert Herrero Parar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BCFE"/>
    <a:srgbClr val="0C0288"/>
    <a:srgbClr val="0E039F"/>
    <a:srgbClr val="000066"/>
    <a:srgbClr val="0F45B1"/>
    <a:srgbClr val="0214BE"/>
    <a:srgbClr val="FF8B8B"/>
    <a:srgbClr val="B17000"/>
    <a:srgbClr val="D59601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56" autoAdjust="0"/>
  </p:normalViewPr>
  <p:slideViewPr>
    <p:cSldViewPr>
      <p:cViewPr varScale="1">
        <p:scale>
          <a:sx n="64" d="100"/>
          <a:sy n="64" d="100"/>
        </p:scale>
        <p:origin x="74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1963-63B2-40D2-ADC3-36BF43907078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EB57D-8F99-41A6-AD43-28CFAA26ED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ED6C-C814-4E60-9FAC-E545E0A690B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C5FAC-7DF8-4EEA-9374-184479F7E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58060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pic>
        <p:nvPicPr>
          <p:cNvPr id="8" name="Picture 2" descr="Signature, flush left">
            <a:extLst>
              <a:ext uri="{FF2B5EF4-FFF2-40B4-BE49-F238E27FC236}">
                <a16:creationId xmlns:a16="http://schemas.microsoft.com/office/drawing/2014/main" id="{B2A552D6-4BCC-4185-9E35-B2BC8819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51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7803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80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92874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780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409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0197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0835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108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45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51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28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6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492526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Herrero-Parareda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2513756" y="1889089"/>
            <a:ext cx="7164488" cy="553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 err="1">
                <a:solidFill>
                  <a:srgbClr val="DE0000"/>
                </a:solidFill>
              </a:rPr>
              <a:t>Updates</a:t>
            </a:r>
            <a:endParaRPr lang="es-E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55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8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514A-86FB-7C77-3488-E96E3B4C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SIP in corrugated waveguide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35E67F-5A9B-4722-E510-EA2C56B4329A}"/>
              </a:ext>
            </a:extLst>
          </p:cNvPr>
          <p:cNvSpPr txBox="1"/>
          <p:nvPr/>
        </p:nvSpPr>
        <p:spPr>
          <a:xfrm>
            <a:off x="381000" y="838200"/>
            <a:ext cx="1120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do not have found an SIP yet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have found a technique called “band folding” that might be useful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FCD35-AF3D-5220-4A4F-3D468CDC7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61530"/>
            <a:ext cx="6744641" cy="4391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B494F0-3E11-2EFD-9B29-3632BAEF09F6}"/>
              </a:ext>
            </a:extLst>
          </p:cNvPr>
          <p:cNvSpPr txBox="1"/>
          <p:nvPr/>
        </p:nvSpPr>
        <p:spPr>
          <a:xfrm>
            <a:off x="514820" y="6153168"/>
            <a:ext cx="617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Wang et al,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Nature Communications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14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, 1, 2023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60EF77-BB2A-832F-8417-694D349AB435}"/>
              </a:ext>
            </a:extLst>
          </p:cNvPr>
          <p:cNvSpPr txBox="1"/>
          <p:nvPr/>
        </p:nvSpPr>
        <p:spPr>
          <a:xfrm>
            <a:off x="7391400" y="1905000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consists of applying a periodic perturbation to a periodic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what we were already trying to do but in a more formal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am reading papers on the topic to better understand this method</a:t>
            </a:r>
          </a:p>
        </p:txBody>
      </p:sp>
    </p:spTree>
    <p:extLst>
      <p:ext uri="{BB962C8B-B14F-4D97-AF65-F5344CB8AC3E}">
        <p14:creationId xmlns:p14="http://schemas.microsoft.com/office/powerpoint/2010/main" val="171937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27A7-A7CB-5DA5-79AC-94C2BC40E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DDFB laser: Lasing thresholds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1C2813-4643-CC5D-EAA3-5163AF1FA8F9}"/>
                  </a:ext>
                </a:extLst>
              </p:cNvPr>
              <p:cNvSpPr txBox="1"/>
              <p:nvPr/>
            </p:nvSpPr>
            <p:spPr>
              <a:xfrm>
                <a:off x="228600" y="838200"/>
                <a:ext cx="10820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 have found some lasing </a:t>
                </a:r>
                <a:r>
                  <a:rPr lang="en-US" dirty="0" err="1"/>
                  <a:t>threholds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=60,80,100,120,140)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 want to do more simulations to make sure these numbers are correct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1C2813-4643-CC5D-EAA3-5163AF1FA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38200"/>
                <a:ext cx="10820400" cy="923330"/>
              </a:xfrm>
              <a:prstGeom prst="rect">
                <a:avLst/>
              </a:prstGeom>
              <a:blipFill>
                <a:blip r:embed="rId2"/>
                <a:stretch>
                  <a:fillRect l="-394" t="-3974" b="-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F1615F5-8CE2-BEEC-1DF1-E2E930699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14" y="2377653"/>
            <a:ext cx="5610897" cy="2682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A0A474-BFA7-52AD-60E6-B50A5150C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828" y="2394723"/>
            <a:ext cx="5475907" cy="26482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63CE3E-32C8-6491-0E15-7D5CE1CD757A}"/>
                  </a:ext>
                </a:extLst>
              </p:cNvPr>
              <p:cNvSpPr txBox="1"/>
              <p:nvPr/>
            </p:nvSpPr>
            <p:spPr>
              <a:xfrm>
                <a:off x="1803653" y="1880340"/>
                <a:ext cx="2238818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=60;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≈350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63CE3E-32C8-6491-0E15-7D5CE1CD7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653" y="1880340"/>
                <a:ext cx="2238818" cy="5259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79B191-2B9E-F3A8-9718-19D3E03965F4}"/>
                  </a:ext>
                </a:extLst>
              </p:cNvPr>
              <p:cNvSpPr txBox="1"/>
              <p:nvPr/>
            </p:nvSpPr>
            <p:spPr>
              <a:xfrm>
                <a:off x="7842372" y="1880340"/>
                <a:ext cx="2238818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=80;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21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0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𝑑𝐵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𝑐𝑚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79B191-2B9E-F3A8-9718-19D3E0396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372" y="1880340"/>
                <a:ext cx="2238818" cy="5259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FF0A6A7-B21C-F4EE-D653-88038434BB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262" y="5265017"/>
            <a:ext cx="5181600" cy="11320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926098-9BA5-D15B-8F2F-BDF0DDE4A8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4999" y="5293558"/>
            <a:ext cx="6493565" cy="107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19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9D358-0043-74D7-41AD-CABDCFB64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DBE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0156D9-228E-5B9C-1B18-655B30CB5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2270"/>
            <a:ext cx="12192000" cy="3672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60B684-707B-358E-BAF6-E8AA7DE2A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685800"/>
            <a:ext cx="3248478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4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EFCC-264B-F27C-CDCB-6397C2AE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Freq. Dom. Mode is the Eigenmode DBE mode?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B71937-C1A2-746C-14D9-C103007C2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47" y="1334869"/>
            <a:ext cx="1076475" cy="32580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D90766-A758-737F-294E-7A3F56071540}"/>
              </a:ext>
            </a:extLst>
          </p:cNvPr>
          <p:cNvSpPr txBox="1"/>
          <p:nvPr/>
        </p:nvSpPr>
        <p:spPr>
          <a:xfrm>
            <a:off x="580984" y="4687669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Eigenmode: DBE mode is the odd mode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5B1AB5-7FAB-4B4B-C255-383909A9B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984" y="1230436"/>
            <a:ext cx="514422" cy="32675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ECCD42-363E-5237-6449-99E9111B9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7384" y="1249489"/>
            <a:ext cx="590632" cy="32484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B361C7-CD66-6F17-9588-E48CE8B341E8}"/>
              </a:ext>
            </a:extLst>
          </p:cNvPr>
          <p:cNvSpPr txBox="1"/>
          <p:nvPr/>
        </p:nvSpPr>
        <p:spPr>
          <a:xfrm>
            <a:off x="6372184" y="4687669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Freq. Dom: Mode 1 is even mode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2D1909-2431-E78A-4C35-7481DE1F33E4}"/>
              </a:ext>
            </a:extLst>
          </p:cNvPr>
          <p:cNvSpPr txBox="1"/>
          <p:nvPr/>
        </p:nvSpPr>
        <p:spPr>
          <a:xfrm>
            <a:off x="8915400" y="4687668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Freq. Dom: Mode 2 is odd mode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2BA91F-236F-C2C2-B2A8-F1AB22FB641C}"/>
              </a:ext>
            </a:extLst>
          </p:cNvPr>
          <p:cNvSpPr txBox="1"/>
          <p:nvPr/>
        </p:nvSpPr>
        <p:spPr>
          <a:xfrm>
            <a:off x="2667000" y="5865231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In Freq Dom, the DBE mode is Mode 2 </a:t>
            </a: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(the odd mode)</a:t>
            </a:r>
          </a:p>
        </p:txBody>
      </p:sp>
    </p:spTree>
    <p:extLst>
      <p:ext uri="{BB962C8B-B14F-4D97-AF65-F5344CB8AC3E}">
        <p14:creationId xmlns:p14="http://schemas.microsoft.com/office/powerpoint/2010/main" val="224598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86C1-A5AB-DAE4-BF6C-4F8E0FB1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233C65-5365-D762-B3B7-9333B4215FA5}"/>
              </a:ext>
            </a:extLst>
          </p:cNvPr>
          <p:cNvSpPr txBox="1"/>
          <p:nvPr/>
        </p:nvSpPr>
        <p:spPr>
          <a:xfrm>
            <a:off x="228600" y="612913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Photonics Research: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Adapted the overleaf project according to their template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Wrote the cover letter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02EF3-6406-150C-B2CF-1ADEBC681420}"/>
              </a:ext>
            </a:extLst>
          </p:cNvPr>
          <p:cNvSpPr txBox="1"/>
          <p:nvPr/>
        </p:nvSpPr>
        <p:spPr>
          <a:xfrm>
            <a:off x="228600" y="1513052"/>
            <a:ext cx="1127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Daryl and Nick (his PhD student):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built the ARPB using a spatial light modulator (SLM)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results are in other slides (below is an example)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346D5A-94A6-D0A2-3C05-75EA574B0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07" y="2439695"/>
            <a:ext cx="5193273" cy="43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9FDA37-081C-0AAD-4E28-B5F216E6D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907" y="2439695"/>
            <a:ext cx="5258102" cy="432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EF5F56-B974-03C3-0330-BA16CF1F0DC3}"/>
                  </a:ext>
                </a:extLst>
              </p:cNvPr>
              <p:cNvSpPr txBox="1"/>
              <p:nvPr/>
            </p:nvSpPr>
            <p:spPr>
              <a:xfrm>
                <a:off x="7482358" y="1695623"/>
                <a:ext cx="2743200" cy="581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0070C0"/>
                    </a:solidFill>
                  </a:rPr>
                  <a:t>ARPB with </a:t>
                </a:r>
                <a14:m>
                  <m:oMath xmlns:m="http://schemas.openxmlformats.org/officeDocument/2006/math">
                    <m:r>
                      <a:rPr lang="es-E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𝝍</m:t>
                    </m:r>
                    <m:r>
                      <a:rPr lang="es-E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=+</m:t>
                    </m:r>
                    <m:f>
                      <m:fPr>
                        <m:ctrlPr>
                          <a:rPr lang="es-E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s-E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EF5F56-B974-03C3-0330-BA16CF1F0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58" y="1695623"/>
                <a:ext cx="2743200" cy="581378"/>
              </a:xfrm>
              <a:prstGeom prst="rect">
                <a:avLst/>
              </a:prstGeom>
              <a:blipFill>
                <a:blip r:embed="rId4"/>
                <a:stretch>
                  <a:fillRect l="-1556" t="-1042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7329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C6AA-B71D-841B-3169-48745261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Chiral metamaterials for </a:t>
            </a:r>
            <a:r>
              <a:rPr lang="en-US" dirty="0" err="1"/>
              <a:t>enantioseparation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70992-4EB6-9962-CD57-9DC8C1DC3F67}"/>
              </a:ext>
            </a:extLst>
          </p:cNvPr>
          <p:cNvSpPr txBox="1"/>
          <p:nvPr/>
        </p:nvSpPr>
        <p:spPr>
          <a:xfrm>
            <a:off x="304800" y="990600"/>
            <a:ext cx="1143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met with Daryl and decided on what changes to make and what kind of calculations are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made those changes and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 that you are here, I will send I reminder so you can revise it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E2EB35-02CE-5625-D535-FC036A9D45F4}"/>
              </a:ext>
            </a:extLst>
          </p:cNvPr>
          <p:cNvSpPr txBox="1">
            <a:spLocks/>
          </p:cNvSpPr>
          <p:nvPr/>
        </p:nvSpPr>
        <p:spPr>
          <a:xfrm>
            <a:off x="225287" y="2848928"/>
            <a:ext cx="8305600" cy="41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SPDC near EPDs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14510-4F7B-CED5-4D38-5B284641A105}"/>
              </a:ext>
            </a:extLst>
          </p:cNvPr>
          <p:cNvSpPr txBox="1"/>
          <p:nvPr/>
        </p:nvSpPr>
        <p:spPr>
          <a:xfrm>
            <a:off x="304800" y="3597940"/>
            <a:ext cx="1143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met with Maxim and decided on what changes to make and what kind of calculations are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made those changes and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 that you are here, I will send I reminder so you can revise it</a:t>
            </a:r>
          </a:p>
        </p:txBody>
      </p:sp>
    </p:spTree>
    <p:extLst>
      <p:ext uri="{BB962C8B-B14F-4D97-AF65-F5344CB8AC3E}">
        <p14:creationId xmlns:p14="http://schemas.microsoft.com/office/powerpoint/2010/main" val="288974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89FCF-9E1F-A91C-10F0-E0C9038D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SPIE reimbursement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AB3F12-099D-8355-EB3B-110F7E10C9DE}"/>
              </a:ext>
            </a:extLst>
          </p:cNvPr>
          <p:cNvSpPr txBox="1"/>
          <p:nvPr/>
        </p:nvSpPr>
        <p:spPr>
          <a:xfrm>
            <a:off x="304800" y="914400"/>
            <a:ext cx="1112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SPIE financial aid took care of transportation and accommodations (about $700)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request that you reimburse me for the meals ($169.35)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send you an email with a detailed breakdown and all the receipts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Please let me know if I can move forward with the paperwork</a:t>
            </a:r>
          </a:p>
        </p:txBody>
      </p:sp>
    </p:spTree>
    <p:extLst>
      <p:ext uri="{BB962C8B-B14F-4D97-AF65-F5344CB8AC3E}">
        <p14:creationId xmlns:p14="http://schemas.microsoft.com/office/powerpoint/2010/main" val="2428001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3461-C846-9AD4-F65F-A03CE233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13729-A75E-FF78-E3DA-D244B577D410}"/>
              </a:ext>
            </a:extLst>
          </p:cNvPr>
          <p:cNvSpPr txBox="1"/>
          <p:nvPr/>
        </p:nvSpPr>
        <p:spPr>
          <a:xfrm>
            <a:off x="304800" y="762000"/>
            <a:ext cx="11125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SIP corrugated waveguide: Read papers on band folding and implement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DDFB laser: Find lasing thresholds, generate figures, add them to the paper draft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SPDC near EPDs: I am having trouble with the COMSOL file that plots the dispersion diagram -&gt; Talk to Attilio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ARPB: Do more experiments with Daryl and Nick. We should have a meeting with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Chiral metamaterials: Design and optimize a metamaterial that is optimally chiral. I need help, because I do not know how to do it. Who could I ask for help?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SPIE Photonics Europe 2024 conference in April 2024. The call for papers is open. Should I write an abstract about something? What?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Chiral metamaterials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DDFB laser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Enhancing nonlinearities with EPDs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Band folding techniques to obtain an SIP</a:t>
            </a:r>
          </a:p>
        </p:txBody>
      </p:sp>
    </p:spTree>
    <p:extLst>
      <p:ext uri="{BB962C8B-B14F-4D97-AF65-F5344CB8AC3E}">
        <p14:creationId xmlns:p14="http://schemas.microsoft.com/office/powerpoint/2010/main" val="210335183"/>
      </p:ext>
    </p:extLst>
  </p:cSld>
  <p:clrMapOvr>
    <a:masterClrMapping/>
  </p:clrMapOvr>
</p:sld>
</file>

<file path=ppt/theme/theme1.xml><?xml version="1.0" encoding="utf-8"?>
<a:theme xmlns:a="http://schemas.openxmlformats.org/drawingml/2006/main" name="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ppt/theme/theme2.xml><?xml version="1.0" encoding="utf-8"?>
<a:theme xmlns:a="http://schemas.openxmlformats.org/drawingml/2006/main" name="1_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apolino_Slides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Slides_Theme" id="{DF69EB0F-8E60-4595-B82A-3AFEB0899D7B}" vid="{05F6E665-52FE-4FED-AB83-07159CA151C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83265</TotalTime>
  <Words>532</Words>
  <Application>Microsoft Office PowerPoint</Application>
  <PresentationFormat>Widescreen</PresentationFormat>
  <Paragraphs>71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Times New Roman</vt:lpstr>
      <vt:lpstr>Cambria Math</vt:lpstr>
      <vt:lpstr>Arial</vt:lpstr>
      <vt:lpstr>Calibri</vt:lpstr>
      <vt:lpstr>Capolino_Title_Theme</vt:lpstr>
      <vt:lpstr>1_Capolino_Title_Theme</vt:lpstr>
      <vt:lpstr>Diseño personalizado</vt:lpstr>
      <vt:lpstr>Capolino_Slides_Theme</vt:lpstr>
      <vt:lpstr>PowerPoint Presentation</vt:lpstr>
      <vt:lpstr>SIP in corrugated waveguide</vt:lpstr>
      <vt:lpstr>DDFB laser: Lasing thresholds</vt:lpstr>
      <vt:lpstr>The DBE</vt:lpstr>
      <vt:lpstr>What Freq. Dom. Mode is the Eigenmode DBE mode?</vt:lpstr>
      <vt:lpstr>ARPB</vt:lpstr>
      <vt:lpstr>Chiral metamaterials for enantioseparation</vt:lpstr>
      <vt:lpstr>SPIE reimbursement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Ring Resonator</dc:title>
  <dc:creator>Filippo</dc:creator>
  <cp:lastModifiedBy>Albert Herrero Parareda</cp:lastModifiedBy>
  <cp:revision>1148</cp:revision>
  <dcterms:created xsi:type="dcterms:W3CDTF">2015-11-16T15:02:53Z</dcterms:created>
  <dcterms:modified xsi:type="dcterms:W3CDTF">2023-09-20T17:38:27Z</dcterms:modified>
</cp:coreProperties>
</file>