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47" r:id="rId2"/>
    <p:sldId id="408" r:id="rId3"/>
    <p:sldId id="407" r:id="rId4"/>
    <p:sldId id="356" r:id="rId5"/>
    <p:sldId id="360" r:id="rId6"/>
    <p:sldId id="361" r:id="rId7"/>
    <p:sldId id="357" r:id="rId8"/>
    <p:sldId id="414" r:id="rId9"/>
    <p:sldId id="415" r:id="rId10"/>
    <p:sldId id="362" r:id="rId11"/>
    <p:sldId id="388" r:id="rId12"/>
    <p:sldId id="412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401" r:id="rId23"/>
    <p:sldId id="423" r:id="rId24"/>
    <p:sldId id="426" r:id="rId25"/>
    <p:sldId id="428" r:id="rId26"/>
    <p:sldId id="429" r:id="rId27"/>
    <p:sldId id="430" r:id="rId28"/>
    <p:sldId id="409" r:id="rId29"/>
    <p:sldId id="411" r:id="rId30"/>
    <p:sldId id="413" r:id="rId31"/>
    <p:sldId id="358" r:id="rId32"/>
    <p:sldId id="359" r:id="rId33"/>
    <p:sldId id="416" r:id="rId34"/>
    <p:sldId id="363" r:id="rId35"/>
    <p:sldId id="364" r:id="rId36"/>
    <p:sldId id="365" r:id="rId37"/>
    <p:sldId id="366" r:id="rId38"/>
    <p:sldId id="367" r:id="rId39"/>
    <p:sldId id="417" r:id="rId40"/>
    <p:sldId id="350" r:id="rId41"/>
    <p:sldId id="419" r:id="rId42"/>
    <p:sldId id="431" r:id="rId43"/>
    <p:sldId id="418" r:id="rId44"/>
    <p:sldId id="349" r:id="rId45"/>
    <p:sldId id="348" r:id="rId46"/>
    <p:sldId id="420" r:id="rId47"/>
    <p:sldId id="424" r:id="rId48"/>
    <p:sldId id="421" r:id="rId49"/>
    <p:sldId id="352" r:id="rId50"/>
    <p:sldId id="353" r:id="rId51"/>
    <p:sldId id="422" r:id="rId52"/>
    <p:sldId id="425" r:id="rId53"/>
    <p:sldId id="427" r:id="rId54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mbria Math" panose="02040503050406030204" pitchFamily="18" charset="0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00B100"/>
    <a:srgbClr val="62D162"/>
    <a:srgbClr val="ACBCFE"/>
    <a:srgbClr val="0C0288"/>
    <a:srgbClr val="0E039F"/>
    <a:srgbClr val="000066"/>
    <a:srgbClr val="0F45B1"/>
    <a:srgbClr val="0214BE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4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1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7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6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22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23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5.png"/><Relationship Id="rId4" Type="http://schemas.openxmlformats.org/officeDocument/2006/relationships/image" Target="../media/image1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r>
              <a:rPr lang="es-ES" sz="3000" b="1" dirty="0">
                <a:solidFill>
                  <a:srgbClr val="DE0000"/>
                </a:solidFill>
              </a:rPr>
              <a:t> – After </a:t>
            </a:r>
            <a:r>
              <a:rPr lang="es-ES" sz="3000" b="1" dirty="0" err="1">
                <a:solidFill>
                  <a:srgbClr val="DE0000"/>
                </a:solidFill>
              </a:rPr>
              <a:t>summer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summary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4C95-A456-C45F-FA7E-855B77F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without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50E98-0180-0DC2-1554-B55D5FF7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685800"/>
            <a:ext cx="3286584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F094E0-819A-BA19-616D-84A15D4C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" y="3208294"/>
            <a:ext cx="12192000" cy="3644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C29C7-31D4-7102-F7FF-F60B8EE5804D}"/>
              </a:ext>
            </a:extLst>
          </p:cNvPr>
          <p:cNvSpPr txBox="1"/>
          <p:nvPr/>
        </p:nvSpPr>
        <p:spPr>
          <a:xfrm>
            <a:off x="3886200" y="6858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 varying the period and the </a:t>
            </a:r>
            <a:r>
              <a:rPr lang="en-US" dirty="0" err="1"/>
              <a:t>teethWidth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Period variation: Move branches upwards or downwards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teethWidth</a:t>
            </a:r>
            <a:r>
              <a:rPr lang="en-US" dirty="0"/>
              <a:t>: There is not a lot of variation</a:t>
            </a:r>
          </a:p>
        </p:txBody>
      </p:sp>
    </p:spTree>
    <p:extLst>
      <p:ext uri="{BB962C8B-B14F-4D97-AF65-F5344CB8AC3E}">
        <p14:creationId xmlns:p14="http://schemas.microsoft.com/office/powerpoint/2010/main" val="158277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1728" y="2616276"/>
            <a:ext cx="8268545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Case 1: </a:t>
            </a:r>
            <a:r>
              <a:rPr lang="en-US" sz="3000" b="1" dirty="0">
                <a:solidFill>
                  <a:srgbClr val="DE0000"/>
                </a:solidFill>
              </a:rPr>
              <a:t>Uniform waveguide supports 2 modes</a:t>
            </a:r>
          </a:p>
          <a:p>
            <a:pPr algn="ctr"/>
            <a:r>
              <a:rPr lang="en-US" sz="3000" b="1" dirty="0">
                <a:solidFill>
                  <a:srgbClr val="DE0000"/>
                </a:solidFill>
              </a:rPr>
              <a:t>Add corrugation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=1000 (2 </m:t>
                      </m:r>
                      <m:r>
                        <m:rPr>
                          <m:sty m:val="p"/>
                        </m:rPr>
                        <a:rPr lang="es-ES" b="0">
                          <a:latin typeface="Cambria Math" panose="02040503050406030204" pitchFamily="18" charset="0"/>
                        </a:rPr>
                        <m:t>modes</m:t>
                      </m:r>
                      <m:r>
                        <a:rPr lang="es-E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 teeth: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𝟐𝟐𝟎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CBCE4B-1F76-470F-4168-8EBCF9BA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2" y="914400"/>
            <a:ext cx="3267531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E5F4-EEA9-AF76-41BB-7C5769EE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912628"/>
            <a:ext cx="2543530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B242-B1B4-2BA4-44A8-27AB7C1F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530" y="1545576"/>
            <a:ext cx="952633" cy="857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A170C-BB29-9792-9753-1F23B6585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762000"/>
            <a:ext cx="4079358" cy="3248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B7BAE-DCCF-8397-28CC-B865FCAD9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" y="3338922"/>
            <a:ext cx="12192000" cy="3490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E284CB-9403-13C8-4D38-024ABA3739DE}"/>
              </a:ext>
            </a:extLst>
          </p:cNvPr>
          <p:cNvSpPr txBox="1"/>
          <p:nvPr/>
        </p:nvSpPr>
        <p:spPr>
          <a:xfrm>
            <a:off x="264042" y="3114982"/>
            <a:ext cx="49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33 data points</a:t>
            </a:r>
          </a:p>
        </p:txBody>
      </p:sp>
    </p:spTree>
    <p:extLst>
      <p:ext uri="{BB962C8B-B14F-4D97-AF65-F5344CB8AC3E}">
        <p14:creationId xmlns:p14="http://schemas.microsoft.com/office/powerpoint/2010/main" val="49490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 teeth: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𝟐𝟐𝟎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CBCE4B-1F76-470F-4168-8EBCF9BA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2" y="914400"/>
            <a:ext cx="3267531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E5F4-EEA9-AF76-41BB-7C5769EE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912628"/>
            <a:ext cx="2543530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B242-B1B4-2BA4-44A8-27AB7C1F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530" y="1545576"/>
            <a:ext cx="952633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3898-6718-EA51-0CA1-1D2B9B1AD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606955"/>
            <a:ext cx="3657600" cy="289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27BDB-D4E6-2DD0-59F6-3EC0F4DC5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353" y="3419782"/>
            <a:ext cx="12192000" cy="3465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541CE-7DA3-B8BB-1CCC-B587841E1FFE}"/>
              </a:ext>
            </a:extLst>
          </p:cNvPr>
          <p:cNvSpPr txBox="1"/>
          <p:nvPr/>
        </p:nvSpPr>
        <p:spPr>
          <a:xfrm>
            <a:off x="264042" y="3114982"/>
            <a:ext cx="37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 data points</a:t>
            </a:r>
          </a:p>
        </p:txBody>
      </p:sp>
    </p:spTree>
    <p:extLst>
      <p:ext uri="{BB962C8B-B14F-4D97-AF65-F5344CB8AC3E}">
        <p14:creationId xmlns:p14="http://schemas.microsoft.com/office/powerpoint/2010/main" val="8022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82E-BF7F-66D0-C8EB-D54CE0AD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EDD8C-7DA0-B16D-57E1-9A13C028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62001"/>
            <a:ext cx="181545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58FC39-2A54-B120-4469-66B2D9BF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8" y="762000"/>
            <a:ext cx="3267531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89DB5-84E4-85CB-2A86-DB1C2A52B26F}"/>
              </a:ext>
            </a:extLst>
          </p:cNvPr>
          <p:cNvSpPr txBox="1"/>
          <p:nvPr/>
        </p:nvSpPr>
        <p:spPr>
          <a:xfrm>
            <a:off x="254973" y="311999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modes start at w=1050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2B156-EED2-F794-ADEE-DBA25864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3435"/>
            <a:ext cx="12192000" cy="3474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0CD10-B86C-C080-3496-248C6F439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058" y="1028954"/>
            <a:ext cx="6792422" cy="1935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A2BD4-9F2C-062B-E368-34BD20844EB8}"/>
              </a:ext>
            </a:extLst>
          </p:cNvPr>
          <p:cNvSpPr txBox="1"/>
          <p:nvPr/>
        </p:nvSpPr>
        <p:spPr>
          <a:xfrm>
            <a:off x="4114800" y="5737915"/>
            <a:ext cx="36333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Small teeth makes no difference</a:t>
            </a:r>
          </a:p>
        </p:txBody>
      </p:sp>
    </p:spTree>
    <p:extLst>
      <p:ext uri="{BB962C8B-B14F-4D97-AF65-F5344CB8AC3E}">
        <p14:creationId xmlns:p14="http://schemas.microsoft.com/office/powerpoint/2010/main" val="200824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EE5-F1F8-A3B4-0B7E-551482E3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6648C-3275-EC4F-5549-97B0689F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38200"/>
            <a:ext cx="2514951" cy="130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7AFF4-60CD-0740-08E0-1B5F2514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2" y="838200"/>
            <a:ext cx="3277057" cy="2200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17FF2B-FFFE-E321-049B-367E7C20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6905"/>
            <a:ext cx="12192000" cy="3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E25-2F9D-46F8-D640-85C78C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4468-C215-65D6-C329-C87AD963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5" y="914400"/>
            <a:ext cx="3267531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87954-2283-E31A-BD22-74B0FC92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629"/>
            <a:ext cx="12192000" cy="34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2B02-99D9-0887-2FFA-EE393AB8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118D6-6909-B126-28F1-C61E19EE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3296110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88F05-BB1F-CF44-8863-3C42C05B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12192000" cy="38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49A6-46A6-7529-4A1E-B145116B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377CF-9D7F-9E8C-D725-61C02FFD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" y="2819400"/>
            <a:ext cx="12192000" cy="3522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EC28C-BCB7-4242-1A9F-730CE323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32103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38B9-2FC0-0D4C-2B83-2A300AA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C5C37-BC98-E999-F71F-D8C3A0213E4E}"/>
              </a:ext>
            </a:extLst>
          </p:cNvPr>
          <p:cNvSpPr txBox="1"/>
          <p:nvPr/>
        </p:nvSpPr>
        <p:spPr>
          <a:xfrm>
            <a:off x="228600" y="914400"/>
            <a:ext cx="10744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Characterization of the uniform waveguide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Case 0: shift = period/2, thickness = period/2, width &lt; waveguide width. Boundaries at half the teeth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Case 1: Uniform waveguide supports 2 modes; add corrugation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Case 2: Uniform waveguide supports 3 modes; add corrugation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Bonus #1: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cutoff</a:t>
            </a:r>
            <a:r>
              <a:rPr lang="es-ES" dirty="0"/>
              <a:t> at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frequencies</a:t>
            </a:r>
            <a:r>
              <a:rPr lang="es-ES" dirty="0"/>
              <a:t>?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Bonus #2: Optimization techniques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Bonus #3: Band folding technique</a:t>
            </a:r>
          </a:p>
        </p:txBody>
      </p:sp>
    </p:spTree>
    <p:extLst>
      <p:ext uri="{BB962C8B-B14F-4D97-AF65-F5344CB8AC3E}">
        <p14:creationId xmlns:p14="http://schemas.microsoft.com/office/powerpoint/2010/main" val="4043328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CD70-FBE0-A960-1EF8-5C24678F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modes get close when varying the </a:t>
            </a:r>
            <a:r>
              <a:rPr lang="en-US" dirty="0" err="1"/>
              <a:t>teethShift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0495F-C625-099C-E088-532C165C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837"/>
            <a:ext cx="12192000" cy="3452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8F176D-90B5-5537-323F-49DC4A4E7F9A}"/>
              </a:ext>
            </a:extLst>
          </p:cNvPr>
          <p:cNvSpPr txBox="1"/>
          <p:nvPr/>
        </p:nvSpPr>
        <p:spPr>
          <a:xfrm>
            <a:off x="228600" y="914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get closer as the shift gets smaller, but not enough as to overlap</a:t>
            </a:r>
          </a:p>
        </p:txBody>
      </p:sp>
    </p:spTree>
    <p:extLst>
      <p:ext uri="{BB962C8B-B14F-4D97-AF65-F5344CB8AC3E}">
        <p14:creationId xmlns:p14="http://schemas.microsoft.com/office/powerpoint/2010/main" val="51956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05EB-028D-47EF-9C9E-701CAC94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changes with the </a:t>
            </a:r>
            <a:r>
              <a:rPr lang="en-US" dirty="0" err="1"/>
              <a:t>teethThickness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49F44-452D-0101-EBC7-4D511E32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344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8D0C9-5D53-5A9C-D11E-6E012023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0143"/>
            <a:ext cx="12192000" cy="34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D39D-94CE-0AE7-4C28-BE3321A3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modes get close when varying the </a:t>
            </a:r>
            <a:r>
              <a:rPr lang="en-US" dirty="0" err="1"/>
              <a:t>teethThickness</a:t>
            </a:r>
            <a:r>
              <a:rPr lang="en-US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EC5AB-571F-C434-A8E0-96314A5E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192000" cy="345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96809-E6B2-9BF5-9789-4CF56A8D179A}"/>
              </a:ext>
            </a:extLst>
          </p:cNvPr>
          <p:cNvSpPr txBox="1"/>
          <p:nvPr/>
        </p:nvSpPr>
        <p:spPr>
          <a:xfrm>
            <a:off x="228600" y="914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modes approach each other as </a:t>
            </a:r>
            <a:r>
              <a:rPr lang="en-US" dirty="0" err="1"/>
              <a:t>teethThickness</a:t>
            </a:r>
            <a:r>
              <a:rPr lang="en-US" dirty="0"/>
              <a:t>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</a:t>
            </a:r>
            <a:r>
              <a:rPr lang="en-US" dirty="0" err="1"/>
              <a:t>teethThickness</a:t>
            </a:r>
            <a:r>
              <a:rPr lang="en-US" dirty="0"/>
              <a:t> &lt; period</a:t>
            </a:r>
          </a:p>
        </p:txBody>
      </p:sp>
    </p:spTree>
    <p:extLst>
      <p:ext uri="{BB962C8B-B14F-4D97-AF65-F5344CB8AC3E}">
        <p14:creationId xmlns:p14="http://schemas.microsoft.com/office/powerpoint/2010/main" val="53662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DCE5-5449-F23F-0586-4CF4F736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EC1AD-723C-CBBE-5E53-CA9561DE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" y="762001"/>
            <a:ext cx="4521417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7E363-82F4-C334-8410-8EADFE3E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2" y="3021657"/>
            <a:ext cx="12192000" cy="3637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1F331-0514-D238-FDAB-B1EC6905F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04033"/>
            <a:ext cx="3372321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EB7B3-0A0D-00BA-AFCD-3AD156D17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885" y="555552"/>
            <a:ext cx="2476846" cy="126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C00CC6-84B4-302F-A2BE-ABDEC61A7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4588" y="1848509"/>
            <a:ext cx="123197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DCE5-5449-F23F-0586-4CF4F736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Repeat: Close to the off-center RBE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EC1AD-723C-CBBE-5E53-CA9561DE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" y="762001"/>
            <a:ext cx="4521417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1F331-0514-D238-FDAB-B1EC6905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58" y="609600"/>
            <a:ext cx="3372321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EB7B3-0A0D-00BA-AFCD-3AD156D17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885" y="590107"/>
            <a:ext cx="2476846" cy="126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C00CC6-84B4-302F-A2BE-ABDEC61A7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88" y="1848509"/>
            <a:ext cx="1231970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D8199-3B05-45F8-0B69-421D362DB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0841"/>
            <a:ext cx="12192000" cy="3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DCE5-5449-F23F-0586-4CF4F736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Repeat: Varying </a:t>
            </a:r>
            <a:r>
              <a:rPr lang="en-US" dirty="0" err="1"/>
              <a:t>teethShift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EC1AD-723C-CBBE-5E53-CA9561DE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" y="762001"/>
            <a:ext cx="4521417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1F331-0514-D238-FDAB-B1EC6905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58" y="609600"/>
            <a:ext cx="3372321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EB7B3-0A0D-00BA-AFCD-3AD156D17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885" y="590107"/>
            <a:ext cx="2476846" cy="126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C00CC6-84B4-302F-A2BE-ABDEC61A7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88" y="1848509"/>
            <a:ext cx="1231970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D8199-3B05-45F8-0B69-421D362DB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0841"/>
            <a:ext cx="12192000" cy="3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5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E3C6-E072-24EA-EE7E-ACD2C87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</a:t>
            </a:r>
            <a:r>
              <a:rPr lang="en-US" dirty="0" err="1"/>
              <a:t>teethShift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81D97-B2EF-E378-F192-E593AE55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182094"/>
            <a:ext cx="12192000" cy="3675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7683F-AB93-FDAF-7725-F4BAE3E6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76503"/>
            <a:ext cx="3429479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864BA-3803-9A61-47D9-69A2773548B4}"/>
              </a:ext>
            </a:extLst>
          </p:cNvPr>
          <p:cNvSpPr txBox="1"/>
          <p:nvPr/>
        </p:nvSpPr>
        <p:spPr>
          <a:xfrm>
            <a:off x="3886200" y="7765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curves never touch</a:t>
            </a:r>
          </a:p>
        </p:txBody>
      </p:sp>
    </p:spTree>
    <p:extLst>
      <p:ext uri="{BB962C8B-B14F-4D97-AF65-F5344CB8AC3E}">
        <p14:creationId xmlns:p14="http://schemas.microsoft.com/office/powerpoint/2010/main" val="3428264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2770-3FE3-61C2-AFB2-ECAB7D9B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</a:t>
            </a:r>
            <a:r>
              <a:rPr lang="en-US" dirty="0" err="1"/>
              <a:t>teethThickness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0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1728" y="2616276"/>
            <a:ext cx="8268545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Case 2: </a:t>
            </a:r>
            <a:r>
              <a:rPr lang="en-US" sz="3000" b="1" dirty="0">
                <a:solidFill>
                  <a:srgbClr val="DE0000"/>
                </a:solidFill>
              </a:rPr>
              <a:t>Uniform waveguide supports 3 modes</a:t>
            </a:r>
          </a:p>
          <a:p>
            <a:pPr algn="ctr"/>
            <a:r>
              <a:rPr lang="en-US" sz="3000" b="1" dirty="0">
                <a:solidFill>
                  <a:srgbClr val="DE0000"/>
                </a:solidFill>
              </a:rPr>
              <a:t>Add corrugation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9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=1200 (3 </m:t>
                      </m:r>
                      <m:r>
                        <m:rPr>
                          <m:sty m:val="p"/>
                        </m:rPr>
                        <a:rPr lang="es-ES" b="0">
                          <a:latin typeface="Cambria Math" panose="02040503050406030204" pitchFamily="18" charset="0"/>
                        </a:rPr>
                        <m:t>modes</m:t>
                      </m:r>
                      <m:r>
                        <a:rPr lang="es-E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Characterization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of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uniform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43"/>
    </mc:Choice>
    <mc:Fallback>
      <p:transition spd="slow" advTm="2074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3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724C-8F8E-14BA-3867-9F860DB4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diagram without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B157-0F6A-0CD7-9D24-33F2F1A6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3267531" cy="232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2B2ED-19EA-87E6-F019-9C38FB91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164396"/>
            <a:ext cx="11049000" cy="3623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CA3D5-FC89-C7FD-5392-94FE173F6C1B}"/>
              </a:ext>
            </a:extLst>
          </p:cNvPr>
          <p:cNvSpPr txBox="1"/>
          <p:nvPr/>
        </p:nvSpPr>
        <p:spPr>
          <a:xfrm>
            <a:off x="3962400" y="838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field of the three modes is horizontally-polarized</a:t>
            </a:r>
          </a:p>
        </p:txBody>
      </p:sp>
    </p:spTree>
    <p:extLst>
      <p:ext uri="{BB962C8B-B14F-4D97-AF65-F5344CB8AC3E}">
        <p14:creationId xmlns:p14="http://schemas.microsoft.com/office/powerpoint/2010/main" val="315664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37BE-0035-3927-CA7E-3FA6BAF8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9F4BC-257A-BF1E-BBD9-7BB89388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3305636" cy="2286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DF560-4543-9A13-72DA-3CFB2AE1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74900"/>
            <a:ext cx="12192000" cy="36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1728" y="2616276"/>
            <a:ext cx="8268545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Bonus #1: </a:t>
            </a:r>
            <a:r>
              <a:rPr lang="es-ES" sz="3000" b="1" dirty="0" err="1">
                <a:solidFill>
                  <a:srgbClr val="DE0000"/>
                </a:solidFill>
              </a:rPr>
              <a:t>Why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is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the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cutoff</a:t>
            </a:r>
            <a:r>
              <a:rPr lang="es-ES" sz="3000" b="1" dirty="0">
                <a:solidFill>
                  <a:srgbClr val="DE0000"/>
                </a:solidFill>
              </a:rPr>
              <a:t> at </a:t>
            </a:r>
            <a:r>
              <a:rPr lang="es-ES" sz="3000" b="1" dirty="0" err="1">
                <a:solidFill>
                  <a:srgbClr val="DE0000"/>
                </a:solidFill>
              </a:rPr>
              <a:t>very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low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frequencies</a:t>
            </a:r>
            <a:r>
              <a:rPr lang="es-ES" sz="3000" b="1" dirty="0">
                <a:solidFill>
                  <a:srgbClr val="DE0000"/>
                </a:solidFill>
              </a:rPr>
              <a:t>?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1D57-41FF-6E65-880F-E6222E48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cutoff at 40?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183AF-63B2-F80A-07A6-17E5EB95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" y="3185680"/>
            <a:ext cx="12192000" cy="364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6EBCC-475C-2C26-8D85-A5FC2D5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95" y="870568"/>
            <a:ext cx="3267531" cy="2057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545E8-0145-D8D1-7121-CE106B7E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827146"/>
            <a:ext cx="665890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6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AAF33F-FBDC-2E05-7A81-1F38D093E1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Freq Domain: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𝟒𝟓𝟎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𝟐𝟐𝟎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AAF33F-FBDC-2E05-7A81-1F38D093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8B6FD5-4522-2B83-2F75-514005E9C988}"/>
              </a:ext>
            </a:extLst>
          </p:cNvPr>
          <p:cNvSpPr txBox="1"/>
          <p:nvPr/>
        </p:nvSpPr>
        <p:spPr>
          <a:xfrm>
            <a:off x="228600" y="640828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CST finds you port modes at any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that does not mean these modes are physical ( have to check the confinement factor)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14498-F5A3-3DDD-3B57-04763317F90A}"/>
                  </a:ext>
                </a:extLst>
              </p:cNvPr>
              <p:cNvSpPr txBox="1"/>
              <p:nvPr/>
            </p:nvSpPr>
            <p:spPr>
              <a:xfrm>
                <a:off x="419986" y="1717451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THz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14498-F5A3-3DDD-3B57-04763317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6" y="1717451"/>
                <a:ext cx="2971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1177B-B92E-93A1-5B0D-2B9D5325FE7B}"/>
                  </a:ext>
                </a:extLst>
              </p:cNvPr>
              <p:cNvSpPr txBox="1"/>
              <p:nvPr/>
            </p:nvSpPr>
            <p:spPr>
              <a:xfrm>
                <a:off x="6858000" y="1746765"/>
                <a:ext cx="1346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=190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THz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1177B-B92E-93A1-5B0D-2B9D5325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46765"/>
                <a:ext cx="1346010" cy="276999"/>
              </a:xfrm>
              <a:prstGeom prst="rect">
                <a:avLst/>
              </a:prstGeom>
              <a:blipFill>
                <a:blip r:embed="rId4"/>
                <a:stretch>
                  <a:fillRect l="-4977" t="-4444" r="-271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658C6BA-1C5C-7C3F-1281-E572609E5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353" y="2209800"/>
            <a:ext cx="3096057" cy="431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05924-06FF-AED7-44BF-D1C170526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1714431"/>
            <a:ext cx="1886213" cy="990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91D00C-89DA-1E43-AAAA-B5BC2E7CC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672" y="2843120"/>
            <a:ext cx="1800476" cy="1324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400CD6-9955-DDB8-F598-D7DA6F2E2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5042" y="4305231"/>
            <a:ext cx="1762371" cy="971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5EBCE2-DB32-48EA-8120-57C882DCB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4974" y="5433941"/>
            <a:ext cx="1819529" cy="10193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23B099-2AB3-49FD-20C9-8587D348A9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2142530"/>
            <a:ext cx="2981741" cy="43725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1DC0A9-DCB4-67F6-F0AD-7CEBBDD72F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1976" y="1855260"/>
            <a:ext cx="2391109" cy="100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AFCBDE-CB70-CA4F-8EE1-38EA09802A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7265" y="2995136"/>
            <a:ext cx="2000529" cy="13336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9FC90A-8646-3ADC-01C8-15CEBD244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9335" y="4396165"/>
            <a:ext cx="2248214" cy="11622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C87F17-B7DF-4A4A-BC6B-1CF7CD78A8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3789" y="5715000"/>
            <a:ext cx="191479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87AC-ACAE-9ADA-D902-9A5982E7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mean in the eigenmode solver?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F1DAE-72AC-8BC6-6EDD-3FCE399F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783752"/>
            <a:ext cx="7168116" cy="2144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5141C-7A45-0570-5311-37547D04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95" y="870568"/>
            <a:ext cx="3267531" cy="2057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1C401-63B3-4108-FE07-5D27075B6C2A}"/>
              </a:ext>
            </a:extLst>
          </p:cNvPr>
          <p:cNvSpPr txBox="1"/>
          <p:nvPr/>
        </p:nvSpPr>
        <p:spPr>
          <a:xfrm>
            <a:off x="228600" y="31242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seems to show that the modes that CST finds at very low frequencies are not physical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that mean that no modes propagate for small values of </a:t>
            </a:r>
            <a:r>
              <a:rPr lang="en-US" dirty="0" err="1"/>
              <a:t>Phase_Z</a:t>
            </a:r>
            <a:r>
              <a:rPr lang="en-US" dirty="0"/>
              <a:t>? That does not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F61D6-FB17-8411-83B3-E1747622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343400"/>
            <a:ext cx="2016242" cy="1281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E17BB-9960-8EA6-F246-9F16684CBD32}"/>
              </a:ext>
            </a:extLst>
          </p:cNvPr>
          <p:cNvSpPr txBox="1"/>
          <p:nvPr/>
        </p:nvSpPr>
        <p:spPr>
          <a:xfrm>
            <a:off x="457200" y="5867400"/>
            <a:ext cx="21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1 at 50.2 THz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D9CC-E6CB-C732-E526-C1C827D66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842" y="4349921"/>
            <a:ext cx="2163010" cy="1274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E04D2-326C-AF11-3C0D-89625E9E1518}"/>
              </a:ext>
            </a:extLst>
          </p:cNvPr>
          <p:cNvSpPr txBox="1"/>
          <p:nvPr/>
        </p:nvSpPr>
        <p:spPr>
          <a:xfrm>
            <a:off x="3006842" y="5867400"/>
            <a:ext cx="22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1 at 189.34 THz</a:t>
            </a:r>
          </a:p>
        </p:txBody>
      </p:sp>
    </p:spTree>
    <p:extLst>
      <p:ext uri="{BB962C8B-B14F-4D97-AF65-F5344CB8AC3E}">
        <p14:creationId xmlns:p14="http://schemas.microsoft.com/office/powerpoint/2010/main" val="3923224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629-110C-F394-21BD-DA682D8F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occur for the 2D double grating? No.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9F7C1-B0C1-9133-A304-CA987C28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8828"/>
            <a:ext cx="12192000" cy="3599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107F7-DAA6-E3CF-7BE1-58A9606E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0" y="762001"/>
            <a:ext cx="705504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7DEEE-1519-37F0-738B-224A3EE0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691636"/>
            <a:ext cx="319132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52E2-305E-66C2-B1BF-3A4F5861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occur for the 3D double grating? Yes.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57BB3-7D0C-71B1-61C4-E39EFBFB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" y="3225905"/>
            <a:ext cx="12192000" cy="359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4A473-0A19-BCC6-A853-D954872B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81737"/>
            <a:ext cx="1748082" cy="2272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155BC-8C57-03C6-EBF2-B50D941E1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781737"/>
            <a:ext cx="321989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5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1728" y="2616276"/>
            <a:ext cx="8268545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Bonus #2: </a:t>
            </a:r>
            <a:r>
              <a:rPr lang="en-US" sz="3000" b="1" dirty="0">
                <a:solidFill>
                  <a:srgbClr val="DE0000"/>
                </a:solidFill>
              </a:rPr>
              <a:t>Optimization techniques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=900 (2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modes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58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2A2E-ACB9-0203-B651-14B8EB0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goal and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380A36-8006-7708-AE5B-E04FD27D847E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7239000" cy="422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dispersion diagram around the SIP is approximated as a cubic curve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group velocity, however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And its group velocity dispersion (GVD),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𝐺𝑉𝐷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380A36-8006-7708-AE5B-E04FD27D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7239000" cy="4221797"/>
              </a:xfrm>
              <a:prstGeom prst="rect">
                <a:avLst/>
              </a:prstGeom>
              <a:blipFill>
                <a:blip r:embed="rId2"/>
                <a:stretch>
                  <a:fillRect l="-590"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B82507-8605-4175-7C7E-9FE1019ADE50}"/>
              </a:ext>
            </a:extLst>
          </p:cNvPr>
          <p:cNvSpPr/>
          <p:nvPr/>
        </p:nvSpPr>
        <p:spPr>
          <a:xfrm>
            <a:off x="8983317" y="906557"/>
            <a:ext cx="1295400" cy="1268896"/>
          </a:xfrm>
          <a:custGeom>
            <a:avLst/>
            <a:gdLst>
              <a:gd name="connsiteX0" fmla="*/ 0 w 725557"/>
              <a:gd name="connsiteY0" fmla="*/ 1649896 h 1649896"/>
              <a:gd name="connsiteX1" fmla="*/ 119270 w 725557"/>
              <a:gd name="connsiteY1" fmla="*/ 864705 h 1649896"/>
              <a:gd name="connsiteX2" fmla="*/ 646044 w 725557"/>
              <a:gd name="connsiteY2" fmla="*/ 844826 h 1649896"/>
              <a:gd name="connsiteX3" fmla="*/ 725557 w 725557"/>
              <a:gd name="connsiteY3" fmla="*/ 0 h 164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557" h="1649896">
                <a:moveTo>
                  <a:pt x="0" y="1649896"/>
                </a:moveTo>
                <a:cubicBezTo>
                  <a:pt x="5798" y="1324389"/>
                  <a:pt x="11596" y="998883"/>
                  <a:pt x="119270" y="864705"/>
                </a:cubicBezTo>
                <a:cubicBezTo>
                  <a:pt x="226944" y="730527"/>
                  <a:pt x="544996" y="988944"/>
                  <a:pt x="646044" y="844826"/>
                </a:cubicBezTo>
                <a:cubicBezTo>
                  <a:pt x="747092" y="700708"/>
                  <a:pt x="694083" y="140804"/>
                  <a:pt x="72555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B98A9A-EEAC-C361-B7D3-48992D82409F}"/>
              </a:ext>
            </a:extLst>
          </p:cNvPr>
          <p:cNvSpPr/>
          <p:nvPr/>
        </p:nvSpPr>
        <p:spPr>
          <a:xfrm>
            <a:off x="9148969" y="2748170"/>
            <a:ext cx="964095" cy="546652"/>
          </a:xfrm>
          <a:custGeom>
            <a:avLst/>
            <a:gdLst>
              <a:gd name="connsiteX0" fmla="*/ 0 w 964095"/>
              <a:gd name="connsiteY0" fmla="*/ 0 h 1073429"/>
              <a:gd name="connsiteX1" fmla="*/ 417443 w 964095"/>
              <a:gd name="connsiteY1" fmla="*/ 1073426 h 1073429"/>
              <a:gd name="connsiteX2" fmla="*/ 964095 w 964095"/>
              <a:gd name="connsiteY2" fmla="*/ 9939 h 107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095" h="1073429">
                <a:moveTo>
                  <a:pt x="0" y="0"/>
                </a:moveTo>
                <a:cubicBezTo>
                  <a:pt x="128380" y="535885"/>
                  <a:pt x="256761" y="1071770"/>
                  <a:pt x="417443" y="1073426"/>
                </a:cubicBezTo>
                <a:cubicBezTo>
                  <a:pt x="578125" y="1075082"/>
                  <a:pt x="771110" y="542510"/>
                  <a:pt x="964095" y="993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A2212-4778-3C66-5EAA-61AF77597F90}"/>
              </a:ext>
            </a:extLst>
          </p:cNvPr>
          <p:cNvSpPr/>
          <p:nvPr/>
        </p:nvSpPr>
        <p:spPr>
          <a:xfrm>
            <a:off x="9208603" y="3657600"/>
            <a:ext cx="904461" cy="1480930"/>
          </a:xfrm>
          <a:custGeom>
            <a:avLst/>
            <a:gdLst>
              <a:gd name="connsiteX0" fmla="*/ 0 w 904461"/>
              <a:gd name="connsiteY0" fmla="*/ 1480930 h 1480930"/>
              <a:gd name="connsiteX1" fmla="*/ 904461 w 904461"/>
              <a:gd name="connsiteY1" fmla="*/ 0 h 14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461" h="1480930">
                <a:moveTo>
                  <a:pt x="0" y="1480930"/>
                </a:moveTo>
                <a:lnTo>
                  <a:pt x="90446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38F98134-01C8-E1E8-3697-CFC4EFD541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600" y="5257800"/>
              <a:ext cx="8128000" cy="1129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458325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330983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346245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893078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67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222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894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38F98134-01C8-E1E8-3697-CFC4EFD54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647389"/>
                  </p:ext>
                </p:extLst>
              </p:nvPr>
            </p:nvGraphicFramePr>
            <p:xfrm>
              <a:off x="228600" y="5257800"/>
              <a:ext cx="8128000" cy="1129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458325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330983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346245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893078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639" r="-300599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639" r="-201502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89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639" r="-1201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367362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96875" r="-300599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96875" r="-201502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6875" r="-100898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96875" r="-1201" b="-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222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206557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206557" r="-2015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1008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206557" r="-120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8940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0109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2F2F-70DC-B222-5E05-334FBBEC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9CB84C-1DD0-C8AC-584D-FFE5F71906CF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6781800" cy="516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Eigenmode_CW_SIP_Script_teethShift_teethThickness_v1</a:t>
                </a:r>
                <a:r>
                  <a:rPr lang="en-US" dirty="0"/>
                  <a:t>: Minimizes the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from the function </a:t>
                </a:r>
                <a:r>
                  <a:rPr lang="en-US" b="1" dirty="0"/>
                  <a:t>Eigenmode_CW_SIP_Function_teethShift_teethThickness_v1 </a:t>
                </a:r>
                <a:r>
                  <a:rPr lang="en-US" dirty="0"/>
                  <a:t>by optimizing the values of </a:t>
                </a:r>
                <a:r>
                  <a:rPr lang="en-US" dirty="0" err="1"/>
                  <a:t>teethShift</a:t>
                </a:r>
                <a:r>
                  <a:rPr lang="en-US" dirty="0"/>
                  <a:t> and </a:t>
                </a:r>
                <a:r>
                  <a:rPr lang="en-US" dirty="0" err="1"/>
                  <a:t>teethThickness</a:t>
                </a:r>
                <a:endParaRPr lang="en-US" b="1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Eigenmode_CW_SIP_Function_teethShift_teethThickness_v1 :  </a:t>
                </a:r>
                <a:r>
                  <a:rPr lang="en-US" dirty="0"/>
                  <a:t>Runs a parametric sweep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the phase shit at the Z-boundaries, stores the values of the frequency of the modes and calculates the “group velocity” and the “GVD” of each mode as: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𝐺𝑉𝐷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coalescence parameter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𝐺𝑉𝐷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 have tried both and none has worked out so far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9CB84C-1DD0-C8AC-584D-FFE5F719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6781800" cy="5163016"/>
              </a:xfrm>
              <a:prstGeom prst="rect">
                <a:avLst/>
              </a:prstGeom>
              <a:blipFill>
                <a:blip r:embed="rId2"/>
                <a:stretch>
                  <a:fillRect l="-539" t="-590" b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805C7B-096F-50C1-11D6-7CED6A74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75" y="760273"/>
            <a:ext cx="376637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43462-4041-3E62-AF56-D2736508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401" y="2819400"/>
            <a:ext cx="4640748" cy="1446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6974D4-0DF4-5263-31BC-C2138C6012EE}"/>
                  </a:ext>
                </a:extLst>
              </p:cNvPr>
              <p:cNvSpPr txBox="1"/>
              <p:nvPr/>
            </p:nvSpPr>
            <p:spPr>
              <a:xfrm>
                <a:off x="7262401" y="4265474"/>
                <a:ext cx="4640748" cy="1242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does not work because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could be an RBE as well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𝐺𝑉𝐷</m:t>
                        </m:r>
                      </m:e>
                    </m:d>
                  </m:oMath>
                </a14:m>
                <a:r>
                  <a:rPr lang="en-US" dirty="0"/>
                  <a:t> is either and SIP or a DBE, but we only sweep on one side of the BZ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6974D4-0DF4-5263-31BC-C2138C60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01" y="4265474"/>
                <a:ext cx="4640748" cy="1242648"/>
              </a:xfrm>
              <a:prstGeom prst="rect">
                <a:avLst/>
              </a:prstGeom>
              <a:blipFill>
                <a:blip r:embed="rId5"/>
                <a:stretch>
                  <a:fillRect l="-787" t="-980" r="-2100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7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F38-4480-CC2C-7BB4-B0705DE7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311-81DA-0EB7-88D1-5176FBD6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" y="583019"/>
            <a:ext cx="3410426" cy="2219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C4639-EA82-CBE2-D989-CB525E3A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21" y="46817"/>
            <a:ext cx="8678579" cy="2864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9A69D-C1F6-05A4-134E-626DA3B77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3105"/>
            <a:ext cx="12015565" cy="39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7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1728" y="2616276"/>
            <a:ext cx="8268545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Bonus #3: Band </a:t>
            </a:r>
            <a:r>
              <a:rPr lang="es-ES" sz="3000" b="1" dirty="0" err="1">
                <a:solidFill>
                  <a:srgbClr val="DE0000"/>
                </a:solidFill>
              </a:rPr>
              <a:t>folding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technique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A9680-D729-3C22-6D48-45730AA6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72" y="1371600"/>
            <a:ext cx="4901433" cy="3191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418B0-58E9-02E4-4679-3123F7412EDC}"/>
              </a:ext>
            </a:extLst>
          </p:cNvPr>
          <p:cNvSpPr txBox="1"/>
          <p:nvPr/>
        </p:nvSpPr>
        <p:spPr>
          <a:xfrm>
            <a:off x="7520988" y="4564842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Wang et al,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Nature Communications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1,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3514A-86FB-7C77-3488-E96E3B4C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in corrugated waveguide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5E67F-5A9B-4722-E510-EA2C56B4329A}"/>
              </a:ext>
            </a:extLst>
          </p:cNvPr>
          <p:cNvSpPr txBox="1"/>
          <p:nvPr/>
        </p:nvSpPr>
        <p:spPr>
          <a:xfrm>
            <a:off x="381000" y="838200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 not have found an SIP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found a technique called “band folding” that might be useful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E4D9C-11BA-2E17-A0B2-16725BB4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85910"/>
            <a:ext cx="5223212" cy="1979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7C8F6-110F-A9F8-E4D2-9B7B063C7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591303"/>
            <a:ext cx="2248214" cy="819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26088D-7B00-3F14-C90B-8273720B6E90}"/>
              </a:ext>
            </a:extLst>
          </p:cNvPr>
          <p:cNvSpPr txBox="1"/>
          <p:nvPr/>
        </p:nvSpPr>
        <p:spPr>
          <a:xfrm>
            <a:off x="381000" y="4320643"/>
            <a:ext cx="7139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band folding technique consists on superposing a secondary periodic structure your initial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fold the band in the middle, the secondary structure should have twice the period of the initial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structures must have slightly different unit cells, otherwise it becomes just a different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47021-478E-6916-7F7F-0151D7407D1D}"/>
              </a:ext>
            </a:extLst>
          </p:cNvPr>
          <p:cNvSpPr txBox="1"/>
          <p:nvPr/>
        </p:nvSpPr>
        <p:spPr>
          <a:xfrm>
            <a:off x="1905000" y="386560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Jannesari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IEEE Sensors, Sydney Australia, 2021</a:t>
            </a:r>
          </a:p>
        </p:txBody>
      </p:sp>
    </p:spTree>
    <p:extLst>
      <p:ext uri="{BB962C8B-B14F-4D97-AF65-F5344CB8AC3E}">
        <p14:creationId xmlns:p14="http://schemas.microsoft.com/office/powerpoint/2010/main" val="1719378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C9E1-39A3-C630-799D-D5FE8A5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Grating with one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67A1B-CBF5-6BE9-D8EB-DCA88F33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2495898" cy="1209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355EA-7E9D-30DA-8B12-4F71C7A2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704778"/>
            <a:ext cx="3410426" cy="2238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8983E-8D3E-51D8-58C6-BB4D2384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3012917"/>
            <a:ext cx="12192000" cy="364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8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C4D5-5C5D-A390-E84F-AC6AD613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9144000" cy="411133"/>
          </a:xfrm>
        </p:spPr>
        <p:txBody>
          <a:bodyPr/>
          <a:lstStyle/>
          <a:p>
            <a:r>
              <a:rPr lang="en-US" dirty="0"/>
              <a:t>First check: Do we get the same dispersion diagram with two unit cells?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4A0A6-2D9F-27BA-ED6F-098D1872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" y="1066800"/>
            <a:ext cx="3172268" cy="1667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E392B-9D05-C465-34DB-4E01E5A4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85773"/>
            <a:ext cx="3410426" cy="222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A80D1-F808-C340-56D9-1104CDA1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" y="3191107"/>
            <a:ext cx="12192000" cy="36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9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C4D5-5C5D-A390-E84F-AC6AD613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9144000" cy="411133"/>
          </a:xfrm>
        </p:spPr>
        <p:txBody>
          <a:bodyPr/>
          <a:lstStyle/>
          <a:p>
            <a:r>
              <a:rPr lang="en-US" dirty="0"/>
              <a:t>Second check: Do we get the same dispersion diagram with the bottom tooth?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E392B-9D05-C465-34DB-4E01E5A4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85773"/>
            <a:ext cx="3410426" cy="222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802F0-687B-1E75-6982-F14102C6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012831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36881-1C0C-C9D2-6D6A-A8969C61E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9885"/>
            <a:ext cx="12192000" cy="3648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018D5-85A8-C37C-3598-3EBB1539F951}"/>
              </a:ext>
            </a:extLst>
          </p:cNvPr>
          <p:cNvSpPr txBox="1"/>
          <p:nvPr/>
        </p:nvSpPr>
        <p:spPr>
          <a:xfrm>
            <a:off x="7620000" y="914400"/>
            <a:ext cx="43434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do not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Mode 2 &amp; 3 change especially near the edge of the BZ</a:t>
            </a:r>
          </a:p>
        </p:txBody>
      </p:sp>
    </p:spTree>
    <p:extLst>
      <p:ext uri="{BB962C8B-B14F-4D97-AF65-F5344CB8AC3E}">
        <p14:creationId xmlns:p14="http://schemas.microsoft.com/office/powerpoint/2010/main" val="3970032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BB37-F832-4331-79A6-CA3815AC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9372600" cy="411133"/>
          </a:xfrm>
        </p:spPr>
        <p:txBody>
          <a:bodyPr/>
          <a:lstStyle/>
          <a:p>
            <a:r>
              <a:rPr lang="en-US" dirty="0"/>
              <a:t>Second: With twice the period, add the second teeth (no shift)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A46F7-B4DC-1001-F305-5939C3CF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2619741" cy="1581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0805-3AA3-D70F-FDC4-758065E3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57178"/>
            <a:ext cx="3429479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CE838-27E5-9687-0061-A706AFACD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" y="3012917"/>
            <a:ext cx="12192000" cy="3646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B8384-8945-62C7-5BED-78967800F2EE}"/>
              </a:ext>
            </a:extLst>
          </p:cNvPr>
          <p:cNvSpPr txBox="1"/>
          <p:nvPr/>
        </p:nvSpPr>
        <p:spPr>
          <a:xfrm>
            <a:off x="7086600" y="838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the bottom teeth does not change the dispersion diagram</a:t>
            </a:r>
          </a:p>
        </p:txBody>
      </p:sp>
    </p:spTree>
    <p:extLst>
      <p:ext uri="{BB962C8B-B14F-4D97-AF65-F5344CB8AC3E}">
        <p14:creationId xmlns:p14="http://schemas.microsoft.com/office/powerpoint/2010/main" val="1509176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753A-12E5-CB71-C5E2-65660A4D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attempt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812DB-5C39-E983-D4D8-56A6BEC2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" y="914400"/>
            <a:ext cx="2924583" cy="172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839C2-6D7A-EE5D-FF1B-25E1481D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66715"/>
            <a:ext cx="3362794" cy="2219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A0D67-CE10-C435-7E01-DDC92CB5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1661"/>
            <a:ext cx="12192000" cy="36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=1000 (2 </m:t>
                      </m:r>
                      <m:r>
                        <m:rPr>
                          <m:sty m:val="p"/>
                        </m:rPr>
                        <a:rPr lang="es-ES" b="0">
                          <a:latin typeface="Cambria Math" panose="02040503050406030204" pitchFamily="18" charset="0"/>
                        </a:rPr>
                        <m:t>modes</m:t>
                      </m:r>
                      <m:r>
                        <a:rPr lang="es-E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C04E-FBA9-ABD4-8613-CD1532A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attempt #2 (more similar to band folding)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A4B0B-E8D7-8452-9A2E-142CFFC4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2886478" cy="173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1FAD3-4CC2-09FF-2BBC-D3D39D50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652415"/>
            <a:ext cx="3381847" cy="24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E4392B-EF72-B916-C8F1-B2582394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7375"/>
            <a:ext cx="12192000" cy="36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6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A819-3651-A365-454E-7C2B2074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attempt #2 (with 1% </a:t>
            </a:r>
            <a:r>
              <a:rPr lang="en-US" dirty="0" err="1"/>
              <a:t>teethWidth</a:t>
            </a:r>
            <a:r>
              <a:rPr lang="en-US" dirty="0"/>
              <a:t> variation)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2369B-F885-00FA-59E1-01D6C53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73" y="700652"/>
            <a:ext cx="3724795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BE118-BE10-1D1A-C17D-E014DB35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2943636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02072-21F2-9F21-E339-22C50C077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990600"/>
            <a:ext cx="3057952" cy="1581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1A3B4E-09D8-6656-B48C-B5DEA45D4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9" y="3251257"/>
            <a:ext cx="12192000" cy="36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6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A819-3651-A365-454E-7C2B2074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attempt #2 (with 1% </a:t>
            </a:r>
            <a:r>
              <a:rPr lang="en-US" dirty="0" err="1"/>
              <a:t>teethWidth</a:t>
            </a:r>
            <a:r>
              <a:rPr lang="en-US" dirty="0"/>
              <a:t> variation)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2369B-F885-00FA-59E1-01D6C53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73" y="700652"/>
            <a:ext cx="3724795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BE118-BE10-1D1A-C17D-E014DB35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2943636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02072-21F2-9F21-E339-22C50C077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990600"/>
            <a:ext cx="3057952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732D1-12DF-4638-AA79-7479DE5AE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72" y="3201866"/>
            <a:ext cx="12192000" cy="36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5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A819-3651-A365-454E-7C2B2074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attempt #2 (with 2% </a:t>
            </a:r>
            <a:r>
              <a:rPr lang="en-US" dirty="0" err="1"/>
              <a:t>teethWidth</a:t>
            </a:r>
            <a:r>
              <a:rPr lang="en-US" dirty="0"/>
              <a:t> variation)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2369B-F885-00FA-59E1-01D6C53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73" y="700652"/>
            <a:ext cx="3724795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BE118-BE10-1D1A-C17D-E014DB35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2943636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02072-21F2-9F21-E339-22C50C077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990600"/>
            <a:ext cx="3057952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8B568-EC13-D3B1-9E6C-994ADB588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898" y="3189460"/>
            <a:ext cx="12192000" cy="3638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F09E5-1D2D-400E-A140-C145FAB99314}"/>
              </a:ext>
            </a:extLst>
          </p:cNvPr>
          <p:cNvSpPr txBox="1"/>
          <p:nvPr/>
        </p:nvSpPr>
        <p:spPr>
          <a:xfrm>
            <a:off x="6629400" y="5326351"/>
            <a:ext cx="336697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 am abandoning the band folding project</a:t>
            </a:r>
          </a:p>
        </p:txBody>
      </p:sp>
    </p:spTree>
    <p:extLst>
      <p:ext uri="{BB962C8B-B14F-4D97-AF65-F5344CB8AC3E}">
        <p14:creationId xmlns:p14="http://schemas.microsoft.com/office/powerpoint/2010/main" val="400962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=1050 (3 </m:t>
                      </m:r>
                      <m:r>
                        <m:rPr>
                          <m:sty m:val="p"/>
                        </m:rPr>
                        <a:rPr lang="es-ES" b="0">
                          <a:latin typeface="Cambria Math" panose="02040503050406030204" pitchFamily="18" charset="0"/>
                        </a:rPr>
                        <m:t>modes</m:t>
                      </m:r>
                      <m:r>
                        <a:rPr lang="es-E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84D44-A01E-1BA9-E67E-7EBA1C2D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" y="609600"/>
            <a:ext cx="2580774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3D602-BF0B-B8FE-E889-EAD58880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5381"/>
            <a:ext cx="10287000" cy="3052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F26DB-B569-6983-439E-644D242B9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905" y="2109866"/>
            <a:ext cx="2158320" cy="81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42ABF7-7744-A718-75B6-9AAFD41E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475" y="2066518"/>
            <a:ext cx="2323975" cy="861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E47D7-39AB-8C92-C0BA-6E680CE72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041" y="2068706"/>
            <a:ext cx="2174358" cy="902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42244-7D4D-C65A-1CB2-08D4BBE05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581" y="2112054"/>
            <a:ext cx="2225617" cy="8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=1200 (3 </m:t>
                      </m:r>
                      <m:r>
                        <m:rPr>
                          <m:sty m:val="p"/>
                        </m:rPr>
                        <a:rPr lang="es-ES" b="0">
                          <a:latin typeface="Cambria Math" panose="02040503050406030204" pitchFamily="18" charset="0"/>
                        </a:rPr>
                        <m:t>modes</m:t>
                      </m:r>
                      <m:r>
                        <a:rPr lang="es-E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403" y="2040648"/>
            <a:ext cx="10653192" cy="1477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3000" b="1" dirty="0">
                <a:solidFill>
                  <a:srgbClr val="DE0000"/>
                </a:solidFill>
              </a:rPr>
              <a:t>Case 0: </a:t>
            </a:r>
            <a:br>
              <a:rPr lang="es-ES" sz="3000" b="1" dirty="0">
                <a:solidFill>
                  <a:srgbClr val="DE0000"/>
                </a:solidFill>
              </a:rPr>
            </a:br>
            <a:r>
              <a:rPr lang="en-US" sz="3000" b="1" dirty="0">
                <a:solidFill>
                  <a:srgbClr val="DE0000"/>
                </a:solidFill>
              </a:rPr>
              <a:t>shift = period/2, thickness = period/2, width &lt; waveguide width. </a:t>
            </a:r>
            <a:br>
              <a:rPr lang="en-US" sz="3000" b="1" dirty="0">
                <a:solidFill>
                  <a:srgbClr val="DE0000"/>
                </a:solidFill>
              </a:rPr>
            </a:br>
            <a:r>
              <a:rPr lang="en-US" sz="3000" b="1" dirty="0">
                <a:solidFill>
                  <a:srgbClr val="DE0000"/>
                </a:solidFill>
              </a:rPr>
              <a:t>Boundaries at half the teeth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8CDD-E9E0-5743-187F-4D69083E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Filippo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CEDA2-97B1-771C-29DB-54B69699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658904" cy="1066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13003-A467-0F31-D323-5B674B5E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14400"/>
            <a:ext cx="819264" cy="847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D736B-D71A-E75A-3373-E587E8C48489}"/>
              </a:ext>
            </a:extLst>
          </p:cNvPr>
          <p:cNvSpPr txBox="1"/>
          <p:nvPr/>
        </p:nvSpPr>
        <p:spPr>
          <a:xfrm>
            <a:off x="228600" y="21336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Fixed: </a:t>
            </a:r>
            <a:r>
              <a:rPr lang="en-US" dirty="0" err="1"/>
              <a:t>teethShift</a:t>
            </a:r>
            <a:r>
              <a:rPr lang="en-US" dirty="0"/>
              <a:t> = period/2, </a:t>
            </a:r>
            <a:r>
              <a:rPr lang="en-US" dirty="0" err="1"/>
              <a:t>teethThickness</a:t>
            </a:r>
            <a:r>
              <a:rPr lang="en-US" dirty="0"/>
              <a:t> = period/2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Variables: period, </a:t>
            </a:r>
            <a:r>
              <a:rPr lang="en-US" dirty="0" err="1"/>
              <a:t>teethWidth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3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64693</TotalTime>
  <Words>1211</Words>
  <Application>Microsoft Office PowerPoint</Application>
  <PresentationFormat>Widescreen</PresentationFormat>
  <Paragraphs>177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Times New Roman</vt:lpstr>
      <vt:lpstr>Cambria Math</vt:lpstr>
      <vt:lpstr>Arial</vt:lpstr>
      <vt:lpstr>Calibri</vt:lpstr>
      <vt:lpstr>Office Theme</vt:lpstr>
      <vt:lpstr>PowerPoint Presentation</vt:lpstr>
      <vt:lpstr>Outline</vt:lpstr>
      <vt:lpstr>PowerPoint Presentation</vt:lpstr>
      <vt:lpstr>h=220;w=900 (2 modes)</vt:lpstr>
      <vt:lpstr>h=220;w=1000 (2 modes)</vt:lpstr>
      <vt:lpstr>h=220;w=1050 (3 modes)</vt:lpstr>
      <vt:lpstr>h=220;w=1200 (3 modes)</vt:lpstr>
      <vt:lpstr>PowerPoint Presentation</vt:lpstr>
      <vt:lpstr>Filippo design</vt:lpstr>
      <vt:lpstr>FD without teeth</vt:lpstr>
      <vt:lpstr>PowerPoint Presentation</vt:lpstr>
      <vt:lpstr>h=220;w=1000 (2 modes)</vt:lpstr>
      <vt:lpstr>No teeth: h=220, w=1000 </vt:lpstr>
      <vt:lpstr>No teeth: h=220, w=1000 </vt:lpstr>
      <vt:lpstr>Small teeth</vt:lpstr>
      <vt:lpstr>Bigger teeth</vt:lpstr>
      <vt:lpstr>Longer teeth</vt:lpstr>
      <vt:lpstr>Shorter teeth</vt:lpstr>
      <vt:lpstr>Let’s focus</vt:lpstr>
      <vt:lpstr>Do modes get close when varying the teethShift?</vt:lpstr>
      <vt:lpstr>Check changes with the teethThickness</vt:lpstr>
      <vt:lpstr>Do modes get close when varying the teethThickness?</vt:lpstr>
      <vt:lpstr>Repeat</vt:lpstr>
      <vt:lpstr>Repeat: Close to the off-center RBE</vt:lpstr>
      <vt:lpstr>Repeat: Varying teethShift</vt:lpstr>
      <vt:lpstr>Varying teethShift</vt:lpstr>
      <vt:lpstr>Varying teethThickness</vt:lpstr>
      <vt:lpstr>PowerPoint Presentation</vt:lpstr>
      <vt:lpstr>h=220;w=1200 (3 modes)</vt:lpstr>
      <vt:lpstr>h=220;w=1200</vt:lpstr>
      <vt:lpstr>Dispersion diagram without teeth</vt:lpstr>
      <vt:lpstr>Small teeth</vt:lpstr>
      <vt:lpstr>PowerPoint Presentation</vt:lpstr>
      <vt:lpstr>Why is the cutoff at 40?</vt:lpstr>
      <vt:lpstr>Freq Domain: 450×220</vt:lpstr>
      <vt:lpstr>What does that mean in the eigenmode solver?</vt:lpstr>
      <vt:lpstr>Does it occur for the 2D double grating? No.</vt:lpstr>
      <vt:lpstr>Does it occur for the 3D double grating? Yes.</vt:lpstr>
      <vt:lpstr>PowerPoint Presentation</vt:lpstr>
      <vt:lpstr>Optimization goal and method</vt:lpstr>
      <vt:lpstr>Optimization code</vt:lpstr>
      <vt:lpstr>Starting point</vt:lpstr>
      <vt:lpstr>PowerPoint Presentation</vt:lpstr>
      <vt:lpstr>SIP in corrugated waveguide</vt:lpstr>
      <vt:lpstr>First: Grating with one teeth</vt:lpstr>
      <vt:lpstr>First check: Do we get the same dispersion diagram with two unit cells?</vt:lpstr>
      <vt:lpstr>Second check: Do we get the same dispersion diagram with the bottom tooth?</vt:lpstr>
      <vt:lpstr>Second: With twice the period, add the second teeth (no shift)</vt:lpstr>
      <vt:lpstr>Different attempt #1</vt:lpstr>
      <vt:lpstr>Different attempt #2 (more similar to band folding)</vt:lpstr>
      <vt:lpstr>Different attempt #2 (with 1% teethWidth variation)</vt:lpstr>
      <vt:lpstr>Different attempt #2 (with 1% teethWidth variation)</vt:lpstr>
      <vt:lpstr>Different attempt #2 (with 2% teethWidth variation)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960</cp:revision>
  <dcterms:created xsi:type="dcterms:W3CDTF">2015-11-16T15:02:53Z</dcterms:created>
  <dcterms:modified xsi:type="dcterms:W3CDTF">2023-09-27T00:01:16Z</dcterms:modified>
</cp:coreProperties>
</file>