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1"/>
  </p:notesMasterIdLst>
  <p:sldIdLst>
    <p:sldId id="256" r:id="rId2"/>
    <p:sldId id="257" r:id="rId3"/>
    <p:sldId id="258" r:id="rId4"/>
    <p:sldId id="276" r:id="rId5"/>
    <p:sldId id="274" r:id="rId6"/>
    <p:sldId id="259" r:id="rId7"/>
    <p:sldId id="261" r:id="rId8"/>
    <p:sldId id="263" r:id="rId9"/>
    <p:sldId id="277" r:id="rId10"/>
    <p:sldId id="264" r:id="rId11"/>
    <p:sldId id="265" r:id="rId12"/>
    <p:sldId id="270" r:id="rId13"/>
    <p:sldId id="271" r:id="rId14"/>
    <p:sldId id="272" r:id="rId15"/>
    <p:sldId id="266" r:id="rId16"/>
    <p:sldId id="267" r:id="rId17"/>
    <p:sldId id="268" r:id="rId18"/>
    <p:sldId id="269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843BC8-9F06-4401-BC73-70F403A5E196}">
          <p14:sldIdLst>
            <p14:sldId id="256"/>
          </p14:sldIdLst>
        </p14:section>
        <p14:section name="Untitled Section" id="{421919C4-6418-497F-A6EF-A966B9B34CDE}">
          <p14:sldIdLst>
            <p14:sldId id="257"/>
            <p14:sldId id="258"/>
            <p14:sldId id="276"/>
            <p14:sldId id="274"/>
            <p14:sldId id="259"/>
            <p14:sldId id="261"/>
            <p14:sldId id="263"/>
            <p14:sldId id="277"/>
            <p14:sldId id="264"/>
            <p14:sldId id="265"/>
            <p14:sldId id="270"/>
            <p14:sldId id="271"/>
            <p14:sldId id="272"/>
            <p14:sldId id="266"/>
            <p14:sldId id="267"/>
            <p14:sldId id="268"/>
            <p14:sldId id="269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8495D9-457C-40BB-9B28-AFA7194DB264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2B25EE72-CF12-4086-BC31-AA26ED490103}">
      <dgm:prSet phldrT="[Text]"/>
      <dgm:spPr/>
      <dgm:t>
        <a:bodyPr/>
        <a:lstStyle/>
        <a:p>
          <a:r>
            <a:rPr lang="en-US" dirty="0"/>
            <a:t>Found an existing data set </a:t>
          </a:r>
        </a:p>
      </dgm:t>
    </dgm:pt>
    <dgm:pt modelId="{C0DEAF31-39D7-419A-A685-EA5EB067E3E3}" type="parTrans" cxnId="{F74DDF40-08D3-4944-B1C7-7DFEDE8FE4F1}">
      <dgm:prSet/>
      <dgm:spPr/>
      <dgm:t>
        <a:bodyPr/>
        <a:lstStyle/>
        <a:p>
          <a:endParaRPr lang="en-US"/>
        </a:p>
      </dgm:t>
    </dgm:pt>
    <dgm:pt modelId="{3342EF5B-5E8E-494E-BC1B-0363DFB85293}" type="sibTrans" cxnId="{F74DDF40-08D3-4944-B1C7-7DFEDE8FE4F1}">
      <dgm:prSet/>
      <dgm:spPr/>
      <dgm:t>
        <a:bodyPr/>
        <a:lstStyle/>
        <a:p>
          <a:endParaRPr lang="en-US"/>
        </a:p>
      </dgm:t>
    </dgm:pt>
    <dgm:pt modelId="{E7B85A01-ABA5-452E-B817-855CB44DFF09}">
      <dgm:prSet phldrT="[Text]"/>
      <dgm:spPr/>
      <dgm:t>
        <a:bodyPr/>
        <a:lstStyle/>
        <a:p>
          <a:r>
            <a:rPr lang="en-US" dirty="0"/>
            <a:t>Identified what we wanted to learn from our data</a:t>
          </a:r>
        </a:p>
      </dgm:t>
    </dgm:pt>
    <dgm:pt modelId="{220D836D-059B-42D0-A23B-1361932DD72C}" type="parTrans" cxnId="{AAF037F7-D330-4DF5-8323-68933E6BF082}">
      <dgm:prSet/>
      <dgm:spPr/>
      <dgm:t>
        <a:bodyPr/>
        <a:lstStyle/>
        <a:p>
          <a:endParaRPr lang="en-US"/>
        </a:p>
      </dgm:t>
    </dgm:pt>
    <dgm:pt modelId="{B3D9D691-1F47-4720-9789-CCCDBA9936A0}" type="sibTrans" cxnId="{AAF037F7-D330-4DF5-8323-68933E6BF082}">
      <dgm:prSet/>
      <dgm:spPr/>
      <dgm:t>
        <a:bodyPr/>
        <a:lstStyle/>
        <a:p>
          <a:endParaRPr lang="en-US"/>
        </a:p>
      </dgm:t>
    </dgm:pt>
    <dgm:pt modelId="{B0AC6359-F190-4532-8233-D30853282E6A}">
      <dgm:prSet phldrT="[Text]"/>
      <dgm:spPr/>
      <dgm:t>
        <a:bodyPr/>
        <a:lstStyle/>
        <a:p>
          <a:r>
            <a:rPr lang="en-US" dirty="0"/>
            <a:t>Cleaned our data</a:t>
          </a:r>
        </a:p>
      </dgm:t>
    </dgm:pt>
    <dgm:pt modelId="{9ACA3766-2C25-4B39-B981-F487F8AC7521}" type="parTrans" cxnId="{AD474641-E28F-49C1-8E36-68AFF6ADDD93}">
      <dgm:prSet/>
      <dgm:spPr/>
      <dgm:t>
        <a:bodyPr/>
        <a:lstStyle/>
        <a:p>
          <a:endParaRPr lang="en-US"/>
        </a:p>
      </dgm:t>
    </dgm:pt>
    <dgm:pt modelId="{4DEFD5FD-E0F1-4EF2-A91E-F5820328847E}" type="sibTrans" cxnId="{AD474641-E28F-49C1-8E36-68AFF6ADDD93}">
      <dgm:prSet/>
      <dgm:spPr/>
      <dgm:t>
        <a:bodyPr/>
        <a:lstStyle/>
        <a:p>
          <a:endParaRPr lang="en-US"/>
        </a:p>
      </dgm:t>
    </dgm:pt>
    <dgm:pt modelId="{6D4FF193-D2DE-47B9-9F87-119E4F098175}">
      <dgm:prSet/>
      <dgm:spPr/>
      <dgm:t>
        <a:bodyPr/>
        <a:lstStyle/>
        <a:p>
          <a:r>
            <a:rPr lang="en-US" dirty="0"/>
            <a:t>Used Python to create data visualizations</a:t>
          </a:r>
        </a:p>
      </dgm:t>
    </dgm:pt>
    <dgm:pt modelId="{CA649D08-8AF1-4FAC-A7F0-3FA7E49EBB06}" type="parTrans" cxnId="{8C10E61E-7ABE-4436-9498-7FB70A3B75BF}">
      <dgm:prSet/>
      <dgm:spPr/>
      <dgm:t>
        <a:bodyPr/>
        <a:lstStyle/>
        <a:p>
          <a:endParaRPr lang="en-US"/>
        </a:p>
      </dgm:t>
    </dgm:pt>
    <dgm:pt modelId="{E0D55278-20FF-4482-B48D-0F8EEE725280}" type="sibTrans" cxnId="{8C10E61E-7ABE-4436-9498-7FB70A3B75BF}">
      <dgm:prSet/>
      <dgm:spPr/>
      <dgm:t>
        <a:bodyPr/>
        <a:lstStyle/>
        <a:p>
          <a:endParaRPr lang="en-US"/>
        </a:p>
      </dgm:t>
    </dgm:pt>
    <dgm:pt modelId="{F69A62C7-AF50-455D-A94D-21A76FFE3DFB}">
      <dgm:prSet/>
      <dgm:spPr/>
      <dgm:t>
        <a:bodyPr/>
        <a:lstStyle/>
        <a:p>
          <a:r>
            <a:rPr lang="en-US" dirty="0"/>
            <a:t>Used Python to complete statistical analyzes </a:t>
          </a:r>
        </a:p>
      </dgm:t>
    </dgm:pt>
    <dgm:pt modelId="{AC4DB16D-C2CC-44B5-9E88-4881A27B4302}" type="parTrans" cxnId="{73DE2316-D66B-4B10-96D1-827B6740BA60}">
      <dgm:prSet/>
      <dgm:spPr/>
      <dgm:t>
        <a:bodyPr/>
        <a:lstStyle/>
        <a:p>
          <a:endParaRPr lang="en-US"/>
        </a:p>
      </dgm:t>
    </dgm:pt>
    <dgm:pt modelId="{27BBB33C-64EA-4A36-8ED2-618A844CC9B9}" type="sibTrans" cxnId="{73DE2316-D66B-4B10-96D1-827B6740BA60}">
      <dgm:prSet/>
      <dgm:spPr/>
      <dgm:t>
        <a:bodyPr/>
        <a:lstStyle/>
        <a:p>
          <a:endParaRPr lang="en-US"/>
        </a:p>
      </dgm:t>
    </dgm:pt>
    <dgm:pt modelId="{7AC2622B-774E-4FFE-8A9B-CC78369EB013}">
      <dgm:prSet/>
      <dgm:spPr/>
      <dgm:t>
        <a:bodyPr/>
        <a:lstStyle/>
        <a:p>
          <a:r>
            <a:rPr lang="en-US" dirty="0"/>
            <a:t>Analyzed our  research and came to our conclusions</a:t>
          </a:r>
        </a:p>
      </dgm:t>
    </dgm:pt>
    <dgm:pt modelId="{D3D0A727-0AEC-45B7-A0B7-8653464BFA46}" type="parTrans" cxnId="{353841B7-E492-42D4-9B85-01842F450B3B}">
      <dgm:prSet/>
      <dgm:spPr/>
      <dgm:t>
        <a:bodyPr/>
        <a:lstStyle/>
        <a:p>
          <a:endParaRPr lang="en-US"/>
        </a:p>
      </dgm:t>
    </dgm:pt>
    <dgm:pt modelId="{AE00499E-9643-4103-89E0-2208A0E3255D}" type="sibTrans" cxnId="{353841B7-E492-42D4-9B85-01842F450B3B}">
      <dgm:prSet/>
      <dgm:spPr/>
      <dgm:t>
        <a:bodyPr/>
        <a:lstStyle/>
        <a:p>
          <a:endParaRPr lang="en-US"/>
        </a:p>
      </dgm:t>
    </dgm:pt>
    <dgm:pt modelId="{E76C412C-109C-4811-BB8D-844FCF67518C}" type="pres">
      <dgm:prSet presAssocID="{828495D9-457C-40BB-9B28-AFA7194DB264}" presName="Name0" presStyleCnt="0">
        <dgm:presLayoutVars>
          <dgm:dir/>
          <dgm:resizeHandles val="exact"/>
        </dgm:presLayoutVars>
      </dgm:prSet>
      <dgm:spPr/>
    </dgm:pt>
    <dgm:pt modelId="{ED3CAA89-B3AD-4194-9092-725E517C450E}" type="pres">
      <dgm:prSet presAssocID="{2B25EE72-CF12-4086-BC31-AA26ED490103}" presName="node" presStyleLbl="node1" presStyleIdx="0" presStyleCnt="6">
        <dgm:presLayoutVars>
          <dgm:bulletEnabled val="1"/>
        </dgm:presLayoutVars>
      </dgm:prSet>
      <dgm:spPr/>
    </dgm:pt>
    <dgm:pt modelId="{CA61D5B3-965E-4845-9B91-4F2D0AED472E}" type="pres">
      <dgm:prSet presAssocID="{3342EF5B-5E8E-494E-BC1B-0363DFB85293}" presName="sibTrans" presStyleLbl="sibTrans2D1" presStyleIdx="0" presStyleCnt="5"/>
      <dgm:spPr/>
    </dgm:pt>
    <dgm:pt modelId="{65C6A1A0-5262-4A2C-A31A-0E7210896A5A}" type="pres">
      <dgm:prSet presAssocID="{3342EF5B-5E8E-494E-BC1B-0363DFB85293}" presName="connectorText" presStyleLbl="sibTrans2D1" presStyleIdx="0" presStyleCnt="5"/>
      <dgm:spPr/>
    </dgm:pt>
    <dgm:pt modelId="{70DDAAC8-0DEF-4FAF-8695-8A42F7774E81}" type="pres">
      <dgm:prSet presAssocID="{E7B85A01-ABA5-452E-B817-855CB44DFF09}" presName="node" presStyleLbl="node1" presStyleIdx="1" presStyleCnt="6">
        <dgm:presLayoutVars>
          <dgm:bulletEnabled val="1"/>
        </dgm:presLayoutVars>
      </dgm:prSet>
      <dgm:spPr/>
    </dgm:pt>
    <dgm:pt modelId="{2271F61D-3876-4C16-87A1-A308C7379B8B}" type="pres">
      <dgm:prSet presAssocID="{B3D9D691-1F47-4720-9789-CCCDBA9936A0}" presName="sibTrans" presStyleLbl="sibTrans2D1" presStyleIdx="1" presStyleCnt="5"/>
      <dgm:spPr/>
    </dgm:pt>
    <dgm:pt modelId="{69BC4C66-38D1-4714-8121-89E128669D5A}" type="pres">
      <dgm:prSet presAssocID="{B3D9D691-1F47-4720-9789-CCCDBA9936A0}" presName="connectorText" presStyleLbl="sibTrans2D1" presStyleIdx="1" presStyleCnt="5"/>
      <dgm:spPr/>
    </dgm:pt>
    <dgm:pt modelId="{789435C7-AB02-42C3-989A-4050E2716EAF}" type="pres">
      <dgm:prSet presAssocID="{B0AC6359-F190-4532-8233-D30853282E6A}" presName="node" presStyleLbl="node1" presStyleIdx="2" presStyleCnt="6">
        <dgm:presLayoutVars>
          <dgm:bulletEnabled val="1"/>
        </dgm:presLayoutVars>
      </dgm:prSet>
      <dgm:spPr/>
    </dgm:pt>
    <dgm:pt modelId="{123A207D-5B59-4D71-8CDE-DC33676EC059}" type="pres">
      <dgm:prSet presAssocID="{4DEFD5FD-E0F1-4EF2-A91E-F5820328847E}" presName="sibTrans" presStyleLbl="sibTrans2D1" presStyleIdx="2" presStyleCnt="5"/>
      <dgm:spPr/>
    </dgm:pt>
    <dgm:pt modelId="{B0DDEC4C-351E-4901-8783-20588F614FDE}" type="pres">
      <dgm:prSet presAssocID="{4DEFD5FD-E0F1-4EF2-A91E-F5820328847E}" presName="connectorText" presStyleLbl="sibTrans2D1" presStyleIdx="2" presStyleCnt="5"/>
      <dgm:spPr/>
    </dgm:pt>
    <dgm:pt modelId="{B45A7012-5A80-42A4-94DC-3D0DA56673AA}" type="pres">
      <dgm:prSet presAssocID="{6D4FF193-D2DE-47B9-9F87-119E4F098175}" presName="node" presStyleLbl="node1" presStyleIdx="3" presStyleCnt="6">
        <dgm:presLayoutVars>
          <dgm:bulletEnabled val="1"/>
        </dgm:presLayoutVars>
      </dgm:prSet>
      <dgm:spPr/>
    </dgm:pt>
    <dgm:pt modelId="{8601507E-E3A0-4B10-A7D9-7270589EE4A6}" type="pres">
      <dgm:prSet presAssocID="{E0D55278-20FF-4482-B48D-0F8EEE725280}" presName="sibTrans" presStyleLbl="sibTrans2D1" presStyleIdx="3" presStyleCnt="5"/>
      <dgm:spPr/>
    </dgm:pt>
    <dgm:pt modelId="{5A6D56F1-37E4-42D4-99F7-D7551149F07F}" type="pres">
      <dgm:prSet presAssocID="{E0D55278-20FF-4482-B48D-0F8EEE725280}" presName="connectorText" presStyleLbl="sibTrans2D1" presStyleIdx="3" presStyleCnt="5"/>
      <dgm:spPr/>
    </dgm:pt>
    <dgm:pt modelId="{BBAC4128-D030-41A1-9AF4-A5543BBC21C5}" type="pres">
      <dgm:prSet presAssocID="{F69A62C7-AF50-455D-A94D-21A76FFE3DFB}" presName="node" presStyleLbl="node1" presStyleIdx="4" presStyleCnt="6">
        <dgm:presLayoutVars>
          <dgm:bulletEnabled val="1"/>
        </dgm:presLayoutVars>
      </dgm:prSet>
      <dgm:spPr/>
    </dgm:pt>
    <dgm:pt modelId="{4C339646-7DDE-48DA-8EDD-22DC223B373E}" type="pres">
      <dgm:prSet presAssocID="{27BBB33C-64EA-4A36-8ED2-618A844CC9B9}" presName="sibTrans" presStyleLbl="sibTrans2D1" presStyleIdx="4" presStyleCnt="5"/>
      <dgm:spPr/>
    </dgm:pt>
    <dgm:pt modelId="{AC4EF770-C3F3-4722-93D0-5867FC4B9CA8}" type="pres">
      <dgm:prSet presAssocID="{27BBB33C-64EA-4A36-8ED2-618A844CC9B9}" presName="connectorText" presStyleLbl="sibTrans2D1" presStyleIdx="4" presStyleCnt="5"/>
      <dgm:spPr/>
    </dgm:pt>
    <dgm:pt modelId="{0EFC9524-26E2-47C7-B10D-1CA7163C5D96}" type="pres">
      <dgm:prSet presAssocID="{7AC2622B-774E-4FFE-8A9B-CC78369EB013}" presName="node" presStyleLbl="node1" presStyleIdx="5" presStyleCnt="6">
        <dgm:presLayoutVars>
          <dgm:bulletEnabled val="1"/>
        </dgm:presLayoutVars>
      </dgm:prSet>
      <dgm:spPr/>
    </dgm:pt>
  </dgm:ptLst>
  <dgm:cxnLst>
    <dgm:cxn modelId="{73DE2316-D66B-4B10-96D1-827B6740BA60}" srcId="{828495D9-457C-40BB-9B28-AFA7194DB264}" destId="{F69A62C7-AF50-455D-A94D-21A76FFE3DFB}" srcOrd="4" destOrd="0" parTransId="{AC4DB16D-C2CC-44B5-9E88-4881A27B4302}" sibTransId="{27BBB33C-64EA-4A36-8ED2-618A844CC9B9}"/>
    <dgm:cxn modelId="{293E001E-0E51-45CC-86B6-79B7CAEE8709}" type="presOf" srcId="{2B25EE72-CF12-4086-BC31-AA26ED490103}" destId="{ED3CAA89-B3AD-4194-9092-725E517C450E}" srcOrd="0" destOrd="0" presId="urn:microsoft.com/office/officeart/2005/8/layout/process1"/>
    <dgm:cxn modelId="{8C10E61E-7ABE-4436-9498-7FB70A3B75BF}" srcId="{828495D9-457C-40BB-9B28-AFA7194DB264}" destId="{6D4FF193-D2DE-47B9-9F87-119E4F098175}" srcOrd="3" destOrd="0" parTransId="{CA649D08-8AF1-4FAC-A7F0-3FA7E49EBB06}" sibTransId="{E0D55278-20FF-4482-B48D-0F8EEE725280}"/>
    <dgm:cxn modelId="{D544782A-E3B1-4F04-B178-52C5176BD739}" type="presOf" srcId="{B3D9D691-1F47-4720-9789-CCCDBA9936A0}" destId="{69BC4C66-38D1-4714-8121-89E128669D5A}" srcOrd="1" destOrd="0" presId="urn:microsoft.com/office/officeart/2005/8/layout/process1"/>
    <dgm:cxn modelId="{2CD03636-65CF-46BA-AFEF-FCEC9C36F68C}" type="presOf" srcId="{27BBB33C-64EA-4A36-8ED2-618A844CC9B9}" destId="{4C339646-7DDE-48DA-8EDD-22DC223B373E}" srcOrd="0" destOrd="0" presId="urn:microsoft.com/office/officeart/2005/8/layout/process1"/>
    <dgm:cxn modelId="{F74DDF40-08D3-4944-B1C7-7DFEDE8FE4F1}" srcId="{828495D9-457C-40BB-9B28-AFA7194DB264}" destId="{2B25EE72-CF12-4086-BC31-AA26ED490103}" srcOrd="0" destOrd="0" parTransId="{C0DEAF31-39D7-419A-A685-EA5EB067E3E3}" sibTransId="{3342EF5B-5E8E-494E-BC1B-0363DFB85293}"/>
    <dgm:cxn modelId="{AD474641-E28F-49C1-8E36-68AFF6ADDD93}" srcId="{828495D9-457C-40BB-9B28-AFA7194DB264}" destId="{B0AC6359-F190-4532-8233-D30853282E6A}" srcOrd="2" destOrd="0" parTransId="{9ACA3766-2C25-4B39-B981-F487F8AC7521}" sibTransId="{4DEFD5FD-E0F1-4EF2-A91E-F5820328847E}"/>
    <dgm:cxn modelId="{9973BE47-43D5-4F9F-AA84-DDF397DC5DD4}" type="presOf" srcId="{7AC2622B-774E-4FFE-8A9B-CC78369EB013}" destId="{0EFC9524-26E2-47C7-B10D-1CA7163C5D96}" srcOrd="0" destOrd="0" presId="urn:microsoft.com/office/officeart/2005/8/layout/process1"/>
    <dgm:cxn modelId="{9EB61C69-FC3E-4FB0-BEDB-E763ADD06244}" type="presOf" srcId="{4DEFD5FD-E0F1-4EF2-A91E-F5820328847E}" destId="{123A207D-5B59-4D71-8CDE-DC33676EC059}" srcOrd="0" destOrd="0" presId="urn:microsoft.com/office/officeart/2005/8/layout/process1"/>
    <dgm:cxn modelId="{C80BF853-6D20-4959-AC92-829B58C8A948}" type="presOf" srcId="{B0AC6359-F190-4532-8233-D30853282E6A}" destId="{789435C7-AB02-42C3-989A-4050E2716EAF}" srcOrd="0" destOrd="0" presId="urn:microsoft.com/office/officeart/2005/8/layout/process1"/>
    <dgm:cxn modelId="{524D1284-396C-492D-A892-176CD0681AAB}" type="presOf" srcId="{E0D55278-20FF-4482-B48D-0F8EEE725280}" destId="{5A6D56F1-37E4-42D4-99F7-D7551149F07F}" srcOrd="1" destOrd="0" presId="urn:microsoft.com/office/officeart/2005/8/layout/process1"/>
    <dgm:cxn modelId="{DB1E2B86-FE71-4EA1-B81B-9E04D8C8966B}" type="presOf" srcId="{828495D9-457C-40BB-9B28-AFA7194DB264}" destId="{E76C412C-109C-4811-BB8D-844FCF67518C}" srcOrd="0" destOrd="0" presId="urn:microsoft.com/office/officeart/2005/8/layout/process1"/>
    <dgm:cxn modelId="{BEE45C8D-7FB8-4430-ACAC-9D2A07E21BC2}" type="presOf" srcId="{E7B85A01-ABA5-452E-B817-855CB44DFF09}" destId="{70DDAAC8-0DEF-4FAF-8695-8A42F7774E81}" srcOrd="0" destOrd="0" presId="urn:microsoft.com/office/officeart/2005/8/layout/process1"/>
    <dgm:cxn modelId="{852CA695-F4A9-490F-A63C-DAFBC271D5CB}" type="presOf" srcId="{4DEFD5FD-E0F1-4EF2-A91E-F5820328847E}" destId="{B0DDEC4C-351E-4901-8783-20588F614FDE}" srcOrd="1" destOrd="0" presId="urn:microsoft.com/office/officeart/2005/8/layout/process1"/>
    <dgm:cxn modelId="{30E41697-BC29-40E4-8FD0-6FAEDBEC271A}" type="presOf" srcId="{6D4FF193-D2DE-47B9-9F87-119E4F098175}" destId="{B45A7012-5A80-42A4-94DC-3D0DA56673AA}" srcOrd="0" destOrd="0" presId="urn:microsoft.com/office/officeart/2005/8/layout/process1"/>
    <dgm:cxn modelId="{A6B26D98-1E0A-464A-8334-A1618FE58403}" type="presOf" srcId="{3342EF5B-5E8E-494E-BC1B-0363DFB85293}" destId="{CA61D5B3-965E-4845-9B91-4F2D0AED472E}" srcOrd="0" destOrd="0" presId="urn:microsoft.com/office/officeart/2005/8/layout/process1"/>
    <dgm:cxn modelId="{353841B7-E492-42D4-9B85-01842F450B3B}" srcId="{828495D9-457C-40BB-9B28-AFA7194DB264}" destId="{7AC2622B-774E-4FFE-8A9B-CC78369EB013}" srcOrd="5" destOrd="0" parTransId="{D3D0A727-0AEC-45B7-A0B7-8653464BFA46}" sibTransId="{AE00499E-9643-4103-89E0-2208A0E3255D}"/>
    <dgm:cxn modelId="{849EFBBA-5E9C-44E8-B9A8-114B070011E2}" type="presOf" srcId="{27BBB33C-64EA-4A36-8ED2-618A844CC9B9}" destId="{AC4EF770-C3F3-4722-93D0-5867FC4B9CA8}" srcOrd="1" destOrd="0" presId="urn:microsoft.com/office/officeart/2005/8/layout/process1"/>
    <dgm:cxn modelId="{607DA3C6-1547-4255-B01E-743E4186EC21}" type="presOf" srcId="{3342EF5B-5E8E-494E-BC1B-0363DFB85293}" destId="{65C6A1A0-5262-4A2C-A31A-0E7210896A5A}" srcOrd="1" destOrd="0" presId="urn:microsoft.com/office/officeart/2005/8/layout/process1"/>
    <dgm:cxn modelId="{38C3E1CF-475E-4FE5-BC68-BC03A2541AC0}" type="presOf" srcId="{F69A62C7-AF50-455D-A94D-21A76FFE3DFB}" destId="{BBAC4128-D030-41A1-9AF4-A5543BBC21C5}" srcOrd="0" destOrd="0" presId="urn:microsoft.com/office/officeart/2005/8/layout/process1"/>
    <dgm:cxn modelId="{A466E9EE-0EF5-4ABE-A8F5-7A8F5F6F4F7F}" type="presOf" srcId="{E0D55278-20FF-4482-B48D-0F8EEE725280}" destId="{8601507E-E3A0-4B10-A7D9-7270589EE4A6}" srcOrd="0" destOrd="0" presId="urn:microsoft.com/office/officeart/2005/8/layout/process1"/>
    <dgm:cxn modelId="{AAF037F7-D330-4DF5-8323-68933E6BF082}" srcId="{828495D9-457C-40BB-9B28-AFA7194DB264}" destId="{E7B85A01-ABA5-452E-B817-855CB44DFF09}" srcOrd="1" destOrd="0" parTransId="{220D836D-059B-42D0-A23B-1361932DD72C}" sibTransId="{B3D9D691-1F47-4720-9789-CCCDBA9936A0}"/>
    <dgm:cxn modelId="{E46F1CF8-C299-4222-A498-8AD2568E16C3}" type="presOf" srcId="{B3D9D691-1F47-4720-9789-CCCDBA9936A0}" destId="{2271F61D-3876-4C16-87A1-A308C7379B8B}" srcOrd="0" destOrd="0" presId="urn:microsoft.com/office/officeart/2005/8/layout/process1"/>
    <dgm:cxn modelId="{F1BD2499-4638-4A6A-B118-394429B96C40}" type="presParOf" srcId="{E76C412C-109C-4811-BB8D-844FCF67518C}" destId="{ED3CAA89-B3AD-4194-9092-725E517C450E}" srcOrd="0" destOrd="0" presId="urn:microsoft.com/office/officeart/2005/8/layout/process1"/>
    <dgm:cxn modelId="{FAD4C0C8-395E-4500-B0B2-06B3B2A9C6BE}" type="presParOf" srcId="{E76C412C-109C-4811-BB8D-844FCF67518C}" destId="{CA61D5B3-965E-4845-9B91-4F2D0AED472E}" srcOrd="1" destOrd="0" presId="urn:microsoft.com/office/officeart/2005/8/layout/process1"/>
    <dgm:cxn modelId="{2E43C63F-1F64-463F-A535-72CB52C6CFCB}" type="presParOf" srcId="{CA61D5B3-965E-4845-9B91-4F2D0AED472E}" destId="{65C6A1A0-5262-4A2C-A31A-0E7210896A5A}" srcOrd="0" destOrd="0" presId="urn:microsoft.com/office/officeart/2005/8/layout/process1"/>
    <dgm:cxn modelId="{F3C4807B-0D98-410D-BC5D-EB22AA1AAD38}" type="presParOf" srcId="{E76C412C-109C-4811-BB8D-844FCF67518C}" destId="{70DDAAC8-0DEF-4FAF-8695-8A42F7774E81}" srcOrd="2" destOrd="0" presId="urn:microsoft.com/office/officeart/2005/8/layout/process1"/>
    <dgm:cxn modelId="{AA0A350C-3112-4B14-BACC-705F053ED6C8}" type="presParOf" srcId="{E76C412C-109C-4811-BB8D-844FCF67518C}" destId="{2271F61D-3876-4C16-87A1-A308C7379B8B}" srcOrd="3" destOrd="0" presId="urn:microsoft.com/office/officeart/2005/8/layout/process1"/>
    <dgm:cxn modelId="{EA38F175-6A5D-40C4-866A-B4E5E4A339B1}" type="presParOf" srcId="{2271F61D-3876-4C16-87A1-A308C7379B8B}" destId="{69BC4C66-38D1-4714-8121-89E128669D5A}" srcOrd="0" destOrd="0" presId="urn:microsoft.com/office/officeart/2005/8/layout/process1"/>
    <dgm:cxn modelId="{6B337B80-3772-4BB6-BC4F-959DB2664697}" type="presParOf" srcId="{E76C412C-109C-4811-BB8D-844FCF67518C}" destId="{789435C7-AB02-42C3-989A-4050E2716EAF}" srcOrd="4" destOrd="0" presId="urn:microsoft.com/office/officeart/2005/8/layout/process1"/>
    <dgm:cxn modelId="{ABC2417A-EFF9-4C6B-A1F1-2651E8948ADC}" type="presParOf" srcId="{E76C412C-109C-4811-BB8D-844FCF67518C}" destId="{123A207D-5B59-4D71-8CDE-DC33676EC059}" srcOrd="5" destOrd="0" presId="urn:microsoft.com/office/officeart/2005/8/layout/process1"/>
    <dgm:cxn modelId="{0C2FB956-4742-47B7-9122-FBF97F9219F5}" type="presParOf" srcId="{123A207D-5B59-4D71-8CDE-DC33676EC059}" destId="{B0DDEC4C-351E-4901-8783-20588F614FDE}" srcOrd="0" destOrd="0" presId="urn:microsoft.com/office/officeart/2005/8/layout/process1"/>
    <dgm:cxn modelId="{9DA11F1B-FBD8-44F7-BF60-2ADDC7CDC0B2}" type="presParOf" srcId="{E76C412C-109C-4811-BB8D-844FCF67518C}" destId="{B45A7012-5A80-42A4-94DC-3D0DA56673AA}" srcOrd="6" destOrd="0" presId="urn:microsoft.com/office/officeart/2005/8/layout/process1"/>
    <dgm:cxn modelId="{F8A7BAFD-32F0-47A7-B6F4-3604C857F29C}" type="presParOf" srcId="{E76C412C-109C-4811-BB8D-844FCF67518C}" destId="{8601507E-E3A0-4B10-A7D9-7270589EE4A6}" srcOrd="7" destOrd="0" presId="urn:microsoft.com/office/officeart/2005/8/layout/process1"/>
    <dgm:cxn modelId="{4A2B2B46-8311-44D7-96AB-CD546EBD860F}" type="presParOf" srcId="{8601507E-E3A0-4B10-A7D9-7270589EE4A6}" destId="{5A6D56F1-37E4-42D4-99F7-D7551149F07F}" srcOrd="0" destOrd="0" presId="urn:microsoft.com/office/officeart/2005/8/layout/process1"/>
    <dgm:cxn modelId="{0CB7DB6F-447F-4670-9C6F-AD7311B92AD2}" type="presParOf" srcId="{E76C412C-109C-4811-BB8D-844FCF67518C}" destId="{BBAC4128-D030-41A1-9AF4-A5543BBC21C5}" srcOrd="8" destOrd="0" presId="urn:microsoft.com/office/officeart/2005/8/layout/process1"/>
    <dgm:cxn modelId="{B538A291-C222-4E67-A84D-F9BAAF098EE3}" type="presParOf" srcId="{E76C412C-109C-4811-BB8D-844FCF67518C}" destId="{4C339646-7DDE-48DA-8EDD-22DC223B373E}" srcOrd="9" destOrd="0" presId="urn:microsoft.com/office/officeart/2005/8/layout/process1"/>
    <dgm:cxn modelId="{9831C4D1-94C0-493B-AF7E-2902D8A03169}" type="presParOf" srcId="{4C339646-7DDE-48DA-8EDD-22DC223B373E}" destId="{AC4EF770-C3F3-4722-93D0-5867FC4B9CA8}" srcOrd="0" destOrd="0" presId="urn:microsoft.com/office/officeart/2005/8/layout/process1"/>
    <dgm:cxn modelId="{8F211CDB-CE59-409D-86E3-F71E2A61C9D3}" type="presParOf" srcId="{E76C412C-109C-4811-BB8D-844FCF67518C}" destId="{0EFC9524-26E2-47C7-B10D-1CA7163C5D96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3CAA89-B3AD-4194-9092-725E517C450E}">
      <dsp:nvSpPr>
        <dsp:cNvPr id="0" name=""/>
        <dsp:cNvSpPr/>
      </dsp:nvSpPr>
      <dsp:spPr>
        <a:xfrm>
          <a:off x="0" y="1683196"/>
          <a:ext cx="1453402" cy="12808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Found an existing data set </a:t>
          </a:r>
        </a:p>
      </dsp:txBody>
      <dsp:txXfrm>
        <a:off x="37514" y="1720710"/>
        <a:ext cx="1378374" cy="1205783"/>
      </dsp:txXfrm>
    </dsp:sp>
    <dsp:sp modelId="{CA61D5B3-965E-4845-9B91-4F2D0AED472E}">
      <dsp:nvSpPr>
        <dsp:cNvPr id="0" name=""/>
        <dsp:cNvSpPr/>
      </dsp:nvSpPr>
      <dsp:spPr>
        <a:xfrm>
          <a:off x="1598743" y="2143380"/>
          <a:ext cx="308121" cy="36044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598743" y="2215469"/>
        <a:ext cx="215685" cy="216265"/>
      </dsp:txXfrm>
    </dsp:sp>
    <dsp:sp modelId="{70DDAAC8-0DEF-4FAF-8695-8A42F7774E81}">
      <dsp:nvSpPr>
        <dsp:cNvPr id="0" name=""/>
        <dsp:cNvSpPr/>
      </dsp:nvSpPr>
      <dsp:spPr>
        <a:xfrm>
          <a:off x="2034764" y="1683196"/>
          <a:ext cx="1453402" cy="12808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Identified what we wanted to learn from our data</a:t>
          </a:r>
        </a:p>
      </dsp:txBody>
      <dsp:txXfrm>
        <a:off x="2072278" y="1720710"/>
        <a:ext cx="1378374" cy="1205783"/>
      </dsp:txXfrm>
    </dsp:sp>
    <dsp:sp modelId="{2271F61D-3876-4C16-87A1-A308C7379B8B}">
      <dsp:nvSpPr>
        <dsp:cNvPr id="0" name=""/>
        <dsp:cNvSpPr/>
      </dsp:nvSpPr>
      <dsp:spPr>
        <a:xfrm>
          <a:off x="3633507" y="2143380"/>
          <a:ext cx="308121" cy="36044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633507" y="2215469"/>
        <a:ext cx="215685" cy="216265"/>
      </dsp:txXfrm>
    </dsp:sp>
    <dsp:sp modelId="{789435C7-AB02-42C3-989A-4050E2716EAF}">
      <dsp:nvSpPr>
        <dsp:cNvPr id="0" name=""/>
        <dsp:cNvSpPr/>
      </dsp:nvSpPr>
      <dsp:spPr>
        <a:xfrm>
          <a:off x="4069528" y="1683196"/>
          <a:ext cx="1453402" cy="12808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Cleaned our data</a:t>
          </a:r>
        </a:p>
      </dsp:txBody>
      <dsp:txXfrm>
        <a:off x="4107042" y="1720710"/>
        <a:ext cx="1378374" cy="1205783"/>
      </dsp:txXfrm>
    </dsp:sp>
    <dsp:sp modelId="{123A207D-5B59-4D71-8CDE-DC33676EC059}">
      <dsp:nvSpPr>
        <dsp:cNvPr id="0" name=""/>
        <dsp:cNvSpPr/>
      </dsp:nvSpPr>
      <dsp:spPr>
        <a:xfrm>
          <a:off x="5668271" y="2143380"/>
          <a:ext cx="308121" cy="36044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668271" y="2215469"/>
        <a:ext cx="215685" cy="216265"/>
      </dsp:txXfrm>
    </dsp:sp>
    <dsp:sp modelId="{B45A7012-5A80-42A4-94DC-3D0DA56673AA}">
      <dsp:nvSpPr>
        <dsp:cNvPr id="0" name=""/>
        <dsp:cNvSpPr/>
      </dsp:nvSpPr>
      <dsp:spPr>
        <a:xfrm>
          <a:off x="6104292" y="1683196"/>
          <a:ext cx="1453402" cy="12808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Used Python to create data visualizations</a:t>
          </a:r>
        </a:p>
      </dsp:txBody>
      <dsp:txXfrm>
        <a:off x="6141806" y="1720710"/>
        <a:ext cx="1378374" cy="1205783"/>
      </dsp:txXfrm>
    </dsp:sp>
    <dsp:sp modelId="{8601507E-E3A0-4B10-A7D9-7270589EE4A6}">
      <dsp:nvSpPr>
        <dsp:cNvPr id="0" name=""/>
        <dsp:cNvSpPr/>
      </dsp:nvSpPr>
      <dsp:spPr>
        <a:xfrm>
          <a:off x="7703035" y="2143380"/>
          <a:ext cx="308121" cy="36044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7703035" y="2215469"/>
        <a:ext cx="215685" cy="216265"/>
      </dsp:txXfrm>
    </dsp:sp>
    <dsp:sp modelId="{BBAC4128-D030-41A1-9AF4-A5543BBC21C5}">
      <dsp:nvSpPr>
        <dsp:cNvPr id="0" name=""/>
        <dsp:cNvSpPr/>
      </dsp:nvSpPr>
      <dsp:spPr>
        <a:xfrm>
          <a:off x="8139056" y="1683196"/>
          <a:ext cx="1453402" cy="12808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Used Python to complete statistical analyzes </a:t>
          </a:r>
        </a:p>
      </dsp:txBody>
      <dsp:txXfrm>
        <a:off x="8176570" y="1720710"/>
        <a:ext cx="1378374" cy="1205783"/>
      </dsp:txXfrm>
    </dsp:sp>
    <dsp:sp modelId="{4C339646-7DDE-48DA-8EDD-22DC223B373E}">
      <dsp:nvSpPr>
        <dsp:cNvPr id="0" name=""/>
        <dsp:cNvSpPr/>
      </dsp:nvSpPr>
      <dsp:spPr>
        <a:xfrm>
          <a:off x="9737799" y="2143380"/>
          <a:ext cx="308121" cy="36044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9737799" y="2215469"/>
        <a:ext cx="215685" cy="216265"/>
      </dsp:txXfrm>
    </dsp:sp>
    <dsp:sp modelId="{0EFC9524-26E2-47C7-B10D-1CA7163C5D96}">
      <dsp:nvSpPr>
        <dsp:cNvPr id="0" name=""/>
        <dsp:cNvSpPr/>
      </dsp:nvSpPr>
      <dsp:spPr>
        <a:xfrm>
          <a:off x="10173820" y="1683196"/>
          <a:ext cx="1453402" cy="12808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Analyzed our  research and came to our conclusions</a:t>
          </a:r>
        </a:p>
      </dsp:txBody>
      <dsp:txXfrm>
        <a:off x="10211334" y="1720710"/>
        <a:ext cx="1378374" cy="1205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86954-8E2F-42C6-A543-E9A53EF4337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9CBE5-0280-4C99-98E9-4C6FF383F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this as where we talk about how we did our data exploration?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9CBE5-0280-4C99-98E9-4C6FF383F3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41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1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1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13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2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8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6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1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9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0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43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ciml/student-alcohol-consump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180A-E7C3-4A5F-A87D-B9499B70B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 fontScale="90000"/>
          </a:bodyPr>
          <a:lstStyle/>
          <a:p>
            <a:r>
              <a:rPr lang="en-US" dirty="0"/>
              <a:t>The Relationship between Student Success and Alcohol Consumption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A9F4B-2FC1-4C63-A4D8-AE173EB4B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Project Group 3: Ryan Permenter, Hoa Roach, Kelsey Gibson, Abbby Herrup and Clarence Robinson</a:t>
            </a:r>
            <a:endParaRPr lang="en-US" dirty="0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C750E0D1-4586-49A6-A211-2D2D434E25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533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  <a:effectLst>
            <a:softEdge rad="285750"/>
          </a:effectLst>
        </p:spPr>
      </p:pic>
    </p:spTree>
    <p:extLst>
      <p:ext uri="{BB962C8B-B14F-4D97-AF65-F5344CB8AC3E}">
        <p14:creationId xmlns:p14="http://schemas.microsoft.com/office/powerpoint/2010/main" val="174046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C416BD0-B698-481A-B4AD-26148F0A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 between</a:t>
            </a:r>
            <a:br>
              <a:rPr lang="en-US" dirty="0"/>
            </a:br>
            <a:r>
              <a:rPr lang="en-US" dirty="0"/>
              <a:t>Grades and alcohol</a:t>
            </a:r>
            <a:br>
              <a:rPr lang="en-US" dirty="0"/>
            </a:b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271870C-D1CB-491D-A02E-CD62D36EDE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63" y="2344662"/>
            <a:ext cx="5303837" cy="3413276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7A52626-2C49-423C-98A1-2C173E0E6E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560" y="1416424"/>
            <a:ext cx="4343928" cy="4557339"/>
          </a:xfrm>
        </p:spPr>
      </p:pic>
    </p:spTree>
    <p:extLst>
      <p:ext uri="{BB962C8B-B14F-4D97-AF65-F5344CB8AC3E}">
        <p14:creationId xmlns:p14="http://schemas.microsoft.com/office/powerpoint/2010/main" val="3339383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4734D-1143-42E9-B5BF-6DEF3609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consumption and absences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E8EA931-DA1C-4841-A88D-303F91F8F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682" y="1639446"/>
            <a:ext cx="6386601" cy="4289868"/>
          </a:xfrm>
        </p:spPr>
      </p:pic>
    </p:spTree>
    <p:extLst>
      <p:ext uri="{BB962C8B-B14F-4D97-AF65-F5344CB8AC3E}">
        <p14:creationId xmlns:p14="http://schemas.microsoft.com/office/powerpoint/2010/main" val="348093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9035D-3F5A-4495-BBFD-79550B75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consumption for different student demographics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93FCF27-616E-4AE0-9AC8-396CEC4A1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687" y="2292350"/>
            <a:ext cx="5662613" cy="3636963"/>
          </a:xfrm>
        </p:spPr>
      </p:pic>
    </p:spTree>
    <p:extLst>
      <p:ext uri="{BB962C8B-B14F-4D97-AF65-F5344CB8AC3E}">
        <p14:creationId xmlns:p14="http://schemas.microsoft.com/office/powerpoint/2010/main" val="1116247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93A9-4FD8-411E-A454-789C89FC9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 based on study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A0DF90-1995-43C2-964D-1897E1A1A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770" y="2292350"/>
            <a:ext cx="5728448" cy="3636963"/>
          </a:xfrm>
        </p:spPr>
      </p:pic>
    </p:spTree>
    <p:extLst>
      <p:ext uri="{BB962C8B-B14F-4D97-AF65-F5344CB8AC3E}">
        <p14:creationId xmlns:p14="http://schemas.microsoft.com/office/powerpoint/2010/main" val="250095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B589-8272-4A98-8312-A6D81FCB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 by travel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34BEDA-E8A2-48E9-8285-26EAF0C1F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17" y="2292350"/>
            <a:ext cx="5749954" cy="3636963"/>
          </a:xfrm>
        </p:spPr>
      </p:pic>
    </p:spTree>
    <p:extLst>
      <p:ext uri="{BB962C8B-B14F-4D97-AF65-F5344CB8AC3E}">
        <p14:creationId xmlns:p14="http://schemas.microsoft.com/office/powerpoint/2010/main" val="3670782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C352-FFCB-4F2D-A0C5-7A58016E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consumption by age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CF83E4-986F-446E-BB54-1E5C004A1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82" y="1718238"/>
            <a:ext cx="6833399" cy="4211075"/>
          </a:xfrm>
        </p:spPr>
      </p:pic>
    </p:spTree>
    <p:extLst>
      <p:ext uri="{BB962C8B-B14F-4D97-AF65-F5344CB8AC3E}">
        <p14:creationId xmlns:p14="http://schemas.microsoft.com/office/powerpoint/2010/main" val="3629631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90F7C-C036-4C85-BF91-C04874AC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0D29-B506-482E-84B0-8FA7B825F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We have found that on average if a students mother or father have more education then the student is </a:t>
            </a:r>
            <a:r>
              <a:rPr lang="en-US" dirty="0">
                <a:highlight>
                  <a:srgbClr val="FFFF00"/>
                </a:highlight>
              </a:rPr>
              <a:t>_______</a:t>
            </a:r>
          </a:p>
          <a:p>
            <a:r>
              <a:rPr lang="en-US" dirty="0"/>
              <a:t>On average, males had higher alcohol consumption, on weekdays and weekends, than females</a:t>
            </a:r>
          </a:p>
          <a:p>
            <a:r>
              <a:rPr lang="en-US" dirty="0"/>
              <a:t>The amount a student drinks during the week is found to not be a good predictive measure for what their final math grade is</a:t>
            </a:r>
          </a:p>
          <a:p>
            <a:pPr lvl="1"/>
            <a:r>
              <a:rPr lang="en-US" dirty="0"/>
              <a:t>There is no correlation between math grades and alcohol consumption</a:t>
            </a:r>
          </a:p>
          <a:p>
            <a:r>
              <a:rPr lang="en-US" dirty="0"/>
              <a:t>The more the student drinks </a:t>
            </a:r>
            <a:r>
              <a:rPr lang="en-US" dirty="0">
                <a:highlight>
                  <a:srgbClr val="FFFF00"/>
                </a:highlight>
              </a:rPr>
              <a:t>____</a:t>
            </a:r>
            <a:r>
              <a:rPr lang="en-US" dirty="0"/>
              <a:t> absences </a:t>
            </a:r>
          </a:p>
          <a:p>
            <a:r>
              <a:rPr lang="en-US" dirty="0"/>
              <a:t>On average, students who studied 5+ hours had the best math grades</a:t>
            </a:r>
          </a:p>
          <a:p>
            <a:r>
              <a:rPr lang="en-US" dirty="0"/>
              <a:t>The less the students have to travel, the better their grades are</a:t>
            </a:r>
          </a:p>
          <a:p>
            <a:r>
              <a:rPr lang="en-US" dirty="0"/>
              <a:t>The older the students were, the higher their alcohol consumption was</a:t>
            </a:r>
          </a:p>
        </p:txBody>
      </p:sp>
    </p:spTree>
    <p:extLst>
      <p:ext uri="{BB962C8B-B14F-4D97-AF65-F5344CB8AC3E}">
        <p14:creationId xmlns:p14="http://schemas.microsoft.com/office/powerpoint/2010/main" val="1804723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D487-1282-473F-ADD1-0FA8589F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Limitations or Biases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FD927-E506-4C7A-9244-4D62A5AFC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samples for 2 schools in the UK</a:t>
            </a:r>
          </a:p>
          <a:p>
            <a:r>
              <a:rPr lang="en-US" dirty="0"/>
              <a:t>Only took grades from math class</a:t>
            </a:r>
          </a:p>
          <a:p>
            <a:r>
              <a:rPr lang="en-US" dirty="0"/>
              <a:t>The students may of down played the amount they drank when being asked to answer the survey</a:t>
            </a:r>
          </a:p>
          <a:p>
            <a:r>
              <a:rPr lang="en-US" dirty="0"/>
              <a:t>Students could of elected to not take the survey </a:t>
            </a:r>
          </a:p>
          <a:p>
            <a:r>
              <a:rPr lang="en-US" dirty="0"/>
              <a:t>Did not include students who did not drink</a:t>
            </a:r>
          </a:p>
        </p:txBody>
      </p:sp>
    </p:spTree>
    <p:extLst>
      <p:ext uri="{BB962C8B-B14F-4D97-AF65-F5344CB8AC3E}">
        <p14:creationId xmlns:p14="http://schemas.microsoft.com/office/powerpoint/2010/main" val="998685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5685-71AD-4A5D-9CAB-BB8698525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29639-6FE5-4718-8703-69B3C0912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grades for classes beyond Math</a:t>
            </a:r>
          </a:p>
          <a:p>
            <a:r>
              <a:rPr lang="en-US" dirty="0"/>
              <a:t>Look at other external factors that could be influencing these results</a:t>
            </a:r>
          </a:p>
          <a:p>
            <a:r>
              <a:rPr lang="en-US" dirty="0"/>
              <a:t>Compare similar data for students in the USA or another country</a:t>
            </a:r>
          </a:p>
        </p:txBody>
      </p:sp>
    </p:spTree>
    <p:extLst>
      <p:ext uri="{BB962C8B-B14F-4D97-AF65-F5344CB8AC3E}">
        <p14:creationId xmlns:p14="http://schemas.microsoft.com/office/powerpoint/2010/main" val="2582794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E5E0E-8E69-4131-82C8-90F88507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220B-3006-41CB-AB67-ECDCCCBD1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taken from Kaggle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https://www.kaggle.com/uciml/student-alcohol-consumption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08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0BE0-3D2E-4A3C-AC0E-9A5FAC84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3C201-C411-4C66-8301-98EF7C1E2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Overview of the Data Set </a:t>
            </a:r>
          </a:p>
          <a:p>
            <a:r>
              <a:rPr lang="en-US" dirty="0"/>
              <a:t>Inspiration</a:t>
            </a:r>
          </a:p>
          <a:p>
            <a:r>
              <a:rPr lang="en-US" dirty="0"/>
              <a:t>Methods used to Explore the Data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Our Analysis</a:t>
            </a:r>
          </a:p>
          <a:p>
            <a:r>
              <a:rPr lang="en-US" dirty="0"/>
              <a:t>Our conclusion(s)</a:t>
            </a:r>
          </a:p>
          <a:p>
            <a:r>
              <a:rPr lang="en-US" dirty="0"/>
              <a:t>Possible Limitations or Biases</a:t>
            </a:r>
          </a:p>
          <a:p>
            <a:r>
              <a:rPr lang="en-US" dirty="0"/>
              <a:t>Future Work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98455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DE7F-0DCD-45AE-9ABF-3A70A548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D0C7-CF49-412E-AB1B-2D91CAE7C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Data set used was sourced from Kaggle, but was originally obtained through a survey of students in math class </a:t>
            </a:r>
          </a:p>
          <a:p>
            <a:r>
              <a:rPr lang="en-US" dirty="0"/>
              <a:t>All students involved in the survey went to either Gabriel Pereira or </a:t>
            </a:r>
            <a:r>
              <a:rPr lang="en-US" dirty="0" err="1"/>
              <a:t>Mousinho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Silveira (secondary schools)</a:t>
            </a:r>
          </a:p>
          <a:p>
            <a:r>
              <a:rPr lang="en-US" dirty="0"/>
              <a:t>Information provided:</a:t>
            </a:r>
          </a:p>
          <a:p>
            <a:pPr lvl="1"/>
            <a:r>
              <a:rPr lang="en-US" dirty="0"/>
              <a:t>Student’s information (school, sex, family size, urban/rural address, guardian, etc..)</a:t>
            </a:r>
          </a:p>
          <a:p>
            <a:pPr lvl="1"/>
            <a:r>
              <a:rPr lang="en-US" dirty="0"/>
              <a:t>Student and Student’s Family Education information (education level, parents education and their current jobs, parents support in education, if the students what to achieve higher education, amount of absences, etc.)</a:t>
            </a:r>
          </a:p>
          <a:p>
            <a:pPr lvl="1"/>
            <a:r>
              <a:rPr lang="en-US" dirty="0"/>
              <a:t>Students grades</a:t>
            </a:r>
          </a:p>
          <a:p>
            <a:pPr lvl="1"/>
            <a:r>
              <a:rPr lang="en-US" dirty="0"/>
              <a:t>Students alcohol consumption for both weekdays and weekends (1-5 scale, from low to very high)</a:t>
            </a:r>
          </a:p>
          <a:p>
            <a:pPr lvl="1"/>
            <a:r>
              <a:rPr lang="en-US" dirty="0"/>
              <a:t>Students extracurricular activities ( amount of free time, if they go out, etc.)</a:t>
            </a:r>
          </a:p>
        </p:txBody>
      </p:sp>
    </p:spTree>
    <p:extLst>
      <p:ext uri="{BB962C8B-B14F-4D97-AF65-F5344CB8AC3E}">
        <p14:creationId xmlns:p14="http://schemas.microsoft.com/office/powerpoint/2010/main" val="211655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8E965-F909-4532-AE73-7903E5B9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60D45-0563-4677-81A5-102B6B6CD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610956"/>
            <a:ext cx="10691265" cy="3636088"/>
          </a:xfrm>
        </p:spPr>
        <p:txBody>
          <a:bodyPr/>
          <a:lstStyle/>
          <a:p>
            <a:r>
              <a:rPr lang="en-US" dirty="0"/>
              <a:t>We were inspired by other exploratory data analyses that we found on the topic of student alcohol consumption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844E2-2EE5-4E65-9484-AF44F3DF3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071" y="2928470"/>
            <a:ext cx="4663551" cy="2429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027252-937D-4ED9-A8E6-6C0DBDD1E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42" y="3079562"/>
            <a:ext cx="6968687" cy="221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1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AD96-CE59-462E-8CF4-31F99E50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used to complete the analysis-</a:t>
            </a:r>
            <a:br>
              <a:rPr lang="en-US" dirty="0"/>
            </a:br>
            <a:r>
              <a:rPr lang="en-US" sz="3200" dirty="0"/>
              <a:t>Exploratory Data Analysis (EDA)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FADA49D-47EE-4F18-A0B1-CFAAFE96CF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1820886"/>
              </p:ext>
            </p:extLst>
          </p:nvPr>
        </p:nvGraphicFramePr>
        <p:xfrm>
          <a:off x="232655" y="1288700"/>
          <a:ext cx="11627223" cy="4647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6465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9A39-897A-4733-A62B-58D3E4E5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489E6-5B25-41A8-9629-14979BCE5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Are student’s educational success predictive based on parent’s education?</a:t>
            </a:r>
          </a:p>
          <a:p>
            <a:r>
              <a:rPr lang="en-US" dirty="0"/>
              <a:t>Does alcohol consumption differ based on the student’s grades or gender?</a:t>
            </a:r>
          </a:p>
          <a:p>
            <a:r>
              <a:rPr lang="en-US" dirty="0"/>
              <a:t>Are student grades predictive based on the amount of alcohol they consume?</a:t>
            </a:r>
          </a:p>
          <a:p>
            <a:r>
              <a:rPr lang="en-US" dirty="0"/>
              <a:t>Is there correlation between demographics, grades or extracurriculars and alcohol consumption?</a:t>
            </a:r>
          </a:p>
          <a:p>
            <a:r>
              <a:rPr lang="en-US" dirty="0"/>
              <a:t>Does alcohol consumption have an effect on the number of absences students have?</a:t>
            </a:r>
          </a:p>
          <a:p>
            <a:r>
              <a:rPr lang="en-US" dirty="0"/>
              <a:t>Does alcohol consumption differ based upon student support or amount they study?</a:t>
            </a:r>
          </a:p>
          <a:p>
            <a:r>
              <a:rPr lang="en-US" dirty="0"/>
              <a:t>Does travel time or study time have an impact on the student’s grade?</a:t>
            </a:r>
          </a:p>
        </p:txBody>
      </p:sp>
    </p:spTree>
    <p:extLst>
      <p:ext uri="{BB962C8B-B14F-4D97-AF65-F5344CB8AC3E}">
        <p14:creationId xmlns:p14="http://schemas.microsoft.com/office/powerpoint/2010/main" val="382814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BC7F-9747-4426-A8EE-18D10685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Success and parent’s education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AC8625C-F502-4622-8829-8F7DCE7F2B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63" y="2658082"/>
            <a:ext cx="5303837" cy="2786436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078A2FA-051A-4B5C-9AFA-29A167EEAA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70176"/>
            <a:ext cx="5219700" cy="2762249"/>
          </a:xfrm>
        </p:spPr>
      </p:pic>
    </p:spTree>
    <p:extLst>
      <p:ext uri="{BB962C8B-B14F-4D97-AF65-F5344CB8AC3E}">
        <p14:creationId xmlns:p14="http://schemas.microsoft.com/office/powerpoint/2010/main" val="1210018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AE3A-F6D2-477C-A5E7-76FE60CA8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6" y="922096"/>
            <a:ext cx="4648306" cy="3117998"/>
          </a:xfrm>
        </p:spPr>
        <p:txBody>
          <a:bodyPr/>
          <a:lstStyle/>
          <a:p>
            <a:r>
              <a:rPr lang="en-US" dirty="0"/>
              <a:t>Comparison of consumption and grades based on gender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A907AA-D254-483D-9171-AA36B4E19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216" y="711903"/>
            <a:ext cx="5354920" cy="5446146"/>
          </a:xfrm>
        </p:spPr>
      </p:pic>
    </p:spTree>
    <p:extLst>
      <p:ext uri="{BB962C8B-B14F-4D97-AF65-F5344CB8AC3E}">
        <p14:creationId xmlns:p14="http://schemas.microsoft.com/office/powerpoint/2010/main" val="5679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BED0-3AD5-4980-AB18-8B7E65D5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027D05-7DD1-48E1-8BB9-1DF61701C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424" y="1548482"/>
            <a:ext cx="6178095" cy="4380831"/>
          </a:xfrm>
        </p:spPr>
      </p:pic>
    </p:spTree>
    <p:extLst>
      <p:ext uri="{BB962C8B-B14F-4D97-AF65-F5344CB8AC3E}">
        <p14:creationId xmlns:p14="http://schemas.microsoft.com/office/powerpoint/2010/main" val="363727515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RightStep">
      <a:dk1>
        <a:srgbClr val="000000"/>
      </a:dk1>
      <a:lt1>
        <a:srgbClr val="FFFFFF"/>
      </a:lt1>
      <a:dk2>
        <a:srgbClr val="3C3522"/>
      </a:dk2>
      <a:lt2>
        <a:srgbClr val="E2E6E8"/>
      </a:lt2>
      <a:accent1>
        <a:srgbClr val="C3704D"/>
      </a:accent1>
      <a:accent2>
        <a:srgbClr val="B18F3B"/>
      </a:accent2>
      <a:accent3>
        <a:srgbClr val="9DAA43"/>
      </a:accent3>
      <a:accent4>
        <a:srgbClr val="71B13B"/>
      </a:accent4>
      <a:accent5>
        <a:srgbClr val="4CB748"/>
      </a:accent5>
      <a:accent6>
        <a:srgbClr val="3BB168"/>
      </a:accent6>
      <a:hlink>
        <a:srgbClr val="3A8BAE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1528</TotalTime>
  <Words>630</Words>
  <Application>Microsoft Office PowerPoint</Application>
  <PresentationFormat>Widescreen</PresentationFormat>
  <Paragraphs>70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Calisto MT</vt:lpstr>
      <vt:lpstr>Univers Condensed</vt:lpstr>
      <vt:lpstr>ChronicleVTI</vt:lpstr>
      <vt:lpstr>The Relationship between Student Success and Alcohol Consumption</vt:lpstr>
      <vt:lpstr>Overview</vt:lpstr>
      <vt:lpstr>Data Set Overview</vt:lpstr>
      <vt:lpstr>Inspiration</vt:lpstr>
      <vt:lpstr>Method used to complete the analysis- Exploratory Data Analysis (EDA)</vt:lpstr>
      <vt:lpstr>Our research questions</vt:lpstr>
      <vt:lpstr>Student Success and parent’s education</vt:lpstr>
      <vt:lpstr>Comparison of consumption and grades based on gender</vt:lpstr>
      <vt:lpstr>Correlation </vt:lpstr>
      <vt:lpstr>Relationship between Grades and alcohol </vt:lpstr>
      <vt:lpstr>Alcohol consumption and absences </vt:lpstr>
      <vt:lpstr>Alcohol consumption for different student demographics </vt:lpstr>
      <vt:lpstr>Grades based on study time</vt:lpstr>
      <vt:lpstr>Grades by travel time</vt:lpstr>
      <vt:lpstr>Alcohol consumption by age </vt:lpstr>
      <vt:lpstr>Our Conclusion</vt:lpstr>
      <vt:lpstr>Possible Limitations or Biases</vt:lpstr>
      <vt:lpstr>Future work recommendations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Relationship between Student Success and Alcohol Consumption</dc:title>
  <dc:creator>Abigail Herrup</dc:creator>
  <cp:lastModifiedBy>Abigail Herrup</cp:lastModifiedBy>
  <cp:revision>19</cp:revision>
  <dcterms:created xsi:type="dcterms:W3CDTF">2020-11-11T23:01:32Z</dcterms:created>
  <dcterms:modified xsi:type="dcterms:W3CDTF">2020-11-13T00:34:22Z</dcterms:modified>
</cp:coreProperties>
</file>