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110974-4BFE-487C-AE71-CB92109121B0}">
  <a:tblStyle styleId="{DA110974-4BFE-487C-AE71-CB92109121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3f79f659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73f79f6593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3f79f65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73f79f6593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3f79f65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73f79f659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3f79f659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73f79f6593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ed5a4fc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5ed5a4fc3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3f79f65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73f79f6593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3f79f65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73f79f6593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73f79f65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73f79f6593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3f79f65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73f79f6593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1" name="Google Shape;6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73f79f659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73f79f659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3f79f65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73f79f6593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3f79f65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73f79f6593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3f79f65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73f79f6593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73f79f659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73f79f6593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73f79f659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73f79f6593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73f79f659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73f79f6593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73f79f65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73f79f6593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3f79f659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73f79f6593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3f79f659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73f79f6593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3f79f659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g73f79f6593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73f79f659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73f79f6593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3f79f6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73f79f659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51e387f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651e387ff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e64b09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7e64b094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3f79f659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73f79f6593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73f79f659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73f79f6593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3f79f65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73f79f659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10" Type="http://schemas.openxmlformats.org/officeDocument/2006/relationships/image" Target="../media/image7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11" Type="http://schemas.openxmlformats.org/officeDocument/2006/relationships/image" Target="../media/image38.png"/><Relationship Id="rId10" Type="http://schemas.openxmlformats.org/officeDocument/2006/relationships/image" Target="../media/image35.png"/><Relationship Id="rId12" Type="http://schemas.openxmlformats.org/officeDocument/2006/relationships/image" Target="../media/image6.png"/><Relationship Id="rId9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Relationship Id="rId7" Type="http://schemas.openxmlformats.org/officeDocument/2006/relationships/image" Target="../media/image34.png"/><Relationship Id="rId8" Type="http://schemas.openxmlformats.org/officeDocument/2006/relationships/image" Target="../media/image3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10" Type="http://schemas.openxmlformats.org/officeDocument/2006/relationships/image" Target="../media/image6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/>
          <p:nvPr>
            <p:ph idx="2" type="pic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1"/>
          <p:cNvSpPr/>
          <p:nvPr>
            <p:ph idx="3" type="pic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lang="en-IN" sz="360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sz="360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2" type="body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3" type="body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10" type="dt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2"/>
          <p:cNvSpPr txBox="1"/>
          <p:nvPr>
            <p:ph idx="4" type="body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5" type="body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body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idx="3" type="body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4" type="body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5" type="body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6" type="body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7" type="body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8" type="body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9" type="body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3" type="body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4" type="body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5" type="body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16" type="body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7" type="body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8" type="body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9" type="body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20" type="body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3"/>
          <p:cNvSpPr txBox="1"/>
          <p:nvPr>
            <p:ph idx="21" type="body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22" type="body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23" type="body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2" type="body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3" type="body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4" type="body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5" type="body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6" type="body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7" type="body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15"/>
          <p:cNvSpPr/>
          <p:nvPr>
            <p:ph idx="8" type="chart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2" type="body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3" type="body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4" type="body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17"/>
          <p:cNvSpPr txBox="1"/>
          <p:nvPr>
            <p:ph idx="2" type="body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17"/>
          <p:cNvSpPr txBox="1"/>
          <p:nvPr>
            <p:ph idx="3" type="body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17"/>
          <p:cNvSpPr txBox="1"/>
          <p:nvPr>
            <p:ph idx="4" type="body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17"/>
          <p:cNvSpPr txBox="1"/>
          <p:nvPr>
            <p:ph idx="5" type="body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6" type="body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7" type="body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17"/>
          <p:cNvSpPr txBox="1"/>
          <p:nvPr>
            <p:ph idx="8" type="body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9" type="body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13" type="body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14" type="body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5" type="body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17"/>
          <p:cNvSpPr txBox="1"/>
          <p:nvPr>
            <p:ph idx="16" type="body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7" type="body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18" type="body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19" type="body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20" type="body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17"/>
          <p:cNvSpPr txBox="1"/>
          <p:nvPr>
            <p:ph idx="21" type="body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diyajoseph\Desktop\New folder (3)\Infographics-01-01.png" id="258" name="Google Shape;25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18"/>
          <p:cNvSpPr txBox="1"/>
          <p:nvPr>
            <p:ph idx="2" type="body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18"/>
          <p:cNvSpPr txBox="1"/>
          <p:nvPr>
            <p:ph idx="3" type="body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18"/>
          <p:cNvSpPr txBox="1"/>
          <p:nvPr>
            <p:ph idx="4" type="body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18"/>
          <p:cNvSpPr txBox="1"/>
          <p:nvPr>
            <p:ph idx="5" type="body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18"/>
          <p:cNvSpPr txBox="1"/>
          <p:nvPr>
            <p:ph idx="6" type="body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18"/>
          <p:cNvSpPr txBox="1"/>
          <p:nvPr>
            <p:ph idx="7" type="body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18"/>
          <p:cNvSpPr txBox="1"/>
          <p:nvPr>
            <p:ph idx="8" type="body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18"/>
          <p:cNvSpPr txBox="1"/>
          <p:nvPr>
            <p:ph idx="9" type="body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18"/>
          <p:cNvSpPr txBox="1"/>
          <p:nvPr>
            <p:ph idx="13" type="body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idx="2" type="body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9"/>
          <p:cNvSpPr txBox="1"/>
          <p:nvPr>
            <p:ph idx="3" type="body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9"/>
          <p:cNvSpPr txBox="1"/>
          <p:nvPr>
            <p:ph idx="4" type="body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9"/>
          <p:cNvSpPr txBox="1"/>
          <p:nvPr>
            <p:ph idx="5" type="body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19"/>
          <p:cNvSpPr txBox="1"/>
          <p:nvPr>
            <p:ph idx="6" type="body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7" type="body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19"/>
          <p:cNvSpPr txBox="1"/>
          <p:nvPr>
            <p:ph idx="8" type="body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19"/>
          <p:cNvSpPr txBox="1"/>
          <p:nvPr>
            <p:ph idx="9" type="body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13" type="body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19"/>
          <p:cNvSpPr txBox="1"/>
          <p:nvPr>
            <p:ph idx="14" type="body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19"/>
          <p:cNvSpPr txBox="1"/>
          <p:nvPr>
            <p:ph idx="15" type="body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19"/>
          <p:cNvSpPr txBox="1"/>
          <p:nvPr>
            <p:ph idx="16" type="body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19"/>
          <p:cNvSpPr txBox="1"/>
          <p:nvPr>
            <p:ph idx="17" type="body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19"/>
          <p:cNvSpPr txBox="1"/>
          <p:nvPr>
            <p:ph idx="18" type="body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19"/>
          <p:cNvSpPr txBox="1"/>
          <p:nvPr>
            <p:ph idx="19" type="body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19"/>
          <p:cNvSpPr txBox="1"/>
          <p:nvPr>
            <p:ph idx="20" type="body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19"/>
          <p:cNvSpPr txBox="1"/>
          <p:nvPr>
            <p:ph idx="21" type="body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19"/>
          <p:cNvSpPr txBox="1"/>
          <p:nvPr>
            <p:ph idx="22" type="body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19"/>
          <p:cNvSpPr txBox="1"/>
          <p:nvPr>
            <p:ph idx="23" type="body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24" type="body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19"/>
          <p:cNvSpPr txBox="1"/>
          <p:nvPr>
            <p:ph idx="25" type="body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9"/>
          <p:cNvSpPr txBox="1"/>
          <p:nvPr>
            <p:ph idx="26" type="body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9"/>
          <p:cNvSpPr txBox="1"/>
          <p:nvPr>
            <p:ph idx="27" type="body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8" name="Google Shape;298;p19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idx="28" type="body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20"/>
          <p:cNvSpPr/>
          <p:nvPr>
            <p:ph idx="2" type="chart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2"/>
          <p:cNvSpPr/>
          <p:nvPr>
            <p:ph idx="2" type="pic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22"/>
          <p:cNvSpPr/>
          <p:nvPr>
            <p:ph idx="3" type="pic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Google Shape;350;p22"/>
          <p:cNvSpPr/>
          <p:nvPr>
            <p:ph idx="4" type="pic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22"/>
          <p:cNvSpPr txBox="1"/>
          <p:nvPr>
            <p:ph idx="5" type="body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22"/>
          <p:cNvSpPr txBox="1"/>
          <p:nvPr>
            <p:ph idx="6" type="body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22"/>
          <p:cNvSpPr txBox="1"/>
          <p:nvPr>
            <p:ph idx="7" type="body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22"/>
          <p:cNvSpPr txBox="1"/>
          <p:nvPr>
            <p:ph idx="8" type="body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22"/>
          <p:cNvSpPr txBox="1"/>
          <p:nvPr>
            <p:ph idx="9" type="body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/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3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>
            <p:ph idx="2" type="pic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5" name="Google Shape;365;p23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23"/>
          <p:cNvSpPr txBox="1"/>
          <p:nvPr>
            <p:ph idx="4" type="body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23"/>
          <p:cNvSpPr txBox="1"/>
          <p:nvPr>
            <p:ph idx="10" type="dt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3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/>
          <p:nvPr>
            <p:ph idx="1" type="body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24"/>
          <p:cNvSpPr txBox="1"/>
          <p:nvPr>
            <p:ph idx="2" type="body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24"/>
          <p:cNvSpPr txBox="1"/>
          <p:nvPr>
            <p:ph idx="3" type="body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24"/>
          <p:cNvSpPr txBox="1"/>
          <p:nvPr>
            <p:ph idx="4" type="body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4" name="Google Shape;384;p24"/>
          <p:cNvSpPr txBox="1"/>
          <p:nvPr>
            <p:ph idx="5" type="body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24"/>
          <p:cNvSpPr txBox="1"/>
          <p:nvPr>
            <p:ph idx="6" type="body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24"/>
          <p:cNvSpPr txBox="1"/>
          <p:nvPr>
            <p:ph idx="7" type="body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24"/>
          <p:cNvSpPr txBox="1"/>
          <p:nvPr>
            <p:ph idx="8" type="body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8" name="Google Shape;388;p24"/>
          <p:cNvSpPr txBox="1"/>
          <p:nvPr>
            <p:ph idx="9" type="body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24"/>
          <p:cNvSpPr txBox="1"/>
          <p:nvPr>
            <p:ph idx="13" type="body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Google Shape;415;p25"/>
          <p:cNvSpPr txBox="1"/>
          <p:nvPr>
            <p:ph idx="2" type="body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6" name="Google Shape;416;p25"/>
          <p:cNvSpPr txBox="1"/>
          <p:nvPr>
            <p:ph idx="3" type="body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Google Shape;417;p25"/>
          <p:cNvSpPr txBox="1"/>
          <p:nvPr>
            <p:ph idx="10" type="dt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5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5"/>
          <p:cNvSpPr txBox="1"/>
          <p:nvPr>
            <p:ph idx="4" type="body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5" type="body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25"/>
          <p:cNvSpPr txBox="1"/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/>
          <p:nvPr>
            <p:ph idx="1" type="body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26"/>
          <p:cNvSpPr txBox="1"/>
          <p:nvPr>
            <p:ph idx="2" type="body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26"/>
          <p:cNvSpPr txBox="1"/>
          <p:nvPr>
            <p:ph idx="3" type="body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26"/>
          <p:cNvSpPr txBox="1"/>
          <p:nvPr>
            <p:ph idx="4" type="body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26"/>
          <p:cNvSpPr txBox="1"/>
          <p:nvPr>
            <p:ph idx="5" type="body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26"/>
          <p:cNvSpPr txBox="1"/>
          <p:nvPr>
            <p:ph idx="6" type="body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26"/>
          <p:cNvSpPr txBox="1"/>
          <p:nvPr>
            <p:ph idx="7" type="body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8" type="body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26"/>
          <p:cNvSpPr txBox="1"/>
          <p:nvPr>
            <p:ph idx="9" type="body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26"/>
          <p:cNvSpPr txBox="1"/>
          <p:nvPr>
            <p:ph idx="13" type="body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26"/>
          <p:cNvSpPr txBox="1"/>
          <p:nvPr>
            <p:ph idx="14" type="body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Google Shape;447;p26"/>
          <p:cNvSpPr txBox="1"/>
          <p:nvPr>
            <p:ph idx="15" type="body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Google Shape;448;p26"/>
          <p:cNvSpPr txBox="1"/>
          <p:nvPr>
            <p:ph idx="16" type="body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9" name="Google Shape;449;p26"/>
          <p:cNvSpPr txBox="1"/>
          <p:nvPr>
            <p:ph idx="17" type="body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26"/>
          <p:cNvSpPr txBox="1"/>
          <p:nvPr>
            <p:ph idx="18" type="body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26"/>
          <p:cNvSpPr txBox="1"/>
          <p:nvPr>
            <p:ph idx="19" type="body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Google Shape;452;p26"/>
          <p:cNvSpPr txBox="1"/>
          <p:nvPr>
            <p:ph idx="20" type="body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Google Shape;453;p26"/>
          <p:cNvSpPr txBox="1"/>
          <p:nvPr>
            <p:ph idx="21" type="body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26"/>
          <p:cNvSpPr txBox="1"/>
          <p:nvPr>
            <p:ph idx="22" type="body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26"/>
          <p:cNvSpPr txBox="1"/>
          <p:nvPr>
            <p:ph idx="23" type="body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6" name="Google Shape;4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9" name="Google Shape;4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28"/>
          <p:cNvSpPr txBox="1"/>
          <p:nvPr>
            <p:ph idx="2" type="body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28"/>
          <p:cNvSpPr txBox="1"/>
          <p:nvPr>
            <p:ph idx="3" type="body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5" name="Google Shape;475;p28"/>
          <p:cNvSpPr txBox="1"/>
          <p:nvPr>
            <p:ph idx="4" type="body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6" name="Google Shape;476;p28"/>
          <p:cNvSpPr txBox="1"/>
          <p:nvPr>
            <p:ph idx="5" type="body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6" type="body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28"/>
          <p:cNvSpPr txBox="1"/>
          <p:nvPr>
            <p:ph idx="7" type="body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28"/>
          <p:cNvSpPr/>
          <p:nvPr>
            <p:ph idx="8" type="chart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/>
          <p:nvPr>
            <p:ph idx="1" type="body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2" type="body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29"/>
          <p:cNvSpPr txBox="1"/>
          <p:nvPr>
            <p:ph idx="3" type="body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4" type="body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>
            <p:ph idx="1" type="body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30"/>
          <p:cNvSpPr txBox="1"/>
          <p:nvPr>
            <p:ph idx="2" type="body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9" name="Google Shape;509;p30"/>
          <p:cNvSpPr txBox="1"/>
          <p:nvPr>
            <p:ph idx="3" type="body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0" name="Google Shape;510;p30"/>
          <p:cNvSpPr txBox="1"/>
          <p:nvPr>
            <p:ph idx="4" type="body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1" name="Google Shape;511;p30"/>
          <p:cNvSpPr txBox="1"/>
          <p:nvPr>
            <p:ph idx="5" type="body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2" name="Google Shape;512;p30"/>
          <p:cNvSpPr txBox="1"/>
          <p:nvPr>
            <p:ph idx="6" type="body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30"/>
          <p:cNvSpPr txBox="1"/>
          <p:nvPr>
            <p:ph idx="7" type="body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30"/>
          <p:cNvSpPr txBox="1"/>
          <p:nvPr>
            <p:ph idx="8" type="body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30"/>
          <p:cNvSpPr txBox="1"/>
          <p:nvPr>
            <p:ph idx="9" type="body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30"/>
          <p:cNvSpPr txBox="1"/>
          <p:nvPr>
            <p:ph idx="13" type="body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30"/>
          <p:cNvSpPr txBox="1"/>
          <p:nvPr>
            <p:ph idx="14" type="body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30"/>
          <p:cNvSpPr txBox="1"/>
          <p:nvPr>
            <p:ph idx="15" type="body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30"/>
          <p:cNvSpPr txBox="1"/>
          <p:nvPr>
            <p:ph idx="16" type="body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30"/>
          <p:cNvSpPr txBox="1"/>
          <p:nvPr>
            <p:ph idx="17" type="body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idx="18" type="body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Google Shape;522;p30"/>
          <p:cNvSpPr txBox="1"/>
          <p:nvPr>
            <p:ph idx="19" type="body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3" name="Google Shape;523;p30"/>
          <p:cNvSpPr txBox="1"/>
          <p:nvPr>
            <p:ph idx="20" type="body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4" name="Google Shape;524;p30"/>
          <p:cNvSpPr txBox="1"/>
          <p:nvPr>
            <p:ph idx="21" type="body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9" name="Google Shape;52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diyajoseph\Desktop\New folder (3)\Infographics-01-01.png" id="533" name="Google Shape;53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31"/>
          <p:cNvSpPr txBox="1"/>
          <p:nvPr>
            <p:ph idx="2" type="body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31"/>
          <p:cNvSpPr txBox="1"/>
          <p:nvPr>
            <p:ph idx="3" type="body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7" name="Google Shape;537;p31"/>
          <p:cNvSpPr txBox="1"/>
          <p:nvPr>
            <p:ph idx="4" type="body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8" name="Google Shape;538;p31"/>
          <p:cNvSpPr txBox="1"/>
          <p:nvPr>
            <p:ph idx="5" type="body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9" name="Google Shape;539;p31"/>
          <p:cNvSpPr txBox="1"/>
          <p:nvPr>
            <p:ph idx="6" type="body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Google Shape;540;p31"/>
          <p:cNvSpPr txBox="1"/>
          <p:nvPr>
            <p:ph idx="7" type="body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idx="8" type="body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31"/>
          <p:cNvSpPr txBox="1"/>
          <p:nvPr>
            <p:ph idx="9" type="body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3" name="Google Shape;543;p31"/>
          <p:cNvSpPr txBox="1"/>
          <p:nvPr>
            <p:ph idx="13" type="body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4" name="Google Shape;544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9" name="Google Shape;549;p32"/>
          <p:cNvSpPr txBox="1"/>
          <p:nvPr>
            <p:ph idx="1" type="body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32"/>
          <p:cNvSpPr txBox="1"/>
          <p:nvPr>
            <p:ph idx="2" type="body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32"/>
          <p:cNvSpPr txBox="1"/>
          <p:nvPr>
            <p:ph idx="3" type="body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32"/>
          <p:cNvSpPr txBox="1"/>
          <p:nvPr>
            <p:ph idx="4" type="body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32"/>
          <p:cNvSpPr txBox="1"/>
          <p:nvPr>
            <p:ph idx="5" type="body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32"/>
          <p:cNvSpPr txBox="1"/>
          <p:nvPr>
            <p:ph idx="6" type="body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32"/>
          <p:cNvSpPr txBox="1"/>
          <p:nvPr>
            <p:ph idx="7" type="body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32"/>
          <p:cNvSpPr txBox="1"/>
          <p:nvPr>
            <p:ph idx="8" type="body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32"/>
          <p:cNvSpPr txBox="1"/>
          <p:nvPr>
            <p:ph idx="9" type="body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32"/>
          <p:cNvSpPr txBox="1"/>
          <p:nvPr>
            <p:ph idx="13" type="body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32"/>
          <p:cNvSpPr txBox="1"/>
          <p:nvPr>
            <p:ph idx="14" type="body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32"/>
          <p:cNvSpPr txBox="1"/>
          <p:nvPr>
            <p:ph idx="15" type="body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32"/>
          <p:cNvSpPr txBox="1"/>
          <p:nvPr>
            <p:ph idx="16" type="body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idx="17" type="body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32"/>
          <p:cNvSpPr txBox="1"/>
          <p:nvPr>
            <p:ph idx="18" type="body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32"/>
          <p:cNvSpPr txBox="1"/>
          <p:nvPr>
            <p:ph idx="19" type="body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32"/>
          <p:cNvSpPr txBox="1"/>
          <p:nvPr>
            <p:ph idx="20" type="body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6" name="Google Shape;566;p32"/>
          <p:cNvSpPr txBox="1"/>
          <p:nvPr>
            <p:ph idx="21" type="body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7" name="Google Shape;567;p32"/>
          <p:cNvSpPr txBox="1"/>
          <p:nvPr>
            <p:ph idx="22" type="body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8" name="Google Shape;568;p32"/>
          <p:cNvSpPr txBox="1"/>
          <p:nvPr>
            <p:ph idx="23" type="body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9" name="Google Shape;569;p32"/>
          <p:cNvSpPr txBox="1"/>
          <p:nvPr>
            <p:ph idx="24" type="body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0" name="Google Shape;570;p32"/>
          <p:cNvSpPr txBox="1"/>
          <p:nvPr>
            <p:ph idx="25" type="body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1" name="Google Shape;571;p32"/>
          <p:cNvSpPr txBox="1"/>
          <p:nvPr>
            <p:ph idx="26" type="body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2" name="Google Shape;572;p32"/>
          <p:cNvSpPr txBox="1"/>
          <p:nvPr>
            <p:ph idx="27" type="body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73" name="Google Shape;573;p32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/>
          <p:nvPr>
            <p:ph idx="28" type="body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2" name="Google Shape;602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6" name="Google Shape;606;p33"/>
          <p:cNvSpPr txBox="1"/>
          <p:nvPr>
            <p:ph idx="1" type="body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33"/>
          <p:cNvSpPr/>
          <p:nvPr>
            <p:ph idx="2" type="chart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>
            <p:ph idx="2" type="pic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3" type="pic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lang="en-IN" sz="360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sz="360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>
            <p:ph idx="1" type="body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2" type="body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3" type="body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4" type="body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5" type="body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6" type="body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7" type="body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8" type="body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6.png"/><Relationship Id="rId5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5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sR23P6bhk5eZam7IEN0Xzku1xWJ9KrjB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Clustering: Pre-Assignment Session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8" name="Google Shape;618;p34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/>
          <p:nvPr>
            <p:ph idx="1" type="body"/>
          </p:nvPr>
        </p:nvSpPr>
        <p:spPr>
          <a:xfrm>
            <a:off x="470025" y="1229000"/>
            <a:ext cx="83667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Step to procedure in the Assignment 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/>
              <a:t>Let’s first understand the problem statement: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/>
              <a:t>Identify top countries that are direst need of aid. Your job is to categorise the countries using some socio-economic and health factors that determine the overall development of the country. Then you need to suggest the countries which the CEO needs to focus on the most.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98" name="Google Shape;698;p43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386004" y="126225"/>
            <a:ext cx="698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 Assignment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1" name="Google Shape;7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3048000"/>
            <a:ext cx="70008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4"/>
          <p:cNvSpPr txBox="1"/>
          <p:nvPr>
            <p:ph idx="1" type="body"/>
          </p:nvPr>
        </p:nvSpPr>
        <p:spPr>
          <a:xfrm>
            <a:off x="470025" y="981500"/>
            <a:ext cx="83667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Step to procedure in the Assignment 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Data Understanding.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Hint: Don’t forget to read the data description properly.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Perform PCA.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Data Standardisation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Perform PCA and choose the PCs that defines more than  85% variance.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Run the PCA with the chosen number.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Perform Clustering.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Data preparation for clustering.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IN" sz="1400"/>
              <a:t>Outlier treatment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IN" sz="1400"/>
              <a:t>Hopkins check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Clustering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IN" sz="1400"/>
              <a:t>K-MEANS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Run K-Means and choose K using both Elbow and Silhouette score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Run K-Means with the chosen K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Visualise the clusters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Clustering profiling.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707" name="Google Shape;707;p44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8" name="Google Shape;708;p44"/>
          <p:cNvSpPr txBox="1"/>
          <p:nvPr/>
        </p:nvSpPr>
        <p:spPr>
          <a:xfrm>
            <a:off x="386004" y="126225"/>
            <a:ext cx="698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 Assignment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"/>
          <p:cNvSpPr txBox="1"/>
          <p:nvPr>
            <p:ph idx="1" type="body"/>
          </p:nvPr>
        </p:nvSpPr>
        <p:spPr>
          <a:xfrm>
            <a:off x="470025" y="981500"/>
            <a:ext cx="83667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Step to procedure in the Assignment 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Perform Clustering.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Clustering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IN" sz="1400"/>
              <a:t>Hierarchical Clustering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Use both Single and Complete linkage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Choose one method based on the results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Visualise the clusters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Clustering profiling.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Country Identification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Based on the analysis, choose the countries that are in need for the aid.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400"/>
              <a:t>Choose the countries based on some socio-economic and health factors.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715" name="Google Shape;715;p45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45"/>
          <p:cNvSpPr txBox="1"/>
          <p:nvPr/>
        </p:nvSpPr>
        <p:spPr>
          <a:xfrm>
            <a:off x="386004" y="126225"/>
            <a:ext cx="698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 Assignment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45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6"/>
          <p:cNvSpPr txBox="1"/>
          <p:nvPr/>
        </p:nvSpPr>
        <p:spPr>
          <a:xfrm>
            <a:off x="385994" y="126216"/>
            <a:ext cx="4292794" cy="40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to keep in mind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3" name="Google Shape;723;p46"/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6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You need to comment your code properly.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You need to submit 3 files zipped as one file. A python notebook with all the code, A PPT(Converted as PDF) with all the recommendation and A PDF with part-II of the assignment.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PPT is for managers, so don’t add unnecessary pages. PPT should cover main points from your analysis.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Choose PCs and K wisely as this reflects the final solution.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Mention your assumptions in your notebook, If taken any.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For any help regarding assignment, use Discussion Forum.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For any help regarding coding error, use online portals such as StackOverflow.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7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0" name="Google Shape;7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2" name="Google Shape;732;p47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33" name="Google Shape;7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50" y="2048500"/>
            <a:ext cx="46450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800" y="1585088"/>
            <a:ext cx="1925650" cy="181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8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</a:t>
            </a: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8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In the following questions we will try to implement Hierarchical Clustering </a:t>
            </a:r>
            <a:r>
              <a:rPr lang="en-IN" sz="1400"/>
              <a:t>from scratch.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42" name="Google Shape;742;p48"/>
          <p:cNvGraphicFramePr/>
          <p:nvPr/>
        </p:nvGraphicFramePr>
        <p:xfrm>
          <a:off x="952500" y="19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4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9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visualise the data: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50" name="Google Shape;750;p49" title="Chart"/>
          <p:cNvPicPr preferRelativeResize="0"/>
          <p:nvPr/>
        </p:nvPicPr>
        <p:blipFill rotWithShape="1">
          <a:blip r:embed="rId3">
            <a:alphaModFix/>
          </a:blip>
          <a:srcRect b="3613" l="2610" r="0" t="12345"/>
          <a:stretch/>
        </p:blipFill>
        <p:spPr>
          <a:xfrm>
            <a:off x="1584575" y="1634900"/>
            <a:ext cx="6087276" cy="32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0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6" name="Google Shape;756;p50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0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start with forming distance matrix: Step-1: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58" name="Google Shape;758;p50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7.159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$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1.117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2.062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#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1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4" name="Google Shape;764;p5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1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Question-1: Find the distance between D and B, Fill the block $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1.414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2.95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7.616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Question-2: Find the distance between E and D, Fill the block #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2.11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9.99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8.50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2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1" name="Google Shape;771;p52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2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start with forming distance matrix: Step-2: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73" name="Google Shape;773;p52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7.159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7.616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1.117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2.062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8.500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7" l="0" r="0" t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5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1400"/>
              <a:buFont typeface="Proxima Nova"/>
              <a:buNone/>
            </a:pPr>
            <a:r>
              <a:t/>
            </a:r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5" name="Google Shape;625;p35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6" name="Google Shape;6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5"/>
          <p:cNvSpPr txBox="1"/>
          <p:nvPr/>
        </p:nvSpPr>
        <p:spPr>
          <a:xfrm>
            <a:off x="635100" y="1063025"/>
            <a:ext cx="3259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-I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Pre-Assignment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b="0" i="0" lang="en-I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Sumit Shukla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8" name="Google Shape;62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9" name="Google Shape;779;p5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3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start clustering them by finding minimum distance between two points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81" name="Google Shape;781;p53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7.159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7.616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1.117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2.062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8.500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4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7" name="Google Shape;787;p54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4"/>
          <p:cNvSpPr txBox="1"/>
          <p:nvPr>
            <p:ph idx="1" type="body"/>
          </p:nvPr>
        </p:nvSpPr>
        <p:spPr>
          <a:xfrm>
            <a:off x="316675" y="1000700"/>
            <a:ext cx="83667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Question-3: What will be the first cluster formed?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DB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BE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DA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5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4" name="Google Shape;794;p55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55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reduce the distance matrix with the new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Question-4: Find the value of ? in the given matrix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1.414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7.071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2.062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96" name="Google Shape;796;p55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7.614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8.246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6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6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reduce the distance matrix with the new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</a:t>
            </a:r>
            <a:r>
              <a:rPr lang="en-IN" sz="1400"/>
              <a:t>further</a:t>
            </a:r>
            <a:r>
              <a:rPr lang="en-IN" sz="1400"/>
              <a:t> reduce the matrix using the minimum distance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04" name="Google Shape;804;p56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1.414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7.614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8.246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7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57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7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reduce the distance matrix with the new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Question-5: What will be the value of ? in the following table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8.246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7.614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7.071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12" name="Google Shape;812;p57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6.352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8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8" name="Google Shape;818;p58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8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reduce the distance matrix with the new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/>
              <a:t>Let’s further reduce the matrix using the minimum distance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20" name="Google Shape;820;p58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6.352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1.414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7.071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9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6" name="Google Shape;826;p5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9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reduce the distance matrix with the new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Question-6: What will be the value of ? in the following table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7.071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6.352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1.414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28" name="Google Shape;828;p59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616875"/>
                <a:gridCol w="744375"/>
                <a:gridCol w="48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0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4" name="Google Shape;834;p60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60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Final Matrix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36" name="Google Shape;836;p60"/>
          <p:cNvGraphicFramePr/>
          <p:nvPr/>
        </p:nvGraphicFramePr>
        <p:xfrm>
          <a:off x="952500" y="1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{DA110974-4BFE-487C-AE71-CB92109121B0}</a:tableStyleId>
              </a:tblPr>
              <a:tblGrid>
                <a:gridCol w="730500"/>
                <a:gridCol w="757550"/>
                <a:gridCol w="703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6.325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1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2" name="Google Shape;842;p6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61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Let’s visualise the clusters based on the distance matrix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Circle the cluster as per the steps we </a:t>
            </a:r>
            <a:r>
              <a:rPr lang="en-IN" sz="1400"/>
              <a:t>performed</a:t>
            </a:r>
            <a:r>
              <a:rPr lang="en-IN" sz="1400"/>
              <a:t> previously.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44" name="Google Shape;8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1962150"/>
            <a:ext cx="26098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2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0" name="Google Shape;850;p62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62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Question-7: Choose the correct cluster image: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52" name="Google Shape;8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00" y="1586425"/>
            <a:ext cx="7176125" cy="35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4" name="Google Shape;634;p36"/>
          <p:cNvSpPr txBox="1"/>
          <p:nvPr/>
        </p:nvSpPr>
        <p:spPr>
          <a:xfrm>
            <a:off x="638175" y="654900"/>
            <a:ext cx="736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will cover in this session?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6"/>
          <p:cNvSpPr txBox="1"/>
          <p:nvPr/>
        </p:nvSpPr>
        <p:spPr>
          <a:xfrm>
            <a:off x="638175" y="1507524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36" name="Google Shape;636;p36"/>
          <p:cNvSpPr txBox="1"/>
          <p:nvPr/>
        </p:nvSpPr>
        <p:spPr>
          <a:xfrm>
            <a:off x="642293" y="1931780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6"/>
          <p:cNvSpPr txBox="1"/>
          <p:nvPr/>
        </p:nvSpPr>
        <p:spPr>
          <a:xfrm>
            <a:off x="654650" y="2351911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6"/>
          <p:cNvSpPr txBox="1"/>
          <p:nvPr/>
        </p:nvSpPr>
        <p:spPr>
          <a:xfrm>
            <a:off x="1126962" y="2343218"/>
            <a:ext cx="6171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Points to remember.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6"/>
          <p:cNvSpPr txBox="1"/>
          <p:nvPr/>
        </p:nvSpPr>
        <p:spPr>
          <a:xfrm>
            <a:off x="654650" y="2759684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6"/>
          <p:cNvSpPr txBox="1"/>
          <p:nvPr/>
        </p:nvSpPr>
        <p:spPr>
          <a:xfrm>
            <a:off x="1143437" y="2759684"/>
            <a:ext cx="4276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6"/>
          <p:cNvSpPr txBox="1"/>
          <p:nvPr/>
        </p:nvSpPr>
        <p:spPr>
          <a:xfrm>
            <a:off x="1101060" y="1938785"/>
            <a:ext cx="6171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Assignment discussion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6"/>
          <p:cNvSpPr txBox="1"/>
          <p:nvPr/>
        </p:nvSpPr>
        <p:spPr>
          <a:xfrm>
            <a:off x="1126962" y="1552653"/>
            <a:ext cx="6171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using sample 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8" name="Google Shape;858;p6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3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Question-8: Choose the correct </a:t>
            </a:r>
            <a:r>
              <a:rPr lang="en-IN" sz="1400"/>
              <a:t>Dendrogram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60" name="Google Shape;8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524472"/>
            <a:ext cx="5400675" cy="3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4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Questions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6" name="Google Shape;866;p64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4"/>
          <p:cNvSpPr txBox="1"/>
          <p:nvPr>
            <p:ph idx="1" type="body"/>
          </p:nvPr>
        </p:nvSpPr>
        <p:spPr>
          <a:xfrm>
            <a:off x="316675" y="1000700"/>
            <a:ext cx="83667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Question-9: </a:t>
            </a:r>
            <a:r>
              <a:rPr lang="en-IN" sz="1400"/>
              <a:t>PCA can be used for projecting and visualizing data in lower dimensions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True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False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/>
              <a:t>Question-10: What is the necessary condition hold true in case of Principal Components?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They needed to be in same direction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They needed to be orthogonal to each other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They should not be in the direction of maximum variance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5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3" name="Google Shape;87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65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-I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i="1"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5" name="Google Shape;875;p65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23/05/19</a:t>
            </a:r>
            <a:endParaRPr/>
          </a:p>
        </p:txBody>
      </p:sp>
      <p:sp>
        <p:nvSpPr>
          <p:cNvPr id="876" name="Google Shape;876;p65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7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8" name="Google Shape;6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37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51" name="Google Shape;6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125" y="2114911"/>
            <a:ext cx="1879623" cy="155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8"/>
          <p:cNvSpPr txBox="1"/>
          <p:nvPr>
            <p:ph idx="1" type="body"/>
          </p:nvPr>
        </p:nvSpPr>
        <p:spPr>
          <a:xfrm>
            <a:off x="470025" y="1229000"/>
            <a:ext cx="83667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Coding Questions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Use this link to download the questions notebook: </a:t>
            </a:r>
            <a:r>
              <a:rPr b="1" lang="en-IN" sz="1400" u="sng">
                <a:solidFill>
                  <a:schemeClr val="hlink"/>
                </a:solidFill>
                <a:hlinkClick r:id="rId3"/>
              </a:rPr>
              <a:t>https://drive.google.com/file/d/1sR23P6bhk5eZam7IEN0Xzku1xWJ9KrjB/view?usp=sharing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/>
              <a:t>Question-1: Is there any null in the data?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YES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NO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Question-2: Which column have some outliers?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sepal_lenght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sepal_width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petal_lenght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Question-3: What is the maximum value in the scaled array we have?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3.1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5.1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2.8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57" name="Google Shape;657;p38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8" name="Google Shape;658;p38"/>
          <p:cNvSpPr txBox="1"/>
          <p:nvPr/>
        </p:nvSpPr>
        <p:spPr>
          <a:xfrm>
            <a:off x="386004" y="126225"/>
            <a:ext cx="698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 Assignment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>
            <p:ph idx="1" type="body"/>
          </p:nvPr>
        </p:nvSpPr>
        <p:spPr>
          <a:xfrm>
            <a:off x="470025" y="1229000"/>
            <a:ext cx="83667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Coding Questions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Question-4: Which variable explains the maximum variance in the original data?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sepal_lenght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petal_lenght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petal_width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Question-5: What is the first component of the first vector obtained from pca.components_?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0.55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0.45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0.53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/>
              <a:t>Question-6: What is the variance explained by the first principal component?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70%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80%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90%</a:t>
            </a:r>
            <a:endParaRPr sz="1400"/>
          </a:p>
        </p:txBody>
      </p:sp>
      <p:sp>
        <p:nvSpPr>
          <p:cNvPr id="665" name="Google Shape;665;p39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6" name="Google Shape;666;p39"/>
          <p:cNvSpPr txBox="1"/>
          <p:nvPr/>
        </p:nvSpPr>
        <p:spPr>
          <a:xfrm>
            <a:off x="386004" y="126225"/>
            <a:ext cx="698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 Assignment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7" name="Google Shape;667;p3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0"/>
          <p:cNvSpPr txBox="1"/>
          <p:nvPr>
            <p:ph idx="1" type="body"/>
          </p:nvPr>
        </p:nvSpPr>
        <p:spPr>
          <a:xfrm>
            <a:off x="470025" y="1229000"/>
            <a:ext cx="83667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Coding Questions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Question-7: What is the number of PCs we can go about?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2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3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Question-8: Is the given data good for </a:t>
            </a:r>
            <a:r>
              <a:rPr lang="en-IN" sz="1400"/>
              <a:t>performing</a:t>
            </a:r>
            <a:r>
              <a:rPr lang="en-IN" sz="1400"/>
              <a:t> Clustering?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YES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NO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73" name="Google Shape;673;p40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4" name="Google Shape;674;p40"/>
          <p:cNvSpPr txBox="1"/>
          <p:nvPr/>
        </p:nvSpPr>
        <p:spPr>
          <a:xfrm>
            <a:off x="386004" y="126225"/>
            <a:ext cx="698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 Assignment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5" name="Google Shape;675;p40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1"/>
          <p:cNvSpPr txBox="1"/>
          <p:nvPr>
            <p:ph idx="1" type="body"/>
          </p:nvPr>
        </p:nvSpPr>
        <p:spPr>
          <a:xfrm>
            <a:off x="470025" y="1229000"/>
            <a:ext cx="83667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/>
              <a:t>Coding Questions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/>
              <a:t>Question-9: Look at the </a:t>
            </a:r>
            <a:r>
              <a:rPr lang="en-IN" sz="1400"/>
              <a:t>silhouette</a:t>
            </a:r>
            <a:r>
              <a:rPr lang="en-IN" sz="1400"/>
              <a:t> score plot and choose the optimal number of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2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3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Question-10: Look at the Elbow Curve plot and choose the optimal number of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2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3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81" name="Google Shape;681;p41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2" name="Google Shape;682;p41"/>
          <p:cNvSpPr txBox="1"/>
          <p:nvPr/>
        </p:nvSpPr>
        <p:spPr>
          <a:xfrm>
            <a:off x="386004" y="126225"/>
            <a:ext cx="698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and Clustering Assignment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3" name="Google Shape;683;p4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Assignment Explanation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9" name="Google Shape;6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2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1" name="Google Shape;691;p42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92" name="Google Shape;692;p42"/>
          <p:cNvPicPr preferRelativeResize="0"/>
          <p:nvPr/>
        </p:nvPicPr>
        <p:blipFill rotWithShape="1">
          <a:blip r:embed="rId4">
            <a:alphaModFix/>
          </a:blip>
          <a:srcRect b="19710" l="0" r="0" t="0"/>
          <a:stretch/>
        </p:blipFill>
        <p:spPr>
          <a:xfrm>
            <a:off x="6199275" y="1815150"/>
            <a:ext cx="2600475" cy="2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