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4" r:id="rId5"/>
    <p:sldId id="275" r:id="rId6"/>
    <p:sldId id="276" r:id="rId7"/>
    <p:sldId id="278" r:id="rId8"/>
    <p:sldId id="260" r:id="rId9"/>
    <p:sldId id="265" r:id="rId10"/>
    <p:sldId id="261" r:id="rId11"/>
    <p:sldId id="262" r:id="rId12"/>
    <p:sldId id="263" r:id="rId13"/>
    <p:sldId id="258" r:id="rId14"/>
    <p:sldId id="259" r:id="rId15"/>
    <p:sldId id="266" r:id="rId16"/>
    <p:sldId id="267" r:id="rId17"/>
    <p:sldId id="268" r:id="rId18"/>
    <p:sldId id="270" r:id="rId19"/>
    <p:sldId id="27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3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1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3" indent="0">
              <a:buNone/>
              <a:defRPr sz="1600" b="1"/>
            </a:lvl8pPr>
            <a:lvl9pPr marL="36571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3" indent="0">
              <a:buNone/>
              <a:defRPr sz="1600" b="1"/>
            </a:lvl8pPr>
            <a:lvl9pPr marL="36571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2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4" y="457200"/>
            <a:ext cx="267365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3" indent="0">
              <a:buNone/>
              <a:defRPr sz="900"/>
            </a:lvl8pPr>
            <a:lvl9pPr marL="36571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4" indent="0">
              <a:buNone/>
              <a:defRPr sz="2000"/>
            </a:lvl5pPr>
            <a:lvl6pPr marL="2285717" indent="0">
              <a:buNone/>
              <a:defRPr sz="2000"/>
            </a:lvl6pPr>
            <a:lvl7pPr marL="2742860" indent="0">
              <a:buNone/>
              <a:defRPr sz="2000"/>
            </a:lvl7pPr>
            <a:lvl8pPr marL="3200003" indent="0">
              <a:buNone/>
              <a:defRPr sz="2000"/>
            </a:lvl8pPr>
            <a:lvl9pPr marL="365714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3" indent="0">
              <a:buNone/>
              <a:defRPr sz="900"/>
            </a:lvl8pPr>
            <a:lvl9pPr marL="36571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29" tIns="45714" rIns="91429" bIns="45714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29" tIns="45714" rIns="91429" bIns="45714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8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F1B2116-1814-4958-84AF-B3FC95F174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208778"/>
            <a:ext cx="4873869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9"/>
            <a:ext cx="7620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80CB54C-260D-4938-B91B-14C5304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86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286" indent="-274286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286" indent="-274286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572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859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430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716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716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288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574" indent="-228572" algn="l" defTabSz="91428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7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Plant Watering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10200"/>
            <a:ext cx="6781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Discharge Only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436993" y="547128"/>
            <a:ext cx="6981101" cy="3925504"/>
            <a:chOff x="1368920" y="607228"/>
            <a:chExt cx="6981101" cy="3925504"/>
          </a:xfrm>
        </p:grpSpPr>
        <p:sp>
          <p:nvSpPr>
            <p:cNvPr id="63" name="TextBox 62"/>
            <p:cNvSpPr txBox="1"/>
            <p:nvPr/>
          </p:nvSpPr>
          <p:spPr>
            <a:xfrm>
              <a:off x="7661371" y="1936274"/>
              <a:ext cx="688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Source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1368920" y="607228"/>
              <a:ext cx="6725321" cy="3925504"/>
              <a:chOff x="1587779" y="801412"/>
              <a:chExt cx="6725321" cy="3925504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6134" y="1644626"/>
                <a:ext cx="6246989" cy="3082290"/>
                <a:chOff x="1616134" y="1644626"/>
                <a:chExt cx="6246989" cy="308229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616134" y="1644626"/>
                  <a:ext cx="6127870" cy="3082290"/>
                  <a:chOff x="1616134" y="1644626"/>
                  <a:chExt cx="6127870" cy="308229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616134" y="1644626"/>
                    <a:ext cx="6127870" cy="3082290"/>
                    <a:chOff x="1500852" y="1644626"/>
                    <a:chExt cx="6127870" cy="308229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1500852" y="1644626"/>
                      <a:ext cx="6127870" cy="2899410"/>
                      <a:chOff x="1500852" y="1644626"/>
                      <a:chExt cx="6127870" cy="2899410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500852" y="1644626"/>
                        <a:ext cx="6127870" cy="2716530"/>
                        <a:chOff x="912435" y="1497330"/>
                        <a:chExt cx="6127870" cy="2716530"/>
                      </a:xfrm>
                    </p:grpSpPr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5239901" y="3272790"/>
                          <a:ext cx="762000" cy="381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5249605" y="2663190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9" name="Group 8"/>
                        <p:cNvGrpSpPr/>
                        <p:nvPr/>
                      </p:nvGrpSpPr>
                      <p:grpSpPr>
                        <a:xfrm>
                          <a:off x="5766183" y="2586990"/>
                          <a:ext cx="182880" cy="365760"/>
                          <a:chOff x="4517078" y="2011680"/>
                          <a:chExt cx="182880" cy="365760"/>
                        </a:xfrm>
                      </p:grpSpPr>
                      <p:sp>
                        <p:nvSpPr>
                          <p:cNvPr id="7" name="Rectangle 6"/>
                          <p:cNvSpPr/>
                          <p:nvPr/>
                        </p:nvSpPr>
                        <p:spPr>
                          <a:xfrm>
                            <a:off x="4517078" y="2011680"/>
                            <a:ext cx="182880" cy="18288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Isosceles Triangle 7"/>
                          <p:cNvSpPr/>
                          <p:nvPr/>
                        </p:nvSpPr>
                        <p:spPr>
                          <a:xfrm flipV="1">
                            <a:off x="4517078" y="2194560"/>
                            <a:ext cx="182880" cy="182880"/>
                          </a:xfrm>
                          <a:prstGeom prst="triangl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1" name="Elbow Connector 10"/>
                        <p:cNvCxnSpPr>
                          <a:stCxn id="7" idx="0"/>
                        </p:cNvCxnSpPr>
                        <p:nvPr/>
                      </p:nvCxnSpPr>
                      <p:spPr>
                        <a:xfrm rot="5400000" flipH="1" flipV="1">
                          <a:off x="6220364" y="1767049"/>
                          <a:ext cx="457200" cy="1182682"/>
                        </a:xfrm>
                        <a:prstGeom prst="bentConnector2">
                          <a:avLst/>
                        </a:prstGeom>
                        <a:ln>
                          <a:solidFill>
                            <a:srgbClr val="0070C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Straight Arrow Connector 12"/>
                        <p:cNvCxnSpPr/>
                        <p:nvPr/>
                      </p:nvCxnSpPr>
                      <p:spPr>
                        <a:xfrm>
                          <a:off x="5857623" y="2952750"/>
                          <a:ext cx="0" cy="32004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70C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Straight Arrow Connector 13"/>
                        <p:cNvCxnSpPr/>
                        <p:nvPr/>
                      </p:nvCxnSpPr>
                      <p:spPr>
                        <a:xfrm flipV="1">
                          <a:off x="5363905" y="2952750"/>
                          <a:ext cx="0" cy="32004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70C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3839905" y="2411730"/>
                          <a:ext cx="182880" cy="18288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6" name="Elbow Connector 15"/>
                        <p:cNvCxnSpPr>
                          <a:stCxn id="15" idx="3"/>
                          <a:endCxn id="6" idx="0"/>
                        </p:cNvCxnSpPr>
                        <p:nvPr/>
                      </p:nvCxnSpPr>
                      <p:spPr>
                        <a:xfrm>
                          <a:off x="4022785" y="2503170"/>
                          <a:ext cx="1341120" cy="160020"/>
                        </a:xfrm>
                        <a:prstGeom prst="bentConnector2">
                          <a:avLst/>
                        </a:prstGeom>
                        <a:ln>
                          <a:solidFill>
                            <a:srgbClr val="0070C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3839905" y="1946910"/>
                          <a:ext cx="182880" cy="18288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Elbow Connector 19"/>
                        <p:cNvCxnSpPr>
                          <a:stCxn id="19" idx="3"/>
                        </p:cNvCxnSpPr>
                        <p:nvPr/>
                      </p:nvCxnSpPr>
                      <p:spPr>
                        <a:xfrm>
                          <a:off x="4022785" y="2038350"/>
                          <a:ext cx="426720" cy="464820"/>
                        </a:xfrm>
                        <a:prstGeom prst="bentConnector2">
                          <a:avLst/>
                        </a:prstGeom>
                        <a:ln>
                          <a:solidFill>
                            <a:srgbClr val="0070C0"/>
                          </a:solidFill>
                          <a:prstDash val="lgDash"/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3839905" y="1497330"/>
                          <a:ext cx="182880" cy="18288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4" name="Elbow Connector 23"/>
                        <p:cNvCxnSpPr>
                          <a:stCxn id="23" idx="3"/>
                        </p:cNvCxnSpPr>
                        <p:nvPr/>
                      </p:nvCxnSpPr>
                      <p:spPr>
                        <a:xfrm>
                          <a:off x="4022785" y="1588770"/>
                          <a:ext cx="426720" cy="464820"/>
                        </a:xfrm>
                        <a:prstGeom prst="bentConnector2">
                          <a:avLst/>
                        </a:prstGeom>
                        <a:ln>
                          <a:solidFill>
                            <a:srgbClr val="0070C0"/>
                          </a:solidFill>
                          <a:prstDash val="lgDash"/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Isosceles Triangle 24"/>
                        <p:cNvSpPr/>
                        <p:nvPr/>
                      </p:nvSpPr>
                      <p:spPr>
                        <a:xfrm rot="5400000" flipV="1">
                          <a:off x="2666425" y="2411730"/>
                          <a:ext cx="182880" cy="182880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" name="Straight Arrow Connector 26"/>
                        <p:cNvCxnSpPr>
                          <a:stCxn id="15" idx="1"/>
                          <a:endCxn id="25" idx="3"/>
                        </p:cNvCxnSpPr>
                        <p:nvPr/>
                      </p:nvCxnSpPr>
                      <p:spPr>
                        <a:xfrm flipH="1">
                          <a:off x="2849305" y="2503170"/>
                          <a:ext cx="9906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70C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6192903" y="4030980"/>
                          <a:ext cx="182880" cy="18288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9" name="Elbow Connector 28"/>
                        <p:cNvCxnSpPr/>
                        <p:nvPr/>
                      </p:nvCxnSpPr>
                      <p:spPr>
                        <a:xfrm>
                          <a:off x="5857623" y="3566160"/>
                          <a:ext cx="426720" cy="464820"/>
                        </a:xfrm>
                        <a:prstGeom prst="bentConnector2">
                          <a:avLst/>
                        </a:prstGeom>
                        <a:ln>
                          <a:solidFill>
                            <a:srgbClr val="0070C0"/>
                          </a:solidFill>
                          <a:prstDash val="lgDash"/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Isosceles Triangle 31"/>
                        <p:cNvSpPr/>
                        <p:nvPr/>
                      </p:nvSpPr>
                      <p:spPr>
                        <a:xfrm rot="5400000" flipV="1">
                          <a:off x="2644571" y="1954171"/>
                          <a:ext cx="182880" cy="182880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Arrow Connector 32"/>
                        <p:cNvCxnSpPr>
                          <a:endCxn id="32" idx="3"/>
                        </p:cNvCxnSpPr>
                        <p:nvPr/>
                      </p:nvCxnSpPr>
                      <p:spPr>
                        <a:xfrm flipH="1">
                          <a:off x="2827451" y="2045611"/>
                          <a:ext cx="9906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70C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4" name="Isosceles Triangle 33"/>
                        <p:cNvSpPr/>
                        <p:nvPr/>
                      </p:nvSpPr>
                      <p:spPr>
                        <a:xfrm rot="5400000" flipV="1">
                          <a:off x="2666425" y="1501571"/>
                          <a:ext cx="182880" cy="182880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5" name="Straight Arrow Connector 34"/>
                        <p:cNvCxnSpPr>
                          <a:endCxn id="34" idx="3"/>
                        </p:cNvCxnSpPr>
                        <p:nvPr/>
                      </p:nvCxnSpPr>
                      <p:spPr>
                        <a:xfrm flipH="1">
                          <a:off x="2849305" y="1593011"/>
                          <a:ext cx="9906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70C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3" name="Group 42"/>
                        <p:cNvGrpSpPr/>
                        <p:nvPr/>
                      </p:nvGrpSpPr>
                      <p:grpSpPr>
                        <a:xfrm>
                          <a:off x="914400" y="1543050"/>
                          <a:ext cx="1754565" cy="95681"/>
                          <a:chOff x="914400" y="1543050"/>
                          <a:chExt cx="1754565" cy="95681"/>
                        </a:xfrm>
                      </p:grpSpPr>
                      <p:cxnSp>
                        <p:nvCxnSpPr>
                          <p:cNvPr id="41" name="Straight Arrow Connector 40"/>
                          <p:cNvCxnSpPr>
                            <a:endCxn id="39" idx="2"/>
                          </p:cNvCxnSpPr>
                          <p:nvPr/>
                        </p:nvCxnSpPr>
                        <p:spPr>
                          <a:xfrm flipH="1">
                            <a:off x="914400" y="1593011"/>
                            <a:ext cx="1754565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0070C0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6" name="Oval 35"/>
                          <p:cNvSpPr/>
                          <p:nvPr/>
                        </p:nvSpPr>
                        <p:spPr>
                          <a:xfrm>
                            <a:off x="1524000" y="1547291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7" name="Oval 36"/>
                          <p:cNvSpPr/>
                          <p:nvPr/>
                        </p:nvSpPr>
                        <p:spPr>
                          <a:xfrm>
                            <a:off x="181356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211836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9" name="Oval 38"/>
                          <p:cNvSpPr/>
                          <p:nvPr/>
                        </p:nvSpPr>
                        <p:spPr>
                          <a:xfrm>
                            <a:off x="914400" y="1547291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>
                            <a:off x="121920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4" name="Group 43"/>
                        <p:cNvGrpSpPr/>
                        <p:nvPr/>
                      </p:nvGrpSpPr>
                      <p:grpSpPr>
                        <a:xfrm>
                          <a:off x="912435" y="1997770"/>
                          <a:ext cx="1754565" cy="95681"/>
                          <a:chOff x="914400" y="1543050"/>
                          <a:chExt cx="1754565" cy="95681"/>
                        </a:xfrm>
                      </p:grpSpPr>
                      <p:cxnSp>
                        <p:nvCxnSpPr>
                          <p:cNvPr id="45" name="Straight Arrow Connector 44"/>
                          <p:cNvCxnSpPr>
                            <a:endCxn id="49" idx="2"/>
                          </p:cNvCxnSpPr>
                          <p:nvPr/>
                        </p:nvCxnSpPr>
                        <p:spPr>
                          <a:xfrm flipH="1">
                            <a:off x="914400" y="1593011"/>
                            <a:ext cx="1754565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0070C0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6" name="Oval 45"/>
                          <p:cNvSpPr/>
                          <p:nvPr/>
                        </p:nvSpPr>
                        <p:spPr>
                          <a:xfrm>
                            <a:off x="1524000" y="1547291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Oval 46"/>
                          <p:cNvSpPr/>
                          <p:nvPr/>
                        </p:nvSpPr>
                        <p:spPr>
                          <a:xfrm>
                            <a:off x="181356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Oval 47"/>
                          <p:cNvSpPr/>
                          <p:nvPr/>
                        </p:nvSpPr>
                        <p:spPr>
                          <a:xfrm>
                            <a:off x="211836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Oval 48"/>
                          <p:cNvSpPr/>
                          <p:nvPr/>
                        </p:nvSpPr>
                        <p:spPr>
                          <a:xfrm>
                            <a:off x="914400" y="1547291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Oval 49"/>
                          <p:cNvSpPr/>
                          <p:nvPr/>
                        </p:nvSpPr>
                        <p:spPr>
                          <a:xfrm>
                            <a:off x="121920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936277" y="2455329"/>
                          <a:ext cx="1754565" cy="95681"/>
                          <a:chOff x="914400" y="1543050"/>
                          <a:chExt cx="1754565" cy="95681"/>
                        </a:xfrm>
                      </p:grpSpPr>
                      <p:cxnSp>
                        <p:nvCxnSpPr>
                          <p:cNvPr id="52" name="Straight Arrow Connector 51"/>
                          <p:cNvCxnSpPr>
                            <a:endCxn id="56" idx="2"/>
                          </p:cNvCxnSpPr>
                          <p:nvPr/>
                        </p:nvCxnSpPr>
                        <p:spPr>
                          <a:xfrm flipH="1">
                            <a:off x="914400" y="1593011"/>
                            <a:ext cx="1754565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0070C0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3" name="Oval 52"/>
                          <p:cNvSpPr/>
                          <p:nvPr/>
                        </p:nvSpPr>
                        <p:spPr>
                          <a:xfrm>
                            <a:off x="1524000" y="1547291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/>
                          <p:cNvSpPr/>
                          <p:nvPr/>
                        </p:nvSpPr>
                        <p:spPr>
                          <a:xfrm>
                            <a:off x="181356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5" name="Oval 54"/>
                          <p:cNvSpPr/>
                          <p:nvPr/>
                        </p:nvSpPr>
                        <p:spPr>
                          <a:xfrm>
                            <a:off x="211836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>
                            <a:off x="914400" y="1547291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1219200" y="1543050"/>
                            <a:ext cx="91440" cy="91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59" name="Isosceles Triangle 58"/>
                      <p:cNvSpPr/>
                      <p:nvPr/>
                    </p:nvSpPr>
                    <p:spPr>
                      <a:xfrm flipV="1">
                        <a:off x="6781320" y="4361156"/>
                        <a:ext cx="182880" cy="182880"/>
                      </a:xfrm>
                      <a:prstGeom prst="triangl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6872760" y="4544036"/>
                      <a:ext cx="0" cy="182880"/>
                    </a:xfrm>
                    <a:prstGeom prst="straightConnector1">
                      <a:avLst/>
                    </a:prstGeom>
                    <a:ln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927437" y="3456697"/>
                    <a:ext cx="725325" cy="3123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Tank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399920" y="2845985"/>
                    <a:ext cx="5581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/>
                      <a:t>Pump</a:t>
                    </a:r>
                  </a:p>
                </p:txBody>
              </p: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7275270" y="4236259"/>
                  <a:ext cx="5878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Drain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1587779" y="801412"/>
                <a:ext cx="1688821" cy="1846933"/>
                <a:chOff x="1587779" y="801412"/>
                <a:chExt cx="1688821" cy="1846933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1587779" y="801412"/>
                  <a:ext cx="853119" cy="27699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Field Lines</a:t>
                  </a:r>
                </a:p>
              </p:txBody>
            </p:sp>
            <p:cxnSp>
              <p:nvCxnSpPr>
                <p:cNvPr id="75" name="Straight Arrow Connector 74"/>
                <p:cNvCxnSpPr>
                  <a:stCxn id="67" idx="2"/>
                </p:cNvCxnSpPr>
                <p:nvPr/>
              </p:nvCxnSpPr>
              <p:spPr>
                <a:xfrm>
                  <a:off x="2014339" y="1078411"/>
                  <a:ext cx="1109861" cy="156993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67" idx="2"/>
                </p:cNvCxnSpPr>
                <p:nvPr/>
              </p:nvCxnSpPr>
              <p:spPr>
                <a:xfrm>
                  <a:off x="2014339" y="1078411"/>
                  <a:ext cx="1262261" cy="110723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stCxn id="67" idx="2"/>
                </p:cNvCxnSpPr>
                <p:nvPr/>
              </p:nvCxnSpPr>
              <p:spPr>
                <a:xfrm>
                  <a:off x="2014339" y="1078411"/>
                  <a:ext cx="1186061" cy="65765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3703979" y="825737"/>
                <a:ext cx="928267" cy="1822608"/>
                <a:chOff x="3703979" y="825737"/>
                <a:chExt cx="928267" cy="1822608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3703979" y="825737"/>
                  <a:ext cx="928267" cy="27699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Branch Line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68" idx="2"/>
                </p:cNvCxnSpPr>
                <p:nvPr/>
              </p:nvCxnSpPr>
              <p:spPr>
                <a:xfrm>
                  <a:off x="4168113" y="1102736"/>
                  <a:ext cx="251487" cy="6375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68" idx="2"/>
                </p:cNvCxnSpPr>
                <p:nvPr/>
              </p:nvCxnSpPr>
              <p:spPr>
                <a:xfrm>
                  <a:off x="4168113" y="1102736"/>
                  <a:ext cx="125744" cy="109814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68" idx="2"/>
                </p:cNvCxnSpPr>
                <p:nvPr/>
              </p:nvCxnSpPr>
              <p:spPr>
                <a:xfrm>
                  <a:off x="4168113" y="1102736"/>
                  <a:ext cx="0" cy="154560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>
                <a:off x="4939846" y="1087397"/>
                <a:ext cx="2073500" cy="1519469"/>
                <a:chOff x="4939846" y="1087397"/>
                <a:chExt cx="2073500" cy="1519469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5635853" y="1087397"/>
                  <a:ext cx="1377493" cy="28514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Distribution Line</a:t>
                  </a:r>
                </a:p>
              </p:txBody>
            </p:sp>
            <p:cxnSp>
              <p:nvCxnSpPr>
                <p:cNvPr id="95" name="Straight Arrow Connector 94"/>
                <p:cNvCxnSpPr>
                  <a:stCxn id="69" idx="2"/>
                </p:cNvCxnSpPr>
                <p:nvPr/>
              </p:nvCxnSpPr>
              <p:spPr>
                <a:xfrm flipH="1">
                  <a:off x="4991469" y="1372543"/>
                  <a:ext cx="1333131" cy="12343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69" idx="2"/>
                </p:cNvCxnSpPr>
                <p:nvPr/>
              </p:nvCxnSpPr>
              <p:spPr>
                <a:xfrm flipH="1">
                  <a:off x="4991471" y="1372543"/>
                  <a:ext cx="1333129" cy="8131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69" idx="2"/>
                </p:cNvCxnSpPr>
                <p:nvPr/>
              </p:nvCxnSpPr>
              <p:spPr>
                <a:xfrm flipH="1">
                  <a:off x="4939846" y="1372543"/>
                  <a:ext cx="1384754" cy="3635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6988044" y="3454882"/>
                <a:ext cx="1125917" cy="461665"/>
                <a:chOff x="6988044" y="3454882"/>
                <a:chExt cx="1125917" cy="461665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7583238" y="3454882"/>
                  <a:ext cx="530723" cy="46166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Drain</a:t>
                  </a:r>
                </a:p>
                <a:p>
                  <a:r>
                    <a:rPr lang="en-US" sz="1200" b="1" dirty="0"/>
                    <a:t>Line</a:t>
                  </a:r>
                </a:p>
              </p:txBody>
            </p:sp>
            <p:cxnSp>
              <p:nvCxnSpPr>
                <p:cNvPr id="108" name="Straight Arrow Connector 107"/>
                <p:cNvCxnSpPr>
                  <a:stCxn id="71" idx="1"/>
                </p:cNvCxnSpPr>
                <p:nvPr/>
              </p:nvCxnSpPr>
              <p:spPr>
                <a:xfrm flipH="1">
                  <a:off x="6988044" y="3685715"/>
                  <a:ext cx="595194" cy="17448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561323" y="2505688"/>
                <a:ext cx="1751777" cy="678194"/>
                <a:chOff x="6561323" y="2505688"/>
                <a:chExt cx="1751777" cy="678194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7696200" y="2722217"/>
                  <a:ext cx="616900" cy="46166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Source</a:t>
                  </a:r>
                </a:p>
                <a:p>
                  <a:pPr algn="ctr"/>
                  <a:r>
                    <a:rPr lang="en-US" sz="1200" b="1" dirty="0"/>
                    <a:t>Line</a:t>
                  </a:r>
                </a:p>
              </p:txBody>
            </p:sp>
            <p:cxnSp>
              <p:nvCxnSpPr>
                <p:cNvPr id="118" name="Straight Arrow Connector 117"/>
                <p:cNvCxnSpPr>
                  <a:stCxn id="70" idx="1"/>
                </p:cNvCxnSpPr>
                <p:nvPr/>
              </p:nvCxnSpPr>
              <p:spPr>
                <a:xfrm flipH="1" flipV="1">
                  <a:off x="6561323" y="2505688"/>
                  <a:ext cx="1134877" cy="44736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806406" y="3124200"/>
            <a:ext cx="4721809" cy="222450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Tank-based</a:t>
            </a:r>
          </a:p>
          <a:p>
            <a:r>
              <a:rPr lang="en-US" sz="1800" dirty="0"/>
              <a:t>Stable Main Water Source Pressure</a:t>
            </a:r>
          </a:p>
          <a:p>
            <a:r>
              <a:rPr lang="en-US" sz="1800" dirty="0"/>
              <a:t>Pump is configured for water discharge purposes only</a:t>
            </a:r>
          </a:p>
          <a:p>
            <a:r>
              <a:rPr lang="en-US" sz="1800" dirty="0"/>
              <a:t>Drain is optional</a:t>
            </a:r>
          </a:p>
          <a:p>
            <a:r>
              <a:rPr lang="en-US" sz="1800" dirty="0"/>
              <a:t>Best suited for having a stable main water source water pressure esp. those with connections from the water district.</a:t>
            </a:r>
          </a:p>
        </p:txBody>
      </p:sp>
    </p:spTree>
    <p:extLst>
      <p:ext uri="{BB962C8B-B14F-4D97-AF65-F5344CB8AC3E}">
        <p14:creationId xmlns:p14="http://schemas.microsoft.com/office/powerpoint/2010/main" val="11798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10200"/>
            <a:ext cx="6781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Distribution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92816" y="1390342"/>
            <a:ext cx="182880" cy="182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3" idx="3"/>
          </p:cNvCxnSpPr>
          <p:nvPr/>
        </p:nvCxnSpPr>
        <p:spPr>
          <a:xfrm>
            <a:off x="4575696" y="1481782"/>
            <a:ext cx="426720" cy="464820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64675" y="2022805"/>
            <a:ext cx="558144" cy="27698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1200" b="1" dirty="0"/>
              <a:t>Pump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36992" y="547128"/>
            <a:ext cx="6292450" cy="2778350"/>
            <a:chOff x="1436992" y="547128"/>
            <a:chExt cx="6292449" cy="2778350"/>
          </a:xfrm>
        </p:grpSpPr>
        <p:sp>
          <p:nvSpPr>
            <p:cNvPr id="63" name="TextBox 62"/>
            <p:cNvSpPr txBox="1"/>
            <p:nvPr/>
          </p:nvSpPr>
          <p:spPr>
            <a:xfrm>
              <a:off x="7040791" y="2200584"/>
              <a:ext cx="688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Source</a:t>
              </a:r>
            </a:p>
          </p:txBody>
        </p:sp>
        <p:sp>
          <p:nvSpPr>
            <p:cNvPr id="6" name="Rectangle 5"/>
            <p:cNvSpPr/>
            <p:nvPr/>
          </p:nvSpPr>
          <p:spPr>
            <a:xfrm rot="16200000" flipH="1">
              <a:off x="6129458" y="2241661"/>
              <a:ext cx="2286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endCxn id="6" idx="2"/>
            </p:cNvCxnSpPr>
            <p:nvPr/>
          </p:nvCxnSpPr>
          <p:spPr>
            <a:xfrm flipH="1" flipV="1">
              <a:off x="6396158" y="2394061"/>
              <a:ext cx="538042" cy="424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92817" y="2304742"/>
              <a:ext cx="182880" cy="182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lbow Connector 15"/>
            <p:cNvCxnSpPr>
              <a:stCxn id="15" idx="3"/>
              <a:endCxn id="6" idx="0"/>
            </p:cNvCxnSpPr>
            <p:nvPr/>
          </p:nvCxnSpPr>
          <p:spPr>
            <a:xfrm flipV="1">
              <a:off x="4575697" y="2394061"/>
              <a:ext cx="1515661" cy="212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392817" y="1839922"/>
              <a:ext cx="182880" cy="182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>
              <a:stCxn id="19" idx="3"/>
            </p:cNvCxnSpPr>
            <p:nvPr/>
          </p:nvCxnSpPr>
          <p:spPr>
            <a:xfrm>
              <a:off x="4575697" y="1931362"/>
              <a:ext cx="426720" cy="464820"/>
            </a:xfrm>
            <a:prstGeom prst="bentConnector2">
              <a:avLst/>
            </a:prstGeom>
            <a:ln>
              <a:solidFill>
                <a:srgbClr val="0070C0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 rot="5400000" flipV="1">
              <a:off x="3219337" y="2304742"/>
              <a:ext cx="182880" cy="18288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5" idx="1"/>
              <a:endCxn id="25" idx="3"/>
            </p:cNvCxnSpPr>
            <p:nvPr/>
          </p:nvCxnSpPr>
          <p:spPr>
            <a:xfrm flipH="1">
              <a:off x="3402217" y="2396182"/>
              <a:ext cx="990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 rot="5400000" flipV="1">
              <a:off x="3197483" y="1847183"/>
              <a:ext cx="182880" cy="18288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380363" y="1938623"/>
              <a:ext cx="990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 flipV="1">
              <a:off x="3219337" y="1394583"/>
              <a:ext cx="182880" cy="18288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endCxn id="34" idx="3"/>
            </p:cNvCxnSpPr>
            <p:nvPr/>
          </p:nvCxnSpPr>
          <p:spPr>
            <a:xfrm flipH="1">
              <a:off x="3402217" y="1486023"/>
              <a:ext cx="990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467312" y="1436062"/>
              <a:ext cx="1754565" cy="95681"/>
              <a:chOff x="914400" y="1543050"/>
              <a:chExt cx="1754565" cy="95681"/>
            </a:xfrm>
          </p:grpSpPr>
          <p:cxnSp>
            <p:nvCxnSpPr>
              <p:cNvPr id="41" name="Straight Arrow Connector 40"/>
              <p:cNvCxnSpPr>
                <a:endCxn id="39" idx="2"/>
              </p:cNvCxnSpPr>
              <p:nvPr/>
            </p:nvCxnSpPr>
            <p:spPr>
              <a:xfrm flipH="1">
                <a:off x="914400" y="1593011"/>
                <a:ext cx="1754565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524000" y="1547291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81356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11836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914400" y="1547291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21920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465347" y="1890782"/>
              <a:ext cx="1754565" cy="95681"/>
              <a:chOff x="914400" y="1543050"/>
              <a:chExt cx="1754565" cy="95681"/>
            </a:xfrm>
          </p:grpSpPr>
          <p:cxnSp>
            <p:nvCxnSpPr>
              <p:cNvPr id="45" name="Straight Arrow Connector 44"/>
              <p:cNvCxnSpPr>
                <a:endCxn id="49" idx="2"/>
              </p:cNvCxnSpPr>
              <p:nvPr/>
            </p:nvCxnSpPr>
            <p:spPr>
              <a:xfrm flipH="1">
                <a:off x="914400" y="1593011"/>
                <a:ext cx="1754565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524000" y="1547291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1356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11836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14400" y="1547291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21920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489189" y="2348341"/>
              <a:ext cx="1754565" cy="95681"/>
              <a:chOff x="914400" y="1543050"/>
              <a:chExt cx="1754565" cy="95681"/>
            </a:xfrm>
          </p:grpSpPr>
          <p:cxnSp>
            <p:nvCxnSpPr>
              <p:cNvPr id="52" name="Straight Arrow Connector 51"/>
              <p:cNvCxnSpPr>
                <a:endCxn id="56" idx="2"/>
              </p:cNvCxnSpPr>
              <p:nvPr/>
            </p:nvCxnSpPr>
            <p:spPr>
              <a:xfrm flipH="1">
                <a:off x="914400" y="1593011"/>
                <a:ext cx="1754565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1524000" y="1547291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81356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1836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14400" y="1547291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1543050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436992" y="547128"/>
              <a:ext cx="1688821" cy="1846933"/>
              <a:chOff x="1587779" y="801412"/>
              <a:chExt cx="1688821" cy="184693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587779" y="801412"/>
                <a:ext cx="853119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Field Lines</a:t>
                </a:r>
              </a:p>
            </p:txBody>
          </p:sp>
          <p:cxnSp>
            <p:nvCxnSpPr>
              <p:cNvPr id="75" name="Straight Arrow Connector 74"/>
              <p:cNvCxnSpPr>
                <a:stCxn id="67" idx="2"/>
              </p:cNvCxnSpPr>
              <p:nvPr/>
            </p:nvCxnSpPr>
            <p:spPr>
              <a:xfrm>
                <a:off x="2014339" y="1078411"/>
                <a:ext cx="1109861" cy="15699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7" idx="2"/>
              </p:cNvCxnSpPr>
              <p:nvPr/>
            </p:nvCxnSpPr>
            <p:spPr>
              <a:xfrm>
                <a:off x="2014339" y="1078411"/>
                <a:ext cx="1262261" cy="11072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67" idx="2"/>
              </p:cNvCxnSpPr>
              <p:nvPr/>
            </p:nvCxnSpPr>
            <p:spPr>
              <a:xfrm>
                <a:off x="2014339" y="1078411"/>
                <a:ext cx="1186061" cy="6576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3553192" y="571453"/>
              <a:ext cx="928267" cy="1822608"/>
              <a:chOff x="3703979" y="825737"/>
              <a:chExt cx="928267" cy="182260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703979" y="825737"/>
                <a:ext cx="928267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Branch Line</a:t>
                </a:r>
              </a:p>
            </p:txBody>
          </p:sp>
          <p:cxnSp>
            <p:nvCxnSpPr>
              <p:cNvPr id="85" name="Straight Arrow Connector 84"/>
              <p:cNvCxnSpPr>
                <a:stCxn id="68" idx="2"/>
              </p:cNvCxnSpPr>
              <p:nvPr/>
            </p:nvCxnSpPr>
            <p:spPr>
              <a:xfrm>
                <a:off x="4168113" y="1102736"/>
                <a:ext cx="251487" cy="6375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68" idx="2"/>
              </p:cNvCxnSpPr>
              <p:nvPr/>
            </p:nvCxnSpPr>
            <p:spPr>
              <a:xfrm>
                <a:off x="4168113" y="1102736"/>
                <a:ext cx="125744" cy="10981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68" idx="2"/>
              </p:cNvCxnSpPr>
              <p:nvPr/>
            </p:nvCxnSpPr>
            <p:spPr>
              <a:xfrm flipH="1">
                <a:off x="4168112" y="1102736"/>
                <a:ext cx="1" cy="15456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4789059" y="833113"/>
              <a:ext cx="2073500" cy="1519469"/>
              <a:chOff x="4939846" y="1087397"/>
              <a:chExt cx="2073500" cy="1519469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5853" y="1087397"/>
                <a:ext cx="1377493" cy="28514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Distribution Line</a:t>
                </a:r>
              </a:p>
            </p:txBody>
          </p:sp>
          <p:cxnSp>
            <p:nvCxnSpPr>
              <p:cNvPr id="95" name="Straight Arrow Connector 94"/>
              <p:cNvCxnSpPr>
                <a:stCxn id="69" idx="2"/>
              </p:cNvCxnSpPr>
              <p:nvPr/>
            </p:nvCxnSpPr>
            <p:spPr>
              <a:xfrm flipH="1">
                <a:off x="4991469" y="1372543"/>
                <a:ext cx="1333131" cy="12343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69" idx="2"/>
              </p:cNvCxnSpPr>
              <p:nvPr/>
            </p:nvCxnSpPr>
            <p:spPr>
              <a:xfrm flipH="1">
                <a:off x="4991471" y="1372543"/>
                <a:ext cx="1333129" cy="8131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69" idx="2"/>
              </p:cNvCxnSpPr>
              <p:nvPr/>
            </p:nvCxnSpPr>
            <p:spPr>
              <a:xfrm flipH="1">
                <a:off x="4939846" y="1372543"/>
                <a:ext cx="1384754" cy="3635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6442333" y="2398303"/>
              <a:ext cx="616900" cy="927175"/>
              <a:chOff x="7214365" y="1924585"/>
              <a:chExt cx="616900" cy="92717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214365" y="2390095"/>
                <a:ext cx="616900" cy="4616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Source</a:t>
                </a:r>
              </a:p>
              <a:p>
                <a:pPr algn="ctr"/>
                <a:r>
                  <a:rPr lang="en-US" sz="1200" b="1" dirty="0"/>
                  <a:t>Line</a:t>
                </a:r>
              </a:p>
            </p:txBody>
          </p:sp>
          <p:cxnSp>
            <p:nvCxnSpPr>
              <p:cNvPr id="118" name="Straight Arrow Connector 117"/>
              <p:cNvCxnSpPr>
                <a:stCxn id="70" idx="0"/>
              </p:cNvCxnSpPr>
              <p:nvPr/>
            </p:nvCxnSpPr>
            <p:spPr>
              <a:xfrm flipH="1" flipV="1">
                <a:off x="7480015" y="1924585"/>
                <a:ext cx="42800" cy="4655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806406" y="3657600"/>
            <a:ext cx="4721809" cy="1691102"/>
          </a:xfrm>
        </p:spPr>
        <p:txBody>
          <a:bodyPr anchor="t">
            <a:normAutofit/>
          </a:bodyPr>
          <a:lstStyle/>
          <a:p>
            <a:r>
              <a:rPr lang="en-US" sz="1800" dirty="0"/>
              <a:t>Unstable Main Water Source Pressure</a:t>
            </a:r>
          </a:p>
          <a:p>
            <a:r>
              <a:rPr lang="en-US" sz="1800" dirty="0"/>
              <a:t>Pump is configured for water discharge purposes only</a:t>
            </a:r>
          </a:p>
          <a:p>
            <a:r>
              <a:rPr lang="en-US" sz="1800" dirty="0"/>
              <a:t>Applicable only to main water source such as well.</a:t>
            </a:r>
          </a:p>
        </p:txBody>
      </p:sp>
    </p:spTree>
    <p:extLst>
      <p:ext uri="{BB962C8B-B14F-4D97-AF65-F5344CB8AC3E}">
        <p14:creationId xmlns:p14="http://schemas.microsoft.com/office/powerpoint/2010/main" val="23782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10200"/>
            <a:ext cx="6781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Discharge-Refill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543800" y="2212368"/>
            <a:ext cx="688628" cy="30776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1400" b="1" dirty="0"/>
              <a:t>Source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5954916" y="2241661"/>
            <a:ext cx="228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840261" y="4135863"/>
            <a:ext cx="182880" cy="365760"/>
            <a:chOff x="4517078" y="2011680"/>
            <a:chExt cx="182880" cy="365760"/>
          </a:xfrm>
        </p:grpSpPr>
        <p:sp>
          <p:nvSpPr>
            <p:cNvPr id="7" name="Rectangle 6"/>
            <p:cNvSpPr/>
            <p:nvPr/>
          </p:nvSpPr>
          <p:spPr>
            <a:xfrm>
              <a:off x="4517078" y="2011680"/>
              <a:ext cx="182880" cy="182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4517078" y="2194560"/>
              <a:ext cx="182880" cy="18288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>
            <a:stCxn id="6" idx="2"/>
          </p:cNvCxnSpPr>
          <p:nvPr/>
        </p:nvCxnSpPr>
        <p:spPr>
          <a:xfrm flipV="1">
            <a:off x="6221617" y="2394060"/>
            <a:ext cx="1322184" cy="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58982" y="2394059"/>
            <a:ext cx="0" cy="3200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2816" y="2304742"/>
            <a:ext cx="182880" cy="182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  <a:endCxn id="6" idx="0"/>
          </p:cNvCxnSpPr>
          <p:nvPr/>
        </p:nvCxnSpPr>
        <p:spPr>
          <a:xfrm flipV="1">
            <a:off x="4575696" y="2394063"/>
            <a:ext cx="1341120" cy="212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92816" y="1839922"/>
            <a:ext cx="182880" cy="182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</p:cNvCxnSpPr>
          <p:nvPr/>
        </p:nvCxnSpPr>
        <p:spPr>
          <a:xfrm>
            <a:off x="4575696" y="1931362"/>
            <a:ext cx="426720" cy="464820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92816" y="1390342"/>
            <a:ext cx="182880" cy="182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3" idx="3"/>
          </p:cNvCxnSpPr>
          <p:nvPr/>
        </p:nvCxnSpPr>
        <p:spPr>
          <a:xfrm>
            <a:off x="4575696" y="1481782"/>
            <a:ext cx="426720" cy="464820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5400000" flipV="1">
            <a:off x="3219336" y="2304742"/>
            <a:ext cx="182880" cy="18288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5" idx="1"/>
            <a:endCxn id="25" idx="3"/>
          </p:cNvCxnSpPr>
          <p:nvPr/>
        </p:nvCxnSpPr>
        <p:spPr>
          <a:xfrm flipH="1">
            <a:off x="3402216" y="2396182"/>
            <a:ext cx="9906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0"/>
          </p:cNvCxnSpPr>
          <p:nvPr/>
        </p:nvCxnSpPr>
        <p:spPr>
          <a:xfrm rot="16200000" flipH="1">
            <a:off x="5669028" y="3137036"/>
            <a:ext cx="462132" cy="35065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5400000" flipV="1">
            <a:off x="3197484" y="1847183"/>
            <a:ext cx="182880" cy="18288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2" idx="3"/>
          </p:cNvCxnSpPr>
          <p:nvPr/>
        </p:nvCxnSpPr>
        <p:spPr>
          <a:xfrm flipH="1">
            <a:off x="3380364" y="1938623"/>
            <a:ext cx="9906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 flipV="1">
            <a:off x="3219336" y="1394583"/>
            <a:ext cx="182880" cy="18288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H="1">
            <a:off x="3402216" y="1486023"/>
            <a:ext cx="9906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467314" y="1436064"/>
            <a:ext cx="1754565" cy="95681"/>
            <a:chOff x="914400" y="1543050"/>
            <a:chExt cx="1754565" cy="95681"/>
          </a:xfrm>
        </p:grpSpPr>
        <p:cxnSp>
          <p:nvCxnSpPr>
            <p:cNvPr id="41" name="Straight Arrow Connector 40"/>
            <p:cNvCxnSpPr>
              <a:endCxn id="39" idx="2"/>
            </p:cNvCxnSpPr>
            <p:nvPr/>
          </p:nvCxnSpPr>
          <p:spPr>
            <a:xfrm flipH="1">
              <a:off x="914400" y="1593011"/>
              <a:ext cx="1754565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24000" y="15472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1356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11836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14400" y="15472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1920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65349" y="1890783"/>
            <a:ext cx="1754565" cy="95681"/>
            <a:chOff x="914400" y="1543050"/>
            <a:chExt cx="1754565" cy="95681"/>
          </a:xfrm>
        </p:grpSpPr>
        <p:cxnSp>
          <p:nvCxnSpPr>
            <p:cNvPr id="45" name="Straight Arrow Connector 44"/>
            <p:cNvCxnSpPr>
              <a:endCxn id="49" idx="2"/>
            </p:cNvCxnSpPr>
            <p:nvPr/>
          </p:nvCxnSpPr>
          <p:spPr>
            <a:xfrm flipH="1">
              <a:off x="914400" y="1593011"/>
              <a:ext cx="1754565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524000" y="15472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81356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11836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14400" y="15472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1920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489190" y="2348342"/>
            <a:ext cx="1754565" cy="95681"/>
            <a:chOff x="914400" y="1543050"/>
            <a:chExt cx="1754565" cy="95681"/>
          </a:xfrm>
        </p:grpSpPr>
        <p:cxnSp>
          <p:nvCxnSpPr>
            <p:cNvPr id="52" name="Straight Arrow Connector 51"/>
            <p:cNvCxnSpPr>
              <a:endCxn id="56" idx="2"/>
            </p:cNvCxnSpPr>
            <p:nvPr/>
          </p:nvCxnSpPr>
          <p:spPr>
            <a:xfrm flipH="1">
              <a:off x="914400" y="1593011"/>
              <a:ext cx="1754565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524000" y="15472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81356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1836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15472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219200" y="154305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33326" y="2715537"/>
            <a:ext cx="182880" cy="365760"/>
            <a:chOff x="6745815" y="3923992"/>
            <a:chExt cx="182880" cy="365760"/>
          </a:xfrm>
        </p:grpSpPr>
        <p:sp>
          <p:nvSpPr>
            <p:cNvPr id="28" name="Rectangle 27"/>
            <p:cNvSpPr/>
            <p:nvPr/>
          </p:nvSpPr>
          <p:spPr>
            <a:xfrm>
              <a:off x="6745815" y="3923992"/>
              <a:ext cx="182880" cy="182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flipV="1">
              <a:off x="6745815" y="4106872"/>
              <a:ext cx="182880" cy="18288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>
            <a:endCxn id="28" idx="0"/>
          </p:cNvCxnSpPr>
          <p:nvPr/>
        </p:nvCxnSpPr>
        <p:spPr>
          <a:xfrm>
            <a:off x="5724766" y="2394059"/>
            <a:ext cx="0" cy="32147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840618" y="3543424"/>
            <a:ext cx="762001" cy="385526"/>
            <a:chOff x="5776649" y="3311927"/>
            <a:chExt cx="762001" cy="385526"/>
          </a:xfrm>
        </p:grpSpPr>
        <p:sp>
          <p:nvSpPr>
            <p:cNvPr id="4" name="Rectangle 3"/>
            <p:cNvSpPr/>
            <p:nvPr/>
          </p:nvSpPr>
          <p:spPr>
            <a:xfrm>
              <a:off x="5776650" y="3311927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6649" y="3385150"/>
              <a:ext cx="725325" cy="312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Tank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96335" y="2030065"/>
            <a:ext cx="558144" cy="27698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1200" b="1" dirty="0"/>
              <a:t>Pump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74927" y="4138288"/>
            <a:ext cx="587831" cy="30776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1400" b="1" dirty="0"/>
              <a:t>Drain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36994" y="547130"/>
            <a:ext cx="1688821" cy="1846933"/>
            <a:chOff x="1436992" y="547128"/>
            <a:chExt cx="1688821" cy="1846933"/>
          </a:xfrm>
        </p:grpSpPr>
        <p:sp>
          <p:nvSpPr>
            <p:cNvPr id="67" name="TextBox 66"/>
            <p:cNvSpPr txBox="1"/>
            <p:nvPr/>
          </p:nvSpPr>
          <p:spPr>
            <a:xfrm>
              <a:off x="1436992" y="547128"/>
              <a:ext cx="853119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Field Lines</a:t>
              </a:r>
            </a:p>
          </p:txBody>
        </p:sp>
        <p:cxnSp>
          <p:nvCxnSpPr>
            <p:cNvPr id="75" name="Straight Arrow Connector 74"/>
            <p:cNvCxnSpPr>
              <a:stCxn id="67" idx="2"/>
            </p:cNvCxnSpPr>
            <p:nvPr/>
          </p:nvCxnSpPr>
          <p:spPr>
            <a:xfrm>
              <a:off x="1863552" y="824127"/>
              <a:ext cx="1109861" cy="1569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7" idx="2"/>
            </p:cNvCxnSpPr>
            <p:nvPr/>
          </p:nvCxnSpPr>
          <p:spPr>
            <a:xfrm>
              <a:off x="1863552" y="824127"/>
              <a:ext cx="1262261" cy="11072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7" idx="2"/>
            </p:cNvCxnSpPr>
            <p:nvPr/>
          </p:nvCxnSpPr>
          <p:spPr>
            <a:xfrm>
              <a:off x="1863552" y="824127"/>
              <a:ext cx="1186061" cy="6576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553191" y="571454"/>
            <a:ext cx="928267" cy="1822608"/>
            <a:chOff x="3553192" y="571453"/>
            <a:chExt cx="928267" cy="1822608"/>
          </a:xfrm>
        </p:grpSpPr>
        <p:sp>
          <p:nvSpPr>
            <p:cNvPr id="68" name="TextBox 67"/>
            <p:cNvSpPr txBox="1"/>
            <p:nvPr/>
          </p:nvSpPr>
          <p:spPr>
            <a:xfrm>
              <a:off x="3553192" y="571453"/>
              <a:ext cx="928267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Branch Line</a:t>
              </a:r>
            </a:p>
          </p:txBody>
        </p:sp>
        <p:cxnSp>
          <p:nvCxnSpPr>
            <p:cNvPr id="85" name="Straight Arrow Connector 84"/>
            <p:cNvCxnSpPr>
              <a:stCxn id="68" idx="2"/>
            </p:cNvCxnSpPr>
            <p:nvPr/>
          </p:nvCxnSpPr>
          <p:spPr>
            <a:xfrm>
              <a:off x="4017326" y="848452"/>
              <a:ext cx="251487" cy="63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8" idx="2"/>
            </p:cNvCxnSpPr>
            <p:nvPr/>
          </p:nvCxnSpPr>
          <p:spPr>
            <a:xfrm>
              <a:off x="4017326" y="848452"/>
              <a:ext cx="125744" cy="1098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8" idx="2"/>
            </p:cNvCxnSpPr>
            <p:nvPr/>
          </p:nvCxnSpPr>
          <p:spPr>
            <a:xfrm>
              <a:off x="4017326" y="848452"/>
              <a:ext cx="0" cy="15456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89059" y="833115"/>
            <a:ext cx="2073500" cy="1519469"/>
            <a:chOff x="4789059" y="833113"/>
            <a:chExt cx="2073500" cy="1519469"/>
          </a:xfrm>
        </p:grpSpPr>
        <p:sp>
          <p:nvSpPr>
            <p:cNvPr id="69" name="TextBox 68"/>
            <p:cNvSpPr txBox="1"/>
            <p:nvPr/>
          </p:nvSpPr>
          <p:spPr>
            <a:xfrm>
              <a:off x="5485066" y="833113"/>
              <a:ext cx="1377493" cy="2851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Distribution Line</a:t>
              </a:r>
            </a:p>
          </p:txBody>
        </p:sp>
        <p:cxnSp>
          <p:nvCxnSpPr>
            <p:cNvPr id="95" name="Straight Arrow Connector 94"/>
            <p:cNvCxnSpPr>
              <a:stCxn id="69" idx="2"/>
            </p:cNvCxnSpPr>
            <p:nvPr/>
          </p:nvCxnSpPr>
          <p:spPr>
            <a:xfrm flipH="1">
              <a:off x="4840682" y="1118259"/>
              <a:ext cx="1333131" cy="12343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9" idx="2"/>
            </p:cNvCxnSpPr>
            <p:nvPr/>
          </p:nvCxnSpPr>
          <p:spPr>
            <a:xfrm flipH="1">
              <a:off x="4840682" y="1118259"/>
              <a:ext cx="1333131" cy="8131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9" idx="2"/>
            </p:cNvCxnSpPr>
            <p:nvPr/>
          </p:nvCxnSpPr>
          <p:spPr>
            <a:xfrm flipH="1">
              <a:off x="4789059" y="1118259"/>
              <a:ext cx="1384754" cy="363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931703" y="3733925"/>
            <a:ext cx="1437839" cy="461665"/>
            <a:chOff x="6525335" y="3200598"/>
            <a:chExt cx="1437839" cy="461665"/>
          </a:xfrm>
        </p:grpSpPr>
        <p:sp>
          <p:nvSpPr>
            <p:cNvPr id="71" name="TextBox 70"/>
            <p:cNvSpPr txBox="1"/>
            <p:nvPr/>
          </p:nvSpPr>
          <p:spPr>
            <a:xfrm>
              <a:off x="7432451" y="3200598"/>
              <a:ext cx="530723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Drain</a:t>
              </a:r>
            </a:p>
            <a:p>
              <a:r>
                <a:rPr lang="en-US" sz="1200" b="1" dirty="0"/>
                <a:t>Line</a:t>
              </a:r>
            </a:p>
          </p:txBody>
        </p:sp>
        <p:cxnSp>
          <p:nvCxnSpPr>
            <p:cNvPr id="108" name="Straight Arrow Connector 107"/>
            <p:cNvCxnSpPr>
              <a:stCxn id="71" idx="1"/>
            </p:cNvCxnSpPr>
            <p:nvPr/>
          </p:nvCxnSpPr>
          <p:spPr>
            <a:xfrm flipH="1" flipV="1">
              <a:off x="6525335" y="3391099"/>
              <a:ext cx="907116" cy="40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110549" y="1252527"/>
            <a:ext cx="931117" cy="1141532"/>
            <a:chOff x="7487381" y="740779"/>
            <a:chExt cx="931118" cy="1141532"/>
          </a:xfrm>
        </p:grpSpPr>
        <p:sp>
          <p:nvSpPr>
            <p:cNvPr id="70" name="TextBox 69"/>
            <p:cNvSpPr txBox="1"/>
            <p:nvPr/>
          </p:nvSpPr>
          <p:spPr>
            <a:xfrm>
              <a:off x="7801598" y="740779"/>
              <a:ext cx="616901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Source</a:t>
              </a:r>
            </a:p>
            <a:p>
              <a:pPr algn="ctr"/>
              <a:r>
                <a:rPr lang="en-US" sz="1200" b="1" dirty="0"/>
                <a:t>Line</a:t>
              </a:r>
            </a:p>
          </p:txBody>
        </p:sp>
        <p:cxnSp>
          <p:nvCxnSpPr>
            <p:cNvPr id="118" name="Straight Arrow Connector 117"/>
            <p:cNvCxnSpPr>
              <a:stCxn id="70" idx="1"/>
            </p:cNvCxnSpPr>
            <p:nvPr/>
          </p:nvCxnSpPr>
          <p:spPr>
            <a:xfrm flipH="1">
              <a:off x="7487381" y="971612"/>
              <a:ext cx="314217" cy="910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806406" y="3312362"/>
            <a:ext cx="4721809" cy="2036340"/>
          </a:xfrm>
        </p:spPr>
        <p:txBody>
          <a:bodyPr anchor="t">
            <a:normAutofit/>
          </a:bodyPr>
          <a:lstStyle/>
          <a:p>
            <a:r>
              <a:rPr lang="en-US" sz="1800" dirty="0"/>
              <a:t>Tank-based</a:t>
            </a:r>
          </a:p>
          <a:p>
            <a:r>
              <a:rPr lang="en-US" sz="1800" dirty="0"/>
              <a:t>Able to switch from direct source distribution, tank refill and tank-based water discharge.</a:t>
            </a:r>
          </a:p>
          <a:p>
            <a:r>
              <a:rPr lang="en-US" sz="1800" dirty="0"/>
              <a:t>Drain is optional.</a:t>
            </a:r>
          </a:p>
          <a:p>
            <a:r>
              <a:rPr lang="en-US" sz="1800" dirty="0"/>
              <a:t>Suitable for either stable and unstable water source pressure.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771119" y="2314194"/>
            <a:ext cx="18288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467542" y="2686872"/>
            <a:ext cx="18288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>
            <a:stCxn id="97" idx="2"/>
          </p:cNvCxnSpPr>
          <p:nvPr/>
        </p:nvCxnSpPr>
        <p:spPr>
          <a:xfrm rot="5400000">
            <a:off x="6119906" y="3104351"/>
            <a:ext cx="673675" cy="20448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7" idx="0"/>
          </p:cNvCxnSpPr>
          <p:nvPr/>
        </p:nvCxnSpPr>
        <p:spPr>
          <a:xfrm>
            <a:off x="6467544" y="3877566"/>
            <a:ext cx="464159" cy="258299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6931701" y="4501623"/>
            <a:ext cx="0" cy="1828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558990" y="2972662"/>
            <a:ext cx="1616210" cy="461665"/>
            <a:chOff x="6897027" y="740779"/>
            <a:chExt cx="1616209" cy="461665"/>
          </a:xfrm>
        </p:grpSpPr>
        <p:sp>
          <p:nvSpPr>
            <p:cNvPr id="116" name="TextBox 115"/>
            <p:cNvSpPr txBox="1"/>
            <p:nvPr/>
          </p:nvSpPr>
          <p:spPr>
            <a:xfrm>
              <a:off x="7706861" y="740779"/>
              <a:ext cx="806375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Discharge</a:t>
              </a:r>
            </a:p>
            <a:p>
              <a:pPr algn="ctr"/>
              <a:r>
                <a:rPr lang="en-US" sz="1200" b="1" dirty="0"/>
                <a:t>Line</a:t>
              </a:r>
            </a:p>
          </p:txBody>
        </p:sp>
        <p:cxnSp>
          <p:nvCxnSpPr>
            <p:cNvPr id="119" name="Straight Arrow Connector 118"/>
            <p:cNvCxnSpPr>
              <a:stCxn id="116" idx="1"/>
            </p:cNvCxnSpPr>
            <p:nvPr/>
          </p:nvCxnSpPr>
          <p:spPr>
            <a:xfrm flipH="1" flipV="1">
              <a:off x="6897027" y="849418"/>
              <a:ext cx="809834" cy="122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4087052" y="2520143"/>
            <a:ext cx="1637711" cy="604918"/>
            <a:chOff x="7706860" y="597526"/>
            <a:chExt cx="1637712" cy="604918"/>
          </a:xfrm>
        </p:grpSpPr>
        <p:sp>
          <p:nvSpPr>
            <p:cNvPr id="127" name="TextBox 126"/>
            <p:cNvSpPr txBox="1"/>
            <p:nvPr/>
          </p:nvSpPr>
          <p:spPr>
            <a:xfrm>
              <a:off x="7706860" y="740779"/>
              <a:ext cx="806377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Discharge</a:t>
              </a:r>
            </a:p>
            <a:p>
              <a:pPr algn="ctr"/>
              <a:r>
                <a:rPr lang="en-US" sz="1200" b="1" dirty="0"/>
                <a:t>Line</a:t>
              </a:r>
            </a:p>
          </p:txBody>
        </p:sp>
        <p:cxnSp>
          <p:nvCxnSpPr>
            <p:cNvPr id="128" name="Straight Arrow Connector 127"/>
            <p:cNvCxnSpPr>
              <a:stCxn id="127" idx="3"/>
            </p:cNvCxnSpPr>
            <p:nvPr/>
          </p:nvCxnSpPr>
          <p:spPr>
            <a:xfrm flipV="1">
              <a:off x="8513237" y="597526"/>
              <a:ext cx="831335" cy="3740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Soil Moisture Sensor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11421" r="1725" b="6974"/>
          <a:stretch/>
        </p:blipFill>
        <p:spPr>
          <a:xfrm>
            <a:off x="685800" y="1219200"/>
            <a:ext cx="5303555" cy="3581400"/>
          </a:xfrm>
        </p:spPr>
      </p:pic>
      <p:sp>
        <p:nvSpPr>
          <p:cNvPr id="6" name="TextBox 5"/>
          <p:cNvSpPr txBox="1"/>
          <p:nvPr/>
        </p:nvSpPr>
        <p:spPr>
          <a:xfrm>
            <a:off x="6172200" y="762000"/>
            <a:ext cx="266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Features: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Digital and analog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Working </a:t>
            </a:r>
            <a:r>
              <a:rPr lang="en-US" sz="1600" dirty="0"/>
              <a:t>voltage: 3.3V-5V On-board LM393 </a:t>
            </a:r>
            <a:r>
              <a:rPr lang="en-US" sz="1600" dirty="0" smtClean="0"/>
              <a:t>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Dimension: </a:t>
            </a:r>
            <a:r>
              <a:rPr lang="en-US" sz="1600" dirty="0"/>
              <a:t>3.2cm * </a:t>
            </a:r>
            <a:r>
              <a:rPr lang="en-US" sz="1600" dirty="0" smtClean="0"/>
              <a:t>1.4cm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Price: </a:t>
            </a:r>
            <a:r>
              <a:rPr lang="en-US" sz="1600" dirty="0" err="1" smtClean="0"/>
              <a:t>Php</a:t>
            </a:r>
            <a:r>
              <a:rPr lang="en-US" sz="1600" dirty="0" smtClean="0"/>
              <a:t>. </a:t>
            </a:r>
            <a:r>
              <a:rPr lang="en-US" sz="1600" dirty="0"/>
              <a:t>55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846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Plastic Water Solenoid </a:t>
            </a:r>
            <a:r>
              <a:rPr lang="en-US" sz="4400" dirty="0" smtClean="0"/>
              <a:t>Valve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7620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Features: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½ inch diameter PVC 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12V powered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Minimum </a:t>
            </a:r>
            <a:r>
              <a:rPr lang="en-US" sz="1600" dirty="0"/>
              <a:t>pressure requirement of 0.02 </a:t>
            </a:r>
            <a:r>
              <a:rPr lang="en-US" sz="1600" dirty="0" err="1"/>
              <a:t>Mpa</a:t>
            </a:r>
            <a:r>
              <a:rPr lang="en-US" sz="1600" dirty="0"/>
              <a:t> (3 </a:t>
            </a:r>
            <a:r>
              <a:rPr lang="en-US" sz="1600" dirty="0" smtClean="0"/>
              <a:t>PSI)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Price: </a:t>
            </a:r>
            <a:r>
              <a:rPr lang="en-US" sz="1600" dirty="0" err="1" smtClean="0"/>
              <a:t>Php</a:t>
            </a:r>
            <a:r>
              <a:rPr lang="en-US" sz="1600" dirty="0" smtClean="0"/>
              <a:t>. 250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3186" r="23356"/>
          <a:stretch/>
        </p:blipFill>
        <p:spPr>
          <a:xfrm>
            <a:off x="494581" y="1219200"/>
            <a:ext cx="2096219" cy="37623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20368" r="15961" b="17784"/>
          <a:stretch/>
        </p:blipFill>
        <p:spPr>
          <a:xfrm>
            <a:off x="2590800" y="1470804"/>
            <a:ext cx="37777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Plastic Water Flow Sensor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762000"/>
            <a:ext cx="266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Features: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½ inch diameter PVC 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5V - 12V powered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13.1 (L/min</a:t>
            </a:r>
            <a:r>
              <a:rPr lang="en-US" sz="1600" dirty="0" smtClean="0"/>
              <a:t>) output readings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Price: </a:t>
            </a:r>
            <a:r>
              <a:rPr lang="en-US" sz="1600" dirty="0" err="1" smtClean="0"/>
              <a:t>Php</a:t>
            </a:r>
            <a:r>
              <a:rPr lang="en-US" sz="1600" dirty="0" smtClean="0"/>
              <a:t>. </a:t>
            </a:r>
            <a:r>
              <a:rPr lang="en-US" sz="1600" dirty="0"/>
              <a:t>247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8" b="14854"/>
          <a:stretch/>
        </p:blipFill>
        <p:spPr>
          <a:xfrm>
            <a:off x="941717" y="2895600"/>
            <a:ext cx="3886200" cy="266624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14865" r="10886" b="2767"/>
          <a:stretch/>
        </p:blipFill>
        <p:spPr>
          <a:xfrm>
            <a:off x="1219200" y="436695"/>
            <a:ext cx="3581400" cy="26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Ultrasonic Ranging </a:t>
            </a:r>
            <a:r>
              <a:rPr lang="en-US" sz="4400" dirty="0" smtClean="0"/>
              <a:t>Sensor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762000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Features: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½ inch diameter PVC 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5VDC powered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Effective angle for computation: &lt; 30 degrees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Ideal distance: 2cm to 500 </a:t>
            </a:r>
            <a:r>
              <a:rPr lang="en-US" sz="1400" dirty="0" smtClean="0"/>
              <a:t>cm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Ultrasonic Frequency: 40k Hz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Price: </a:t>
            </a:r>
            <a:r>
              <a:rPr lang="en-US" sz="1400" dirty="0" err="1" smtClean="0"/>
              <a:t>Php</a:t>
            </a:r>
            <a:r>
              <a:rPr lang="en-US" sz="1400" dirty="0" smtClean="0"/>
              <a:t>. 60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9" b="12461"/>
          <a:stretch/>
        </p:blipFill>
        <p:spPr>
          <a:xfrm>
            <a:off x="2477164" y="3124200"/>
            <a:ext cx="3695036" cy="236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5838" r="4067" b="3784"/>
          <a:stretch/>
        </p:blipFill>
        <p:spPr>
          <a:xfrm>
            <a:off x="609600" y="685800"/>
            <a:ext cx="303660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Relay Module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762000"/>
            <a:ext cx="2667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Features: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Power output: 250V AC 10Amps/ 125V DC 10 </a:t>
            </a:r>
            <a:r>
              <a:rPr lang="en-US" sz="1400" dirty="0" err="1" smtClean="0"/>
              <a:t>AMps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5V DC low level trigger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16-channel relay variation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Price: </a:t>
            </a:r>
            <a:r>
              <a:rPr lang="en-US" sz="1400" dirty="0" err="1" smtClean="0"/>
              <a:t>Php</a:t>
            </a:r>
            <a:r>
              <a:rPr lang="en-US" sz="1400" dirty="0" smtClean="0"/>
              <a:t>. 155 (4-channel)</a:t>
            </a:r>
            <a:endParaRPr lang="en-US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61" r="5813" b="3108"/>
          <a:stretch/>
        </p:blipFill>
        <p:spPr>
          <a:xfrm>
            <a:off x="3424688" y="2743200"/>
            <a:ext cx="3890512" cy="303067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t="7877" r="5886" b="8098"/>
          <a:stretch/>
        </p:blipFill>
        <p:spPr>
          <a:xfrm rot="16200000">
            <a:off x="-345548" y="1410726"/>
            <a:ext cx="4344383" cy="31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400" dirty="0" err="1"/>
              <a:t>MicroSD</a:t>
            </a:r>
            <a:r>
              <a:rPr lang="en-US" sz="4400" dirty="0"/>
              <a:t> Card Reader Module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762000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Features: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Supports Micro SD cards, Micro SDHC card (high speed card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Price: </a:t>
            </a:r>
            <a:r>
              <a:rPr lang="en-US" sz="1400" dirty="0" err="1" smtClean="0"/>
              <a:t>Php</a:t>
            </a:r>
            <a:r>
              <a:rPr lang="en-US" sz="1400" dirty="0" smtClean="0"/>
              <a:t>. </a:t>
            </a:r>
            <a:r>
              <a:rPr lang="en-US" sz="1400" dirty="0"/>
              <a:t>79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" t="22608" r="4660" b="17681"/>
          <a:stretch/>
        </p:blipFill>
        <p:spPr>
          <a:xfrm>
            <a:off x="3048000" y="1828800"/>
            <a:ext cx="3397370" cy="232050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11258" r="18129" b="7233"/>
          <a:stretch/>
        </p:blipFill>
        <p:spPr>
          <a:xfrm>
            <a:off x="381000" y="1600200"/>
            <a:ext cx="229076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Hydra?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057400"/>
            <a:ext cx="4343400" cy="16764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Comic Sans MS" pitchFamily="66" charset="0"/>
              </a:rPr>
              <a:t>Is a microcontroller-based automatic plant watering system.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000" dirty="0" err="1"/>
              <a:t>NodeMCU</a:t>
            </a:r>
            <a:r>
              <a:rPr lang="en-US" sz="4000" dirty="0"/>
              <a:t> V3 ESP8266 ESP-12E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762000"/>
            <a:ext cx="2667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Features: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Communication interface voltage</a:t>
            </a:r>
            <a:r>
              <a:rPr lang="en-US" sz="1400" dirty="0"/>
              <a:t>: </a:t>
            </a:r>
            <a:r>
              <a:rPr lang="en-US" sz="1400" dirty="0" smtClean="0"/>
              <a:t>3.3V.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Antenna </a:t>
            </a:r>
            <a:r>
              <a:rPr lang="en-US" sz="1400" dirty="0"/>
              <a:t>type: Built-in PCB antenna is available.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Wireless </a:t>
            </a:r>
            <a:r>
              <a:rPr lang="en-US" sz="1400" dirty="0"/>
              <a:t>802.11 b/g/n standard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WiFi</a:t>
            </a:r>
            <a:r>
              <a:rPr lang="en-US" sz="1400" dirty="0" smtClean="0"/>
              <a:t> </a:t>
            </a:r>
            <a:r>
              <a:rPr lang="en-US" sz="1400" dirty="0"/>
              <a:t>at 2.4GHz, support WPA / WPA2 security </a:t>
            </a:r>
            <a:r>
              <a:rPr lang="en-US" sz="1400" dirty="0" smtClean="0"/>
              <a:t>mode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Power </a:t>
            </a:r>
            <a:r>
              <a:rPr lang="en-US" sz="1400" dirty="0"/>
              <a:t>input: </a:t>
            </a:r>
            <a:r>
              <a:rPr lang="en-US" sz="1400" dirty="0" smtClean="0"/>
              <a:t>3V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Range: ~250  meters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Price: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/>
              <a:t>160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21199" r="15184" b="20866"/>
          <a:stretch/>
        </p:blipFill>
        <p:spPr>
          <a:xfrm>
            <a:off x="3058063" y="3200400"/>
            <a:ext cx="3114137" cy="225149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800" y="457200"/>
            <a:ext cx="3660000" cy="3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Hydra Modules</a:t>
            </a:r>
            <a:endParaRPr lang="en-US" sz="5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010400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Hydra Root Module and the Hydra Leaf 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2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Root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5943600" cy="28194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Comic Sans MS" pitchFamily="66" charset="0"/>
              </a:rPr>
              <a:t>The Hydra Root Module controls the overall management of the Hydra Network including all connected Hydra Leaf Nodes.</a:t>
            </a:r>
          </a:p>
        </p:txBody>
      </p:sp>
    </p:spTree>
    <p:extLst>
      <p:ext uri="{BB962C8B-B14F-4D97-AF65-F5344CB8AC3E}">
        <p14:creationId xmlns:p14="http://schemas.microsoft.com/office/powerpoint/2010/main" val="39232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</a:t>
            </a:r>
            <a:r>
              <a:rPr lang="en-US" dirty="0" smtClean="0"/>
              <a:t>Leaf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5943600" cy="28194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Comic Sans MS" pitchFamily="66" charset="0"/>
              </a:rPr>
              <a:t>The Hydra </a:t>
            </a:r>
            <a:r>
              <a:rPr lang="en-US" sz="3200" dirty="0" smtClean="0">
                <a:latin typeface="Comic Sans MS" pitchFamily="66" charset="0"/>
              </a:rPr>
              <a:t>Leaf Module </a:t>
            </a:r>
            <a:r>
              <a:rPr lang="en-US" sz="3200" dirty="0">
                <a:latin typeface="Comic Sans MS" pitchFamily="66" charset="0"/>
              </a:rPr>
              <a:t>controls the </a:t>
            </a:r>
            <a:r>
              <a:rPr lang="en-US" sz="3200" dirty="0" smtClean="0">
                <a:latin typeface="Comic Sans MS" pitchFamily="66" charset="0"/>
              </a:rPr>
              <a:t>specific branch. It is responsible in checking the soil moisture and request to the Hydra Root for a water distribution.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Features</a:t>
            </a:r>
            <a:endParaRPr lang="en-US" sz="5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010400" cy="990600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1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81800" cy="1143000"/>
          </a:xfrm>
        </p:spPr>
        <p:txBody>
          <a:bodyPr/>
          <a:lstStyle/>
          <a:p>
            <a:r>
              <a:rPr lang="en-US" dirty="0" smtClean="0"/>
              <a:t>Hydra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95800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US" dirty="0" smtClean="0"/>
              <a:t>Automated watering based on user preferences such as time-based watering or when the soil is dry.</a:t>
            </a:r>
          </a:p>
          <a:p>
            <a:pPr algn="just"/>
            <a:r>
              <a:rPr lang="en-US" dirty="0" smtClean="0"/>
              <a:t>Upgradable up to 16 independent on-field watering modules.</a:t>
            </a:r>
          </a:p>
          <a:p>
            <a:pPr algn="just"/>
            <a:r>
              <a:rPr lang="en-US" dirty="0" smtClean="0"/>
              <a:t>Automatically detect the water level in the tank and initiates a refill process.</a:t>
            </a:r>
          </a:p>
          <a:p>
            <a:pPr algn="just"/>
            <a:r>
              <a:rPr lang="en-US" dirty="0" smtClean="0"/>
              <a:t>Hydra Leaf is battery-powered that could run approximately 14 days to 31 days based on battery capacity.</a:t>
            </a:r>
          </a:p>
          <a:p>
            <a:pPr algn="just"/>
            <a:r>
              <a:rPr lang="en-US" dirty="0" smtClean="0"/>
              <a:t>Data logging feature.</a:t>
            </a:r>
          </a:p>
          <a:p>
            <a:pPr algn="just"/>
            <a:r>
              <a:rPr lang="en-US" dirty="0" smtClean="0"/>
              <a:t>Able to compute water consumption from different connected Hydra Leaf and adjusts automatically based on its consumption.</a:t>
            </a:r>
          </a:p>
          <a:p>
            <a:pPr algn="just"/>
            <a:r>
              <a:rPr lang="en-US" dirty="0" smtClean="0"/>
              <a:t>Sends a text message to the user of system activities based on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1542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Water Distribution Setup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010400" cy="990600"/>
          </a:xfrm>
        </p:spPr>
        <p:txBody>
          <a:bodyPr>
            <a:noAutofit/>
          </a:bodyPr>
          <a:lstStyle/>
          <a:p>
            <a:r>
              <a:rPr lang="en-US" sz="2400" dirty="0"/>
              <a:t>Water Distribution Setup is based on the pump configuration either discharge only, no pump attached, discharge-refill configuration or either of the three.</a:t>
            </a:r>
          </a:p>
        </p:txBody>
      </p:sp>
    </p:spTree>
    <p:extLst>
      <p:ext uri="{BB962C8B-B14F-4D97-AF65-F5344CB8AC3E}">
        <p14:creationId xmlns:p14="http://schemas.microsoft.com/office/powerpoint/2010/main" val="36970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76602" y="1871358"/>
            <a:ext cx="2486599" cy="2229505"/>
            <a:chOff x="1203960" y="1278671"/>
            <a:chExt cx="2486599" cy="2229506"/>
          </a:xfrm>
        </p:grpSpPr>
        <p:sp>
          <p:nvSpPr>
            <p:cNvPr id="4" name="Rectangle 3"/>
            <p:cNvSpPr/>
            <p:nvPr/>
          </p:nvSpPr>
          <p:spPr>
            <a:xfrm>
              <a:off x="1219200" y="1295400"/>
              <a:ext cx="27432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flipV="1">
              <a:off x="1219200" y="1734197"/>
              <a:ext cx="274320" cy="27432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219200" y="2971800"/>
              <a:ext cx="48768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264920" y="2209800"/>
              <a:ext cx="182880" cy="1828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203960" y="3352800"/>
              <a:ext cx="487680" cy="0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212688" y="2667000"/>
              <a:ext cx="48768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98145" y="1278671"/>
              <a:ext cx="1084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Water Valve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8145" y="1700740"/>
              <a:ext cx="1581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Water Flow Sensor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98145" y="2153852"/>
              <a:ext cx="179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Water Drip/ Atomizer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26743" y="2513110"/>
              <a:ext cx="1477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Hose/ Water Line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6743" y="2895600"/>
              <a:ext cx="1763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Water Flow Direction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6743" y="3200400"/>
              <a:ext cx="1678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Optional Water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135</TotalTime>
  <Words>585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Hydra</vt:lpstr>
      <vt:lpstr>What is Hydra?</vt:lpstr>
      <vt:lpstr>Hydra Modules</vt:lpstr>
      <vt:lpstr>Hydra Root Module</vt:lpstr>
      <vt:lpstr>Hydra Leaf Module</vt:lpstr>
      <vt:lpstr>Features</vt:lpstr>
      <vt:lpstr>Hydra Features</vt:lpstr>
      <vt:lpstr>Water Distribution Setup</vt:lpstr>
      <vt:lpstr>Legend</vt:lpstr>
      <vt:lpstr>Discharge Only</vt:lpstr>
      <vt:lpstr>Direct Distribution</vt:lpstr>
      <vt:lpstr>Discharge-Refill</vt:lpstr>
      <vt:lpstr>Components</vt:lpstr>
      <vt:lpstr>Soil Moisture Sensor</vt:lpstr>
      <vt:lpstr>Plastic Water Solenoid Valve</vt:lpstr>
      <vt:lpstr>Plastic Water Flow Sensor</vt:lpstr>
      <vt:lpstr>Ultrasonic Ranging Sensor</vt:lpstr>
      <vt:lpstr>Relay Module</vt:lpstr>
      <vt:lpstr>MicroSD Card Reader Module</vt:lpstr>
      <vt:lpstr>NodeMCU V3 ESP8266 ESP-12E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gabmon</dc:creator>
  <cp:lastModifiedBy>gabmon</cp:lastModifiedBy>
  <cp:revision>131</cp:revision>
  <dcterms:created xsi:type="dcterms:W3CDTF">2020-02-18T02:59:13Z</dcterms:created>
  <dcterms:modified xsi:type="dcterms:W3CDTF">2020-02-18T05:14:23Z</dcterms:modified>
</cp:coreProperties>
</file>