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77" r:id="rId7"/>
    <p:sldId id="262" r:id="rId8"/>
    <p:sldId id="261"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24A6EF-A49F-4CD6-BB9A-ACF43873ADEC}" type="datetimeFigureOut">
              <a:rPr lang="en-PH" smtClean="0"/>
              <a:t>04/02/2020</a:t>
            </a:fld>
            <a:endParaRPr lang="en-PH"/>
          </a:p>
        </p:txBody>
      </p:sp>
      <p:sp>
        <p:nvSpPr>
          <p:cNvPr id="5" name="Footer Placeholder 4"/>
          <p:cNvSpPr>
            <a:spLocks noGrp="1"/>
          </p:cNvSpPr>
          <p:nvPr>
            <p:ph type="ftr" sz="quarter" idx="11"/>
          </p:nvPr>
        </p:nvSpPr>
        <p:spPr>
          <a:xfrm>
            <a:off x="5332412" y="5883275"/>
            <a:ext cx="4324044" cy="365125"/>
          </a:xfrm>
        </p:spPr>
        <p:txBody>
          <a:bodyPr/>
          <a:lstStyle/>
          <a:p>
            <a:endParaRPr lang="en-PH"/>
          </a:p>
        </p:txBody>
      </p:sp>
      <p:sp>
        <p:nvSpPr>
          <p:cNvPr id="6" name="Slide Number Placeholder 5"/>
          <p:cNvSpPr>
            <a:spLocks noGrp="1"/>
          </p:cNvSpPr>
          <p:nvPr>
            <p:ph type="sldNum" sz="quarter" idx="12"/>
          </p:nvPr>
        </p:nvSpPr>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6249725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24A6EF-A49F-4CD6-BB9A-ACF43873ADEC}" type="datetimeFigureOut">
              <a:rPr lang="en-PH" smtClean="0"/>
              <a:t>04/02/2020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298158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24A6EF-A49F-4CD6-BB9A-ACF43873ADEC}" type="datetimeFigureOut">
              <a:rPr lang="en-PH" smtClean="0"/>
              <a:t>04/02/2020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392678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24A6EF-A49F-4CD6-BB9A-ACF43873ADEC}" type="datetimeFigureOut">
              <a:rPr lang="en-PH" smtClean="0"/>
              <a:t>04/02/2020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2070429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24A6EF-A49F-4CD6-BB9A-ACF43873ADEC}" type="datetimeFigureOut">
              <a:rPr lang="en-PH" smtClean="0"/>
              <a:t>04/02/2020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1211882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24A6EF-A49F-4CD6-BB9A-ACF43873ADEC}" type="datetimeFigureOut">
              <a:rPr lang="en-PH" smtClean="0"/>
              <a:t>04/02/2020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1370275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24A6EF-A49F-4CD6-BB9A-ACF43873ADEC}" type="datetimeFigureOut">
              <a:rPr lang="en-PH" smtClean="0"/>
              <a:t>04/02/2020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2438361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4A6EF-A49F-4CD6-BB9A-ACF43873ADEC}" type="datetimeFigureOut">
              <a:rPr lang="en-PH" smtClean="0"/>
              <a:t>04/02/2020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2656222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4A6EF-A49F-4CD6-BB9A-ACF43873ADEC}" type="datetimeFigureOut">
              <a:rPr lang="en-PH" smtClean="0"/>
              <a:t>04/02/2020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341077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4A6EF-A49F-4CD6-BB9A-ACF43873ADEC}" type="datetimeFigureOut">
              <a:rPr lang="en-PH" smtClean="0"/>
              <a:t>04/02/2020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a:xfrm>
            <a:off x="10951856" y="5867131"/>
            <a:ext cx="551167" cy="365125"/>
          </a:xfrm>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213342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24A6EF-A49F-4CD6-BB9A-ACF43873ADEC}" type="datetimeFigureOut">
              <a:rPr lang="en-PH" smtClean="0"/>
              <a:t>04/02/2020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3846290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24A6EF-A49F-4CD6-BB9A-ACF43873ADEC}" type="datetimeFigureOut">
              <a:rPr lang="en-PH" smtClean="0"/>
              <a:t>04/02/2020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27462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24A6EF-A49F-4CD6-BB9A-ACF43873ADEC}" type="datetimeFigureOut">
              <a:rPr lang="en-PH" smtClean="0"/>
              <a:t>04/02/2020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51064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24A6EF-A49F-4CD6-BB9A-ACF43873ADEC}" type="datetimeFigureOut">
              <a:rPr lang="en-PH" smtClean="0"/>
              <a:t>04/02/2020</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369044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4A6EF-A49F-4CD6-BB9A-ACF43873ADEC}" type="datetimeFigureOut">
              <a:rPr lang="en-PH" smtClean="0"/>
              <a:t>04/02/2020</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357359819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24A6EF-A49F-4CD6-BB9A-ACF43873ADEC}" type="datetimeFigureOut">
              <a:rPr lang="en-PH" smtClean="0"/>
              <a:t>04/02/2020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380274152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24A6EF-A49F-4CD6-BB9A-ACF43873ADEC}" type="datetimeFigureOut">
              <a:rPr lang="en-PH" smtClean="0"/>
              <a:t>04/02/2020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41E0D2D-37D9-4889-94C3-0FFF9654B9D3}" type="slidenum">
              <a:rPr lang="en-PH" smtClean="0"/>
              <a:t>‹#›</a:t>
            </a:fld>
            <a:endParaRPr lang="en-PH"/>
          </a:p>
        </p:txBody>
      </p:sp>
    </p:spTree>
    <p:extLst>
      <p:ext uri="{BB962C8B-B14F-4D97-AF65-F5344CB8AC3E}">
        <p14:creationId xmlns:p14="http://schemas.microsoft.com/office/powerpoint/2010/main" val="135583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24A6EF-A49F-4CD6-BB9A-ACF43873ADEC}" type="datetimeFigureOut">
              <a:rPr lang="en-PH" smtClean="0"/>
              <a:t>04/02/2020</a:t>
            </a:fld>
            <a:endParaRPr lang="en-PH"/>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1E0D2D-37D9-4889-94C3-0FFF9654B9D3}" type="slidenum">
              <a:rPr lang="en-PH" smtClean="0"/>
              <a:t>‹#›</a:t>
            </a:fld>
            <a:endParaRPr lang="en-PH"/>
          </a:p>
        </p:txBody>
      </p:sp>
    </p:spTree>
    <p:extLst>
      <p:ext uri="{BB962C8B-B14F-4D97-AF65-F5344CB8AC3E}">
        <p14:creationId xmlns:p14="http://schemas.microsoft.com/office/powerpoint/2010/main" val="394468162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B959-2C8F-45DA-89A8-1922639EE912}"/>
              </a:ext>
            </a:extLst>
          </p:cNvPr>
          <p:cNvSpPr>
            <a:spLocks noGrp="1"/>
          </p:cNvSpPr>
          <p:nvPr>
            <p:ph type="ctrTitle"/>
          </p:nvPr>
        </p:nvSpPr>
        <p:spPr/>
        <p:txBody>
          <a:bodyPr>
            <a:normAutofit/>
          </a:bodyPr>
          <a:lstStyle/>
          <a:p>
            <a:r>
              <a:rPr lang="en-PH" dirty="0"/>
              <a:t>Hydra:</a:t>
            </a:r>
            <a:br>
              <a:rPr lang="en-PH" dirty="0"/>
            </a:br>
            <a:r>
              <a:rPr lang="en-US" sz="4000" b="1" dirty="0"/>
              <a:t>Automated Plant Watering System</a:t>
            </a:r>
            <a:endParaRPr lang="en-PH" dirty="0"/>
          </a:p>
        </p:txBody>
      </p:sp>
      <p:sp>
        <p:nvSpPr>
          <p:cNvPr id="3" name="Subtitle 2">
            <a:extLst>
              <a:ext uri="{FF2B5EF4-FFF2-40B4-BE49-F238E27FC236}">
                <a16:creationId xmlns:a16="http://schemas.microsoft.com/office/drawing/2014/main" id="{7BEAD970-9BAB-408D-BA9A-22F523D80C09}"/>
              </a:ext>
            </a:extLst>
          </p:cNvPr>
          <p:cNvSpPr>
            <a:spLocks noGrp="1"/>
          </p:cNvSpPr>
          <p:nvPr>
            <p:ph type="subTitle" idx="1"/>
          </p:nvPr>
        </p:nvSpPr>
        <p:spPr/>
        <p:txBody>
          <a:bodyPr/>
          <a:lstStyle/>
          <a:p>
            <a:r>
              <a:rPr lang="en-US" b="1" dirty="0"/>
              <a:t>An Internet-of-Things Automated Plant Watering System based from Arduino and C#</a:t>
            </a:r>
            <a:endParaRPr lang="en-PH" dirty="0"/>
          </a:p>
        </p:txBody>
      </p:sp>
      <p:sp>
        <p:nvSpPr>
          <p:cNvPr id="4" name="Subtitle 2">
            <a:extLst>
              <a:ext uri="{FF2B5EF4-FFF2-40B4-BE49-F238E27FC236}">
                <a16:creationId xmlns:a16="http://schemas.microsoft.com/office/drawing/2014/main" id="{79084F9E-97CC-4EB8-BC59-E7BCDF19DAE0}"/>
              </a:ext>
            </a:extLst>
          </p:cNvPr>
          <p:cNvSpPr txBox="1">
            <a:spLocks/>
          </p:cNvSpPr>
          <p:nvPr/>
        </p:nvSpPr>
        <p:spPr>
          <a:xfrm>
            <a:off x="4597439" y="5133405"/>
            <a:ext cx="6987645" cy="1003625"/>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sz="1800" b="1" dirty="0" err="1"/>
              <a:t>Argumido</a:t>
            </a:r>
            <a:r>
              <a:rPr lang="en-US" sz="1800" b="1" dirty="0"/>
              <a:t> | Bohol | </a:t>
            </a:r>
            <a:r>
              <a:rPr lang="en-US" sz="1800" b="1" dirty="0" err="1"/>
              <a:t>Depanzo</a:t>
            </a:r>
            <a:endParaRPr lang="en-US" sz="1800" b="1" dirty="0"/>
          </a:p>
          <a:p>
            <a:r>
              <a:rPr lang="en-US" sz="1800" b="1" dirty="0"/>
              <a:t>BSCS 2</a:t>
            </a:r>
            <a:endParaRPr lang="en-PH" sz="1800" dirty="0"/>
          </a:p>
        </p:txBody>
      </p:sp>
    </p:spTree>
    <p:extLst>
      <p:ext uri="{BB962C8B-B14F-4D97-AF65-F5344CB8AC3E}">
        <p14:creationId xmlns:p14="http://schemas.microsoft.com/office/powerpoint/2010/main" val="1478457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4822-7CF3-4C91-8EB6-1ABBCF5D4FC4}"/>
              </a:ext>
            </a:extLst>
          </p:cNvPr>
          <p:cNvSpPr>
            <a:spLocks noGrp="1"/>
          </p:cNvSpPr>
          <p:nvPr>
            <p:ph type="title"/>
          </p:nvPr>
        </p:nvSpPr>
        <p:spPr>
          <a:xfrm>
            <a:off x="1484311" y="527540"/>
            <a:ext cx="10018713" cy="677008"/>
          </a:xfrm>
        </p:spPr>
        <p:txBody>
          <a:bodyPr>
            <a:normAutofit fontScale="90000"/>
          </a:bodyPr>
          <a:lstStyle/>
          <a:p>
            <a:r>
              <a:rPr lang="en-US" b="1" dirty="0"/>
              <a:t>Water Level</a:t>
            </a:r>
            <a:endParaRPr lang="en-PH" b="1" dirty="0"/>
          </a:p>
        </p:txBody>
      </p:sp>
      <p:sp>
        <p:nvSpPr>
          <p:cNvPr id="3" name="Content Placeholder 2">
            <a:extLst>
              <a:ext uri="{FF2B5EF4-FFF2-40B4-BE49-F238E27FC236}">
                <a16:creationId xmlns:a16="http://schemas.microsoft.com/office/drawing/2014/main" id="{43839EFE-5AEC-440A-8DC3-52A07CCC0245}"/>
              </a:ext>
            </a:extLst>
          </p:cNvPr>
          <p:cNvSpPr>
            <a:spLocks noGrp="1"/>
          </p:cNvSpPr>
          <p:nvPr>
            <p:ph idx="1"/>
          </p:nvPr>
        </p:nvSpPr>
        <p:spPr>
          <a:xfrm>
            <a:off x="1484310" y="1274885"/>
            <a:ext cx="10018713" cy="5389684"/>
          </a:xfrm>
        </p:spPr>
        <p:txBody>
          <a:bodyPr>
            <a:noAutofit/>
          </a:bodyPr>
          <a:lstStyle/>
          <a:p>
            <a:pPr marL="0" lvl="0" indent="0">
              <a:buNone/>
            </a:pPr>
            <a:r>
              <a:rPr lang="en-US" sz="3200" b="1" dirty="0"/>
              <a:t>Water Level</a:t>
            </a:r>
            <a:r>
              <a:rPr lang="en-US" sz="3200" dirty="0"/>
              <a:t>. This tells the current water level present in the tank. This includes:</a:t>
            </a:r>
            <a:endParaRPr lang="en-PH" sz="3200" dirty="0"/>
          </a:p>
          <a:p>
            <a:pPr lvl="1"/>
            <a:r>
              <a:rPr lang="en-US" sz="3200" b="1" dirty="0"/>
              <a:t>Max Full</a:t>
            </a:r>
            <a:r>
              <a:rPr lang="en-US" sz="3200" dirty="0"/>
              <a:t>. The maximum water level the tank could store water which value is set predefined at 95%.</a:t>
            </a:r>
            <a:endParaRPr lang="en-PH" sz="3200" dirty="0"/>
          </a:p>
          <a:p>
            <a:pPr lvl="1"/>
            <a:r>
              <a:rPr lang="en-US" sz="3200" b="1" dirty="0"/>
              <a:t>Critical</a:t>
            </a:r>
            <a:r>
              <a:rPr lang="en-US" sz="3200" dirty="0"/>
              <a:t>. The maximum lowest level of the water present in the tank which is set predefined at 20%.</a:t>
            </a:r>
            <a:endParaRPr lang="en-PH" sz="3200" dirty="0"/>
          </a:p>
          <a:p>
            <a:pPr lvl="1"/>
            <a:r>
              <a:rPr lang="en-US" sz="3200" b="1" dirty="0"/>
              <a:t>Empty</a:t>
            </a:r>
            <a:r>
              <a:rPr lang="en-US" sz="3200" dirty="0"/>
              <a:t>. The water tank is currently having no water set to the constant value of 0%.</a:t>
            </a:r>
            <a:endParaRPr lang="en-PH" sz="3200" dirty="0"/>
          </a:p>
        </p:txBody>
      </p:sp>
    </p:spTree>
    <p:extLst>
      <p:ext uri="{BB962C8B-B14F-4D97-AF65-F5344CB8AC3E}">
        <p14:creationId xmlns:p14="http://schemas.microsoft.com/office/powerpoint/2010/main" val="113438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B959-2C8F-45DA-89A8-1922639EE912}"/>
              </a:ext>
            </a:extLst>
          </p:cNvPr>
          <p:cNvSpPr>
            <a:spLocks noGrp="1"/>
          </p:cNvSpPr>
          <p:nvPr>
            <p:ph type="ctrTitle"/>
          </p:nvPr>
        </p:nvSpPr>
        <p:spPr/>
        <p:txBody>
          <a:bodyPr>
            <a:normAutofit/>
          </a:bodyPr>
          <a:lstStyle/>
          <a:p>
            <a:r>
              <a:rPr lang="en-US" b="1" dirty="0"/>
              <a:t>Routines</a:t>
            </a:r>
            <a:endParaRPr lang="en-PH" dirty="0"/>
          </a:p>
        </p:txBody>
      </p:sp>
      <p:sp>
        <p:nvSpPr>
          <p:cNvPr id="3" name="Subtitle 2">
            <a:extLst>
              <a:ext uri="{FF2B5EF4-FFF2-40B4-BE49-F238E27FC236}">
                <a16:creationId xmlns:a16="http://schemas.microsoft.com/office/drawing/2014/main" id="{7BEAD970-9BAB-408D-BA9A-22F523D80C09}"/>
              </a:ext>
            </a:extLst>
          </p:cNvPr>
          <p:cNvSpPr>
            <a:spLocks noGrp="1"/>
          </p:cNvSpPr>
          <p:nvPr>
            <p:ph type="subTitle" idx="1"/>
          </p:nvPr>
        </p:nvSpPr>
        <p:spPr/>
        <p:txBody>
          <a:bodyPr>
            <a:normAutofit lnSpcReduction="10000"/>
          </a:bodyPr>
          <a:lstStyle/>
          <a:p>
            <a:r>
              <a:rPr lang="en-US" dirty="0"/>
              <a:t>Are methods, modes or protocols in which how the system will handle the water tank filling. Routines are classified into two:</a:t>
            </a:r>
          </a:p>
          <a:p>
            <a:r>
              <a:rPr lang="en-US" b="1" dirty="0"/>
              <a:t>Normal and Irregular Routines</a:t>
            </a:r>
            <a:endParaRPr lang="en-PH" b="1" dirty="0"/>
          </a:p>
        </p:txBody>
      </p:sp>
      <p:sp>
        <p:nvSpPr>
          <p:cNvPr id="4" name="Subtitle 2">
            <a:extLst>
              <a:ext uri="{FF2B5EF4-FFF2-40B4-BE49-F238E27FC236}">
                <a16:creationId xmlns:a16="http://schemas.microsoft.com/office/drawing/2014/main" id="{79084F9E-97CC-4EB8-BC59-E7BCDF19DAE0}"/>
              </a:ext>
            </a:extLst>
          </p:cNvPr>
          <p:cNvSpPr txBox="1">
            <a:spLocks/>
          </p:cNvSpPr>
          <p:nvPr/>
        </p:nvSpPr>
        <p:spPr>
          <a:xfrm>
            <a:off x="4597439" y="5133405"/>
            <a:ext cx="6987645" cy="1003625"/>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endParaRPr lang="en-PH" sz="1800" dirty="0"/>
          </a:p>
        </p:txBody>
      </p:sp>
    </p:spTree>
    <p:extLst>
      <p:ext uri="{BB962C8B-B14F-4D97-AF65-F5344CB8AC3E}">
        <p14:creationId xmlns:p14="http://schemas.microsoft.com/office/powerpoint/2010/main" val="252908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B959-2C8F-45DA-89A8-1922639EE912}"/>
              </a:ext>
            </a:extLst>
          </p:cNvPr>
          <p:cNvSpPr>
            <a:spLocks noGrp="1"/>
          </p:cNvSpPr>
          <p:nvPr>
            <p:ph type="ctrTitle"/>
          </p:nvPr>
        </p:nvSpPr>
        <p:spPr/>
        <p:txBody>
          <a:bodyPr>
            <a:normAutofit/>
          </a:bodyPr>
          <a:lstStyle/>
          <a:p>
            <a:r>
              <a:rPr lang="en-US" b="1" dirty="0"/>
              <a:t>Normal routines</a:t>
            </a:r>
            <a:endParaRPr lang="en-PH" dirty="0"/>
          </a:p>
        </p:txBody>
      </p:sp>
      <p:sp>
        <p:nvSpPr>
          <p:cNvPr id="3" name="Subtitle 2">
            <a:extLst>
              <a:ext uri="{FF2B5EF4-FFF2-40B4-BE49-F238E27FC236}">
                <a16:creationId xmlns:a16="http://schemas.microsoft.com/office/drawing/2014/main" id="{7BEAD970-9BAB-408D-BA9A-22F523D80C09}"/>
              </a:ext>
            </a:extLst>
          </p:cNvPr>
          <p:cNvSpPr>
            <a:spLocks noGrp="1"/>
          </p:cNvSpPr>
          <p:nvPr>
            <p:ph type="subTitle" idx="1"/>
          </p:nvPr>
        </p:nvSpPr>
        <p:spPr/>
        <p:txBody>
          <a:bodyPr>
            <a:normAutofit/>
          </a:bodyPr>
          <a:lstStyle/>
          <a:p>
            <a:r>
              <a:rPr lang="en-US" dirty="0"/>
              <a:t>These routines are first executed by the system based from the preferences set by the user. This is further sub divided into three sub routines:</a:t>
            </a:r>
            <a:endParaRPr lang="en-PH" b="1" dirty="0"/>
          </a:p>
        </p:txBody>
      </p:sp>
      <p:sp>
        <p:nvSpPr>
          <p:cNvPr id="4" name="Subtitle 2">
            <a:extLst>
              <a:ext uri="{FF2B5EF4-FFF2-40B4-BE49-F238E27FC236}">
                <a16:creationId xmlns:a16="http://schemas.microsoft.com/office/drawing/2014/main" id="{79084F9E-97CC-4EB8-BC59-E7BCDF19DAE0}"/>
              </a:ext>
            </a:extLst>
          </p:cNvPr>
          <p:cNvSpPr txBox="1">
            <a:spLocks/>
          </p:cNvSpPr>
          <p:nvPr/>
        </p:nvSpPr>
        <p:spPr>
          <a:xfrm>
            <a:off x="4597439" y="5133405"/>
            <a:ext cx="6987645" cy="1003625"/>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endParaRPr lang="en-PH" sz="1800" dirty="0"/>
          </a:p>
        </p:txBody>
      </p:sp>
    </p:spTree>
    <p:extLst>
      <p:ext uri="{BB962C8B-B14F-4D97-AF65-F5344CB8AC3E}">
        <p14:creationId xmlns:p14="http://schemas.microsoft.com/office/powerpoint/2010/main" val="336610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4822-7CF3-4C91-8EB6-1ABBCF5D4FC4}"/>
              </a:ext>
            </a:extLst>
          </p:cNvPr>
          <p:cNvSpPr>
            <a:spLocks noGrp="1"/>
          </p:cNvSpPr>
          <p:nvPr>
            <p:ph type="title"/>
          </p:nvPr>
        </p:nvSpPr>
        <p:spPr>
          <a:xfrm>
            <a:off x="1484311" y="527540"/>
            <a:ext cx="10018713" cy="677008"/>
          </a:xfrm>
        </p:spPr>
        <p:txBody>
          <a:bodyPr>
            <a:normAutofit fontScale="90000"/>
          </a:bodyPr>
          <a:lstStyle/>
          <a:p>
            <a:r>
              <a:rPr lang="en-US" b="1" dirty="0"/>
              <a:t>Normal routines</a:t>
            </a:r>
            <a:endParaRPr lang="en-PH" b="1" dirty="0"/>
          </a:p>
        </p:txBody>
      </p:sp>
      <p:sp>
        <p:nvSpPr>
          <p:cNvPr id="3" name="Content Placeholder 2">
            <a:extLst>
              <a:ext uri="{FF2B5EF4-FFF2-40B4-BE49-F238E27FC236}">
                <a16:creationId xmlns:a16="http://schemas.microsoft.com/office/drawing/2014/main" id="{43839EFE-5AEC-440A-8DC3-52A07CCC0245}"/>
              </a:ext>
            </a:extLst>
          </p:cNvPr>
          <p:cNvSpPr>
            <a:spLocks noGrp="1"/>
          </p:cNvSpPr>
          <p:nvPr>
            <p:ph idx="1"/>
          </p:nvPr>
        </p:nvSpPr>
        <p:spPr>
          <a:xfrm>
            <a:off x="1484310" y="1274885"/>
            <a:ext cx="10018713" cy="5389684"/>
          </a:xfrm>
        </p:spPr>
        <p:txBody>
          <a:bodyPr>
            <a:noAutofit/>
          </a:bodyPr>
          <a:lstStyle/>
          <a:p>
            <a:pPr marL="914400" lvl="2" indent="0">
              <a:buNone/>
            </a:pPr>
            <a:r>
              <a:rPr lang="en-US" sz="3200" b="1" dirty="0"/>
              <a:t>Simultaneous Water Discharge-Refill routine. </a:t>
            </a:r>
            <a:r>
              <a:rPr lang="en-US" sz="3200" dirty="0"/>
              <a:t>The water discharge and refill are done simultaneously.</a:t>
            </a:r>
            <a:endParaRPr lang="en-PH" sz="2000" dirty="0"/>
          </a:p>
          <a:p>
            <a:pPr marL="914400" lvl="2" indent="0">
              <a:buNone/>
            </a:pPr>
            <a:r>
              <a:rPr lang="en-US" sz="3200" b="1" dirty="0"/>
              <a:t>Refill After Water Discharge routine. </a:t>
            </a:r>
            <a:r>
              <a:rPr lang="en-US" sz="3200" dirty="0"/>
              <a:t>Discharges water first then refills the reservoir.</a:t>
            </a:r>
            <a:endParaRPr lang="en-PH" sz="2000" dirty="0"/>
          </a:p>
          <a:p>
            <a:pPr marL="914400" lvl="2" indent="0">
              <a:buNone/>
            </a:pPr>
            <a:r>
              <a:rPr lang="en-US" sz="3200" b="1" dirty="0"/>
              <a:t>Refill then Discharge routine (Second Priority). </a:t>
            </a:r>
            <a:r>
              <a:rPr lang="en-US" sz="3200" dirty="0"/>
              <a:t>Refills the reservoir first before water discharge. This requires an </a:t>
            </a:r>
            <a:r>
              <a:rPr lang="en-US" sz="3200" i="1" dirty="0"/>
              <a:t>n</a:t>
            </a:r>
            <a:r>
              <a:rPr lang="en-US" sz="3200" dirty="0"/>
              <a:t> time before a scheduled water discharge.</a:t>
            </a:r>
            <a:endParaRPr lang="en-PH" sz="2000" dirty="0"/>
          </a:p>
        </p:txBody>
      </p:sp>
    </p:spTree>
    <p:extLst>
      <p:ext uri="{BB962C8B-B14F-4D97-AF65-F5344CB8AC3E}">
        <p14:creationId xmlns:p14="http://schemas.microsoft.com/office/powerpoint/2010/main" val="3031067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B959-2C8F-45DA-89A8-1922639EE912}"/>
              </a:ext>
            </a:extLst>
          </p:cNvPr>
          <p:cNvSpPr>
            <a:spLocks noGrp="1"/>
          </p:cNvSpPr>
          <p:nvPr>
            <p:ph type="ctrTitle"/>
          </p:nvPr>
        </p:nvSpPr>
        <p:spPr/>
        <p:txBody>
          <a:bodyPr>
            <a:normAutofit/>
          </a:bodyPr>
          <a:lstStyle/>
          <a:p>
            <a:r>
              <a:rPr lang="en-US" b="1" dirty="0"/>
              <a:t>Irregular Routine</a:t>
            </a:r>
            <a:endParaRPr lang="en-PH" dirty="0"/>
          </a:p>
        </p:txBody>
      </p:sp>
      <p:sp>
        <p:nvSpPr>
          <p:cNvPr id="3" name="Subtitle 2">
            <a:extLst>
              <a:ext uri="{FF2B5EF4-FFF2-40B4-BE49-F238E27FC236}">
                <a16:creationId xmlns:a16="http://schemas.microsoft.com/office/drawing/2014/main" id="{7BEAD970-9BAB-408D-BA9A-22F523D80C09}"/>
              </a:ext>
            </a:extLst>
          </p:cNvPr>
          <p:cNvSpPr>
            <a:spLocks noGrp="1"/>
          </p:cNvSpPr>
          <p:nvPr>
            <p:ph type="subTitle" idx="1"/>
          </p:nvPr>
        </p:nvSpPr>
        <p:spPr/>
        <p:txBody>
          <a:bodyPr>
            <a:normAutofit/>
          </a:bodyPr>
          <a:lstStyle/>
          <a:p>
            <a:r>
              <a:rPr lang="en-US" dirty="0"/>
              <a:t>These routines are executed by the system only when the system detects irregularities in the water discharge-refill process which normally occurs when the main water source is currently unavailable.</a:t>
            </a:r>
            <a:endParaRPr lang="en-PH" b="1" dirty="0"/>
          </a:p>
        </p:txBody>
      </p:sp>
      <p:sp>
        <p:nvSpPr>
          <p:cNvPr id="4" name="Subtitle 2">
            <a:extLst>
              <a:ext uri="{FF2B5EF4-FFF2-40B4-BE49-F238E27FC236}">
                <a16:creationId xmlns:a16="http://schemas.microsoft.com/office/drawing/2014/main" id="{79084F9E-97CC-4EB8-BC59-E7BCDF19DAE0}"/>
              </a:ext>
            </a:extLst>
          </p:cNvPr>
          <p:cNvSpPr txBox="1">
            <a:spLocks/>
          </p:cNvSpPr>
          <p:nvPr/>
        </p:nvSpPr>
        <p:spPr>
          <a:xfrm>
            <a:off x="4597439" y="5133405"/>
            <a:ext cx="6987645" cy="1003625"/>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endParaRPr lang="en-PH" sz="1800" dirty="0"/>
          </a:p>
        </p:txBody>
      </p:sp>
    </p:spTree>
    <p:extLst>
      <p:ext uri="{BB962C8B-B14F-4D97-AF65-F5344CB8AC3E}">
        <p14:creationId xmlns:p14="http://schemas.microsoft.com/office/powerpoint/2010/main" val="336697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4822-7CF3-4C91-8EB6-1ABBCF5D4FC4}"/>
              </a:ext>
            </a:extLst>
          </p:cNvPr>
          <p:cNvSpPr>
            <a:spLocks noGrp="1"/>
          </p:cNvSpPr>
          <p:nvPr>
            <p:ph type="title"/>
          </p:nvPr>
        </p:nvSpPr>
        <p:spPr>
          <a:xfrm>
            <a:off x="1484311" y="527540"/>
            <a:ext cx="10018713" cy="677008"/>
          </a:xfrm>
        </p:spPr>
        <p:txBody>
          <a:bodyPr>
            <a:normAutofit fontScale="90000"/>
          </a:bodyPr>
          <a:lstStyle/>
          <a:p>
            <a:r>
              <a:rPr lang="en-US" b="1" dirty="0"/>
              <a:t>Always open Main-to-Reservoir Line</a:t>
            </a:r>
            <a:endParaRPr lang="en-PH" b="1" dirty="0"/>
          </a:p>
        </p:txBody>
      </p:sp>
      <p:sp>
        <p:nvSpPr>
          <p:cNvPr id="3" name="Content Placeholder 2">
            <a:extLst>
              <a:ext uri="{FF2B5EF4-FFF2-40B4-BE49-F238E27FC236}">
                <a16:creationId xmlns:a16="http://schemas.microsoft.com/office/drawing/2014/main" id="{43839EFE-5AEC-440A-8DC3-52A07CCC0245}"/>
              </a:ext>
            </a:extLst>
          </p:cNvPr>
          <p:cNvSpPr>
            <a:spLocks noGrp="1"/>
          </p:cNvSpPr>
          <p:nvPr>
            <p:ph idx="1"/>
          </p:nvPr>
        </p:nvSpPr>
        <p:spPr>
          <a:xfrm>
            <a:off x="1484310" y="1274885"/>
            <a:ext cx="10018713" cy="5389684"/>
          </a:xfrm>
        </p:spPr>
        <p:txBody>
          <a:bodyPr>
            <a:noAutofit/>
          </a:bodyPr>
          <a:lstStyle/>
          <a:p>
            <a:pPr marL="914400" lvl="2" indent="0" algn="ctr">
              <a:buNone/>
            </a:pPr>
            <a:r>
              <a:rPr lang="en-US" sz="3600" dirty="0"/>
              <a:t>By default, the water valve is a NC-type (Normally Closed) which means when there is no electricity feed to the valve the valve is normally closed. In this routine, the Main Line and the Reservoir Line is open for easy refilling of the tank when water from the main source is now available but closes when the tank reaches its full capacity.</a:t>
            </a:r>
            <a:endParaRPr lang="en-PH" sz="4000" dirty="0"/>
          </a:p>
        </p:txBody>
      </p:sp>
    </p:spTree>
    <p:extLst>
      <p:ext uri="{BB962C8B-B14F-4D97-AF65-F5344CB8AC3E}">
        <p14:creationId xmlns:p14="http://schemas.microsoft.com/office/powerpoint/2010/main" val="2627179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B959-2C8F-45DA-89A8-1922639EE912}"/>
              </a:ext>
            </a:extLst>
          </p:cNvPr>
          <p:cNvSpPr>
            <a:spLocks noGrp="1"/>
          </p:cNvSpPr>
          <p:nvPr>
            <p:ph type="ctrTitle"/>
          </p:nvPr>
        </p:nvSpPr>
        <p:spPr/>
        <p:txBody>
          <a:bodyPr>
            <a:normAutofit/>
          </a:bodyPr>
          <a:lstStyle/>
          <a:p>
            <a:r>
              <a:rPr lang="en-US" dirty="0"/>
              <a:t>The </a:t>
            </a:r>
            <a:r>
              <a:rPr lang="en-US" b="1" dirty="0"/>
              <a:t>Water Distribution Process</a:t>
            </a:r>
            <a:endParaRPr lang="en-PH" dirty="0"/>
          </a:p>
        </p:txBody>
      </p:sp>
      <p:sp>
        <p:nvSpPr>
          <p:cNvPr id="3" name="Subtitle 2">
            <a:extLst>
              <a:ext uri="{FF2B5EF4-FFF2-40B4-BE49-F238E27FC236}">
                <a16:creationId xmlns:a16="http://schemas.microsoft.com/office/drawing/2014/main" id="{7BEAD970-9BAB-408D-BA9A-22F523D80C09}"/>
              </a:ext>
            </a:extLst>
          </p:cNvPr>
          <p:cNvSpPr>
            <a:spLocks noGrp="1"/>
          </p:cNvSpPr>
          <p:nvPr>
            <p:ph type="subTitle" idx="1"/>
          </p:nvPr>
        </p:nvSpPr>
        <p:spPr/>
        <p:txBody>
          <a:bodyPr>
            <a:normAutofit/>
          </a:bodyPr>
          <a:lstStyle/>
          <a:p>
            <a:r>
              <a:rPr lang="en-US" dirty="0"/>
              <a:t>The water distribution process is being activated when the system reaches a certain value called the </a:t>
            </a:r>
            <a:r>
              <a:rPr lang="en-US" b="1" dirty="0"/>
              <a:t>trigger. </a:t>
            </a:r>
            <a:endParaRPr lang="en-PH" b="1" dirty="0"/>
          </a:p>
        </p:txBody>
      </p:sp>
      <p:sp>
        <p:nvSpPr>
          <p:cNvPr id="4" name="Subtitle 2">
            <a:extLst>
              <a:ext uri="{FF2B5EF4-FFF2-40B4-BE49-F238E27FC236}">
                <a16:creationId xmlns:a16="http://schemas.microsoft.com/office/drawing/2014/main" id="{79084F9E-97CC-4EB8-BC59-E7BCDF19DAE0}"/>
              </a:ext>
            </a:extLst>
          </p:cNvPr>
          <p:cNvSpPr txBox="1">
            <a:spLocks/>
          </p:cNvSpPr>
          <p:nvPr/>
        </p:nvSpPr>
        <p:spPr>
          <a:xfrm>
            <a:off x="4597439" y="5133405"/>
            <a:ext cx="6987645" cy="1003625"/>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endParaRPr lang="en-PH" sz="1800" dirty="0"/>
          </a:p>
        </p:txBody>
      </p:sp>
    </p:spTree>
    <p:extLst>
      <p:ext uri="{BB962C8B-B14F-4D97-AF65-F5344CB8AC3E}">
        <p14:creationId xmlns:p14="http://schemas.microsoft.com/office/powerpoint/2010/main" val="758753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4822-7CF3-4C91-8EB6-1ABBCF5D4FC4}"/>
              </a:ext>
            </a:extLst>
          </p:cNvPr>
          <p:cNvSpPr>
            <a:spLocks noGrp="1"/>
          </p:cNvSpPr>
          <p:nvPr>
            <p:ph type="title"/>
          </p:nvPr>
        </p:nvSpPr>
        <p:spPr>
          <a:xfrm>
            <a:off x="1484311" y="527540"/>
            <a:ext cx="10018713" cy="677008"/>
          </a:xfrm>
        </p:spPr>
        <p:txBody>
          <a:bodyPr>
            <a:normAutofit fontScale="90000"/>
          </a:bodyPr>
          <a:lstStyle/>
          <a:p>
            <a:r>
              <a:rPr lang="en-US" b="1" dirty="0"/>
              <a:t>Normal routines</a:t>
            </a:r>
            <a:endParaRPr lang="en-PH" b="1" dirty="0"/>
          </a:p>
        </p:txBody>
      </p:sp>
      <p:sp>
        <p:nvSpPr>
          <p:cNvPr id="3" name="Content Placeholder 2">
            <a:extLst>
              <a:ext uri="{FF2B5EF4-FFF2-40B4-BE49-F238E27FC236}">
                <a16:creationId xmlns:a16="http://schemas.microsoft.com/office/drawing/2014/main" id="{43839EFE-5AEC-440A-8DC3-52A07CCC0245}"/>
              </a:ext>
            </a:extLst>
          </p:cNvPr>
          <p:cNvSpPr>
            <a:spLocks noGrp="1"/>
          </p:cNvSpPr>
          <p:nvPr>
            <p:ph idx="1"/>
          </p:nvPr>
        </p:nvSpPr>
        <p:spPr>
          <a:xfrm>
            <a:off x="1484310" y="1274885"/>
            <a:ext cx="10018713" cy="5389684"/>
          </a:xfrm>
        </p:spPr>
        <p:txBody>
          <a:bodyPr>
            <a:noAutofit/>
          </a:bodyPr>
          <a:lstStyle/>
          <a:p>
            <a:r>
              <a:rPr lang="en-US" sz="3600" b="1" dirty="0"/>
              <a:t>Time. </a:t>
            </a:r>
            <a:r>
              <a:rPr lang="en-US" sz="3600" dirty="0"/>
              <a:t>The water distribution is activated when it reaches a time first set by the user.</a:t>
            </a:r>
            <a:endParaRPr lang="en-PH" dirty="0"/>
          </a:p>
          <a:p>
            <a:r>
              <a:rPr lang="en-US" sz="3600" b="1" dirty="0"/>
              <a:t>Soil Moisture.</a:t>
            </a:r>
            <a:r>
              <a:rPr lang="en-US" sz="3600" dirty="0"/>
              <a:t> The water distribution is activated when it reaches the trigger level of the soil moisture sensor first set by the user.</a:t>
            </a:r>
            <a:endParaRPr lang="en-PH" dirty="0"/>
          </a:p>
          <a:p>
            <a:r>
              <a:rPr lang="en-US" sz="3600" b="1" dirty="0"/>
              <a:t>Manual. </a:t>
            </a:r>
            <a:r>
              <a:rPr lang="en-US" sz="3600" dirty="0"/>
              <a:t>A manual water distribution is carried out by the user him/herself.</a:t>
            </a:r>
            <a:endParaRPr lang="en-PH" dirty="0"/>
          </a:p>
        </p:txBody>
      </p:sp>
    </p:spTree>
    <p:extLst>
      <p:ext uri="{BB962C8B-B14F-4D97-AF65-F5344CB8AC3E}">
        <p14:creationId xmlns:p14="http://schemas.microsoft.com/office/powerpoint/2010/main" val="408387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B959-2C8F-45DA-89A8-1922639EE912}"/>
              </a:ext>
            </a:extLst>
          </p:cNvPr>
          <p:cNvSpPr>
            <a:spLocks noGrp="1"/>
          </p:cNvSpPr>
          <p:nvPr>
            <p:ph type="ctrTitle"/>
          </p:nvPr>
        </p:nvSpPr>
        <p:spPr/>
        <p:txBody>
          <a:bodyPr>
            <a:normAutofit/>
          </a:bodyPr>
          <a:lstStyle/>
          <a:p>
            <a:r>
              <a:rPr lang="en-US" dirty="0"/>
              <a:t>The </a:t>
            </a:r>
            <a:r>
              <a:rPr lang="en-US" b="1" dirty="0"/>
              <a:t>Hydra Setup</a:t>
            </a:r>
            <a:br>
              <a:rPr lang="en-US" b="1" dirty="0"/>
            </a:br>
            <a:r>
              <a:rPr lang="en-US" sz="4400" dirty="0"/>
              <a:t>(Onsite)</a:t>
            </a:r>
            <a:endParaRPr lang="en-PH" dirty="0"/>
          </a:p>
        </p:txBody>
      </p:sp>
      <p:sp>
        <p:nvSpPr>
          <p:cNvPr id="3" name="Subtitle 2">
            <a:extLst>
              <a:ext uri="{FF2B5EF4-FFF2-40B4-BE49-F238E27FC236}">
                <a16:creationId xmlns:a16="http://schemas.microsoft.com/office/drawing/2014/main" id="{7BEAD970-9BAB-408D-BA9A-22F523D80C09}"/>
              </a:ext>
            </a:extLst>
          </p:cNvPr>
          <p:cNvSpPr>
            <a:spLocks noGrp="1"/>
          </p:cNvSpPr>
          <p:nvPr>
            <p:ph type="subTitle" idx="1"/>
          </p:nvPr>
        </p:nvSpPr>
        <p:spPr/>
        <p:txBody>
          <a:bodyPr>
            <a:normAutofit/>
          </a:bodyPr>
          <a:lstStyle/>
          <a:p>
            <a:endParaRPr lang="en-PH" b="1" dirty="0"/>
          </a:p>
        </p:txBody>
      </p:sp>
      <p:sp>
        <p:nvSpPr>
          <p:cNvPr id="4" name="Subtitle 2">
            <a:extLst>
              <a:ext uri="{FF2B5EF4-FFF2-40B4-BE49-F238E27FC236}">
                <a16:creationId xmlns:a16="http://schemas.microsoft.com/office/drawing/2014/main" id="{79084F9E-97CC-4EB8-BC59-E7BCDF19DAE0}"/>
              </a:ext>
            </a:extLst>
          </p:cNvPr>
          <p:cNvSpPr txBox="1">
            <a:spLocks/>
          </p:cNvSpPr>
          <p:nvPr/>
        </p:nvSpPr>
        <p:spPr>
          <a:xfrm>
            <a:off x="4597439" y="5133405"/>
            <a:ext cx="6987645" cy="1003625"/>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endParaRPr lang="en-PH" sz="1800" dirty="0"/>
          </a:p>
        </p:txBody>
      </p:sp>
    </p:spTree>
    <p:extLst>
      <p:ext uri="{BB962C8B-B14F-4D97-AF65-F5344CB8AC3E}">
        <p14:creationId xmlns:p14="http://schemas.microsoft.com/office/powerpoint/2010/main" val="20200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4822-7CF3-4C91-8EB6-1ABBCF5D4FC4}"/>
              </a:ext>
            </a:extLst>
          </p:cNvPr>
          <p:cNvSpPr>
            <a:spLocks noGrp="1"/>
          </p:cNvSpPr>
          <p:nvPr>
            <p:ph type="title"/>
          </p:nvPr>
        </p:nvSpPr>
        <p:spPr>
          <a:xfrm>
            <a:off x="1484311" y="123093"/>
            <a:ext cx="10018713" cy="677008"/>
          </a:xfrm>
        </p:spPr>
        <p:txBody>
          <a:bodyPr>
            <a:normAutofit fontScale="90000"/>
          </a:bodyPr>
          <a:lstStyle/>
          <a:p>
            <a:r>
              <a:rPr lang="en-US" b="1" dirty="0"/>
              <a:t>ROOT CONTROLLER (HYDRA ROOT NODE)</a:t>
            </a:r>
            <a:endParaRPr lang="en-PH" b="1" dirty="0"/>
          </a:p>
        </p:txBody>
      </p:sp>
      <p:sp>
        <p:nvSpPr>
          <p:cNvPr id="3" name="Content Placeholder 2">
            <a:extLst>
              <a:ext uri="{FF2B5EF4-FFF2-40B4-BE49-F238E27FC236}">
                <a16:creationId xmlns:a16="http://schemas.microsoft.com/office/drawing/2014/main" id="{43839EFE-5AEC-440A-8DC3-52A07CCC0245}"/>
              </a:ext>
            </a:extLst>
          </p:cNvPr>
          <p:cNvSpPr>
            <a:spLocks noGrp="1"/>
          </p:cNvSpPr>
          <p:nvPr>
            <p:ph idx="1"/>
          </p:nvPr>
        </p:nvSpPr>
        <p:spPr>
          <a:xfrm>
            <a:off x="1484310" y="1274885"/>
            <a:ext cx="10018713" cy="5389684"/>
          </a:xfrm>
        </p:spPr>
        <p:txBody>
          <a:bodyPr>
            <a:noAutofit/>
          </a:bodyPr>
          <a:lstStyle/>
          <a:p>
            <a:pPr marL="0" indent="0">
              <a:buNone/>
            </a:pPr>
            <a:r>
              <a:rPr lang="en-US" sz="2000" dirty="0"/>
              <a:t>The Hydra Root Node controls and manages the overall function the system. It controls the:</a:t>
            </a:r>
            <a:endParaRPr lang="en-PH" sz="2000" dirty="0"/>
          </a:p>
          <a:p>
            <a:r>
              <a:rPr lang="en-US" sz="2000" dirty="0"/>
              <a:t>[1] Main Pump</a:t>
            </a:r>
            <a:endParaRPr lang="en-PH" sz="2000" dirty="0"/>
          </a:p>
          <a:p>
            <a:r>
              <a:rPr lang="en-US" sz="2000" dirty="0"/>
              <a:t>[2] Reservoir</a:t>
            </a:r>
            <a:endParaRPr lang="en-PH" sz="2000" dirty="0"/>
          </a:p>
          <a:p>
            <a:r>
              <a:rPr lang="en-US" sz="2000" dirty="0"/>
              <a:t>[3] Main Line</a:t>
            </a:r>
            <a:endParaRPr lang="en-PH" sz="2000" dirty="0"/>
          </a:p>
          <a:p>
            <a:r>
              <a:rPr lang="en-US" sz="2000" dirty="0"/>
              <a:t>[4] Distribution Line</a:t>
            </a:r>
            <a:endParaRPr lang="en-PH" sz="2000" dirty="0"/>
          </a:p>
          <a:p>
            <a:r>
              <a:rPr lang="en-US" sz="2000" dirty="0"/>
              <a:t>[5] Drain Line</a:t>
            </a:r>
            <a:endParaRPr lang="en-PH" sz="2000" dirty="0"/>
          </a:p>
          <a:p>
            <a:r>
              <a:rPr lang="en-US" sz="2000" dirty="0"/>
              <a:t>[6] Hydra Nodes (Hydra Leaf Nodes)</a:t>
            </a:r>
            <a:endParaRPr lang="en-PH" sz="2000" dirty="0"/>
          </a:p>
          <a:p>
            <a:r>
              <a:rPr lang="en-US" sz="2000" dirty="0"/>
              <a:t>[7] Main </a:t>
            </a:r>
            <a:r>
              <a:rPr lang="en-US" sz="2000" dirty="0" err="1"/>
              <a:t>WiFi</a:t>
            </a:r>
            <a:r>
              <a:rPr lang="en-US" sz="2000" dirty="0"/>
              <a:t> Controller (MWS)</a:t>
            </a:r>
            <a:endParaRPr lang="en-PH" sz="2000" dirty="0"/>
          </a:p>
          <a:p>
            <a:r>
              <a:rPr lang="en-US" sz="2000" dirty="0"/>
              <a:t>[8] Data Logging Service (DLS)</a:t>
            </a:r>
            <a:endParaRPr lang="en-PH" sz="2000" dirty="0"/>
          </a:p>
          <a:p>
            <a:r>
              <a:rPr lang="en-US" sz="2000" dirty="0"/>
              <a:t>[9] Notification Service (</a:t>
            </a:r>
            <a:r>
              <a:rPr lang="en-US" sz="2000" dirty="0" err="1"/>
              <a:t>NotifS</a:t>
            </a:r>
            <a:r>
              <a:rPr lang="en-US" sz="2000" dirty="0"/>
              <a:t>)</a:t>
            </a:r>
            <a:endParaRPr lang="en-PH" sz="2000" dirty="0"/>
          </a:p>
          <a:p>
            <a:r>
              <a:rPr lang="en-US" sz="2000" dirty="0"/>
              <a:t>[10] Leaf Node Hibernate Sequence Service (LNHSS)</a:t>
            </a:r>
            <a:endParaRPr lang="en-PH" sz="2000" dirty="0"/>
          </a:p>
        </p:txBody>
      </p:sp>
    </p:spTree>
    <p:extLst>
      <p:ext uri="{BB962C8B-B14F-4D97-AF65-F5344CB8AC3E}">
        <p14:creationId xmlns:p14="http://schemas.microsoft.com/office/powerpoint/2010/main" val="361530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4822-7CF3-4C91-8EB6-1ABBCF5D4FC4}"/>
              </a:ext>
            </a:extLst>
          </p:cNvPr>
          <p:cNvSpPr>
            <a:spLocks noGrp="1"/>
          </p:cNvSpPr>
          <p:nvPr>
            <p:ph type="title"/>
          </p:nvPr>
        </p:nvSpPr>
        <p:spPr>
          <a:xfrm>
            <a:off x="1484311" y="527540"/>
            <a:ext cx="10018713" cy="677008"/>
          </a:xfrm>
        </p:spPr>
        <p:txBody>
          <a:bodyPr>
            <a:normAutofit fontScale="90000"/>
          </a:bodyPr>
          <a:lstStyle/>
          <a:p>
            <a:r>
              <a:rPr lang="en-PH" b="1" dirty="0"/>
              <a:t>Introduction</a:t>
            </a:r>
          </a:p>
        </p:txBody>
      </p:sp>
      <p:sp>
        <p:nvSpPr>
          <p:cNvPr id="3" name="Content Placeholder 2">
            <a:extLst>
              <a:ext uri="{FF2B5EF4-FFF2-40B4-BE49-F238E27FC236}">
                <a16:creationId xmlns:a16="http://schemas.microsoft.com/office/drawing/2014/main" id="{43839EFE-5AEC-440A-8DC3-52A07CCC0245}"/>
              </a:ext>
            </a:extLst>
          </p:cNvPr>
          <p:cNvSpPr>
            <a:spLocks noGrp="1"/>
          </p:cNvSpPr>
          <p:nvPr>
            <p:ph idx="1"/>
          </p:nvPr>
        </p:nvSpPr>
        <p:spPr>
          <a:xfrm>
            <a:off x="1484310" y="1274885"/>
            <a:ext cx="10018713" cy="5389684"/>
          </a:xfrm>
        </p:spPr>
        <p:txBody>
          <a:bodyPr>
            <a:normAutofit lnSpcReduction="10000"/>
          </a:bodyPr>
          <a:lstStyle/>
          <a:p>
            <a:r>
              <a:rPr lang="en-US" dirty="0"/>
              <a:t>Most people are too lazy to water their gardens or potted plants every day. Whenever we go out of town for few days, we always used to worry about our plants as they need water on regular basis. This could result to catastrophic outcomes to the plants.</a:t>
            </a:r>
            <a:endParaRPr lang="en-PH" dirty="0"/>
          </a:p>
          <a:p>
            <a:r>
              <a:rPr lang="en-US" dirty="0"/>
              <a:t>The researchers came up with a solution to automate the watering process so that gardeners, hobbyists, plant collectors – or the user him/herself would not to worry about watering or getting up early in bed to just to water his/her plants. This could lessen the effort and time of the user to maintain and water the plants.</a:t>
            </a:r>
            <a:endParaRPr lang="en-PH" dirty="0"/>
          </a:p>
          <a:p>
            <a:r>
              <a:rPr lang="en-US" dirty="0"/>
              <a:t>A system will be developed and implanted that will automatically manages and controls the watering process. The system includes a reservoir or a tank where water is being stored when main source of water is unavailable. The user will be notified based from his/her preferences and interaction with the system.</a:t>
            </a:r>
            <a:endParaRPr lang="en-PH" dirty="0"/>
          </a:p>
        </p:txBody>
      </p:sp>
    </p:spTree>
    <p:extLst>
      <p:ext uri="{BB962C8B-B14F-4D97-AF65-F5344CB8AC3E}">
        <p14:creationId xmlns:p14="http://schemas.microsoft.com/office/powerpoint/2010/main" val="1812990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4822-7CF3-4C91-8EB6-1ABBCF5D4FC4}"/>
              </a:ext>
            </a:extLst>
          </p:cNvPr>
          <p:cNvSpPr>
            <a:spLocks noGrp="1"/>
          </p:cNvSpPr>
          <p:nvPr>
            <p:ph type="title"/>
          </p:nvPr>
        </p:nvSpPr>
        <p:spPr>
          <a:xfrm>
            <a:off x="1484311" y="123093"/>
            <a:ext cx="10018713" cy="677008"/>
          </a:xfrm>
        </p:spPr>
        <p:txBody>
          <a:bodyPr>
            <a:normAutofit fontScale="90000"/>
          </a:bodyPr>
          <a:lstStyle/>
          <a:p>
            <a:r>
              <a:rPr lang="en-US" b="1" dirty="0"/>
              <a:t>LEAF CONTROLLER (HYDRA LEAF NODE)</a:t>
            </a:r>
            <a:endParaRPr lang="en-PH" dirty="0"/>
          </a:p>
        </p:txBody>
      </p:sp>
      <p:sp>
        <p:nvSpPr>
          <p:cNvPr id="3" name="Content Placeholder 2">
            <a:extLst>
              <a:ext uri="{FF2B5EF4-FFF2-40B4-BE49-F238E27FC236}">
                <a16:creationId xmlns:a16="http://schemas.microsoft.com/office/drawing/2014/main" id="{43839EFE-5AEC-440A-8DC3-52A07CCC0245}"/>
              </a:ext>
            </a:extLst>
          </p:cNvPr>
          <p:cNvSpPr>
            <a:spLocks noGrp="1"/>
          </p:cNvSpPr>
          <p:nvPr>
            <p:ph idx="1"/>
          </p:nvPr>
        </p:nvSpPr>
        <p:spPr>
          <a:xfrm>
            <a:off x="1484310" y="1274885"/>
            <a:ext cx="10018713" cy="5389684"/>
          </a:xfrm>
        </p:spPr>
        <p:txBody>
          <a:bodyPr>
            <a:noAutofit/>
          </a:bodyPr>
          <a:lstStyle/>
          <a:p>
            <a:pPr marL="0" indent="0">
              <a:buNone/>
            </a:pPr>
            <a:r>
              <a:rPr lang="en-US" sz="2800" dirty="0"/>
              <a:t>The Hydra Leaf Node controls and manages a specific distribution line. It controls its specific:</a:t>
            </a:r>
            <a:endParaRPr lang="en-PH" sz="2800" dirty="0"/>
          </a:p>
          <a:p>
            <a:r>
              <a:rPr lang="en-US" sz="2800" dirty="0"/>
              <a:t>[1] Distribution Valve</a:t>
            </a:r>
            <a:endParaRPr lang="en-PH" sz="2800" dirty="0"/>
          </a:p>
          <a:p>
            <a:r>
              <a:rPr lang="en-US" sz="2800" dirty="0"/>
              <a:t>[2] Distribution Water Flow Sensor</a:t>
            </a:r>
            <a:endParaRPr lang="en-PH" sz="2800" dirty="0"/>
          </a:p>
          <a:p>
            <a:r>
              <a:rPr lang="en-US" sz="2800" dirty="0"/>
              <a:t>[3] Child Soil Moisture Sensor</a:t>
            </a:r>
            <a:endParaRPr lang="en-PH" sz="2800" dirty="0"/>
          </a:p>
          <a:p>
            <a:r>
              <a:rPr lang="en-US" sz="2800" dirty="0"/>
              <a:t>[4] On-module </a:t>
            </a:r>
            <a:r>
              <a:rPr lang="en-US" sz="2800" dirty="0" err="1"/>
              <a:t>WiFi</a:t>
            </a:r>
            <a:r>
              <a:rPr lang="en-US" sz="2800" dirty="0"/>
              <a:t> Controller (OMWS)</a:t>
            </a:r>
            <a:endParaRPr lang="en-PH" sz="2800" dirty="0"/>
          </a:p>
          <a:p>
            <a:r>
              <a:rPr lang="en-US" sz="2800" dirty="0"/>
              <a:t>[5] On-module Data Logging Service (ODLS)</a:t>
            </a:r>
            <a:endParaRPr lang="en-PH" sz="2800" dirty="0"/>
          </a:p>
          <a:p>
            <a:r>
              <a:rPr lang="en-US" sz="2800" dirty="0"/>
              <a:t>[6] On-module Notification Service (</a:t>
            </a:r>
            <a:r>
              <a:rPr lang="en-US" sz="2800" dirty="0" err="1"/>
              <a:t>NotifS</a:t>
            </a:r>
            <a:r>
              <a:rPr lang="en-US" sz="2800" dirty="0"/>
              <a:t>)</a:t>
            </a:r>
            <a:endParaRPr lang="en-PH" sz="2800" dirty="0"/>
          </a:p>
          <a:p>
            <a:r>
              <a:rPr lang="en-US" sz="2800" dirty="0"/>
              <a:t>[7] On-module Hibernate Sequence (OMHS)</a:t>
            </a:r>
            <a:endParaRPr lang="en-PH" sz="2800" dirty="0"/>
          </a:p>
        </p:txBody>
      </p:sp>
    </p:spTree>
    <p:extLst>
      <p:ext uri="{BB962C8B-B14F-4D97-AF65-F5344CB8AC3E}">
        <p14:creationId xmlns:p14="http://schemas.microsoft.com/office/powerpoint/2010/main" val="2092579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9CB1C0-9C00-44B0-940A-BCF526516C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6788" y="151691"/>
            <a:ext cx="7558423" cy="5668818"/>
          </a:xfrm>
        </p:spPr>
      </p:pic>
      <p:sp>
        <p:nvSpPr>
          <p:cNvPr id="6" name="Title 1">
            <a:extLst>
              <a:ext uri="{FF2B5EF4-FFF2-40B4-BE49-F238E27FC236}">
                <a16:creationId xmlns:a16="http://schemas.microsoft.com/office/drawing/2014/main" id="{0975260B-3E6B-48A1-AE2A-C812BF53BD3B}"/>
              </a:ext>
            </a:extLst>
          </p:cNvPr>
          <p:cNvSpPr>
            <a:spLocks noGrp="1"/>
          </p:cNvSpPr>
          <p:nvPr>
            <p:ph type="title"/>
          </p:nvPr>
        </p:nvSpPr>
        <p:spPr>
          <a:xfrm>
            <a:off x="1405180" y="5820509"/>
            <a:ext cx="10018713" cy="677008"/>
          </a:xfrm>
        </p:spPr>
        <p:txBody>
          <a:bodyPr>
            <a:normAutofit fontScale="90000"/>
          </a:bodyPr>
          <a:lstStyle/>
          <a:p>
            <a:r>
              <a:rPr lang="en-US" b="1" dirty="0"/>
              <a:t>The Hydra Onsite Setup</a:t>
            </a:r>
            <a:endParaRPr lang="en-PH" dirty="0"/>
          </a:p>
        </p:txBody>
      </p:sp>
    </p:spTree>
    <p:extLst>
      <p:ext uri="{BB962C8B-B14F-4D97-AF65-F5344CB8AC3E}">
        <p14:creationId xmlns:p14="http://schemas.microsoft.com/office/powerpoint/2010/main" val="4245303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4822-7CF3-4C91-8EB6-1ABBCF5D4FC4}"/>
              </a:ext>
            </a:extLst>
          </p:cNvPr>
          <p:cNvSpPr>
            <a:spLocks noGrp="1"/>
          </p:cNvSpPr>
          <p:nvPr>
            <p:ph type="title"/>
          </p:nvPr>
        </p:nvSpPr>
        <p:spPr>
          <a:xfrm>
            <a:off x="1484311" y="527540"/>
            <a:ext cx="10018713" cy="677008"/>
          </a:xfrm>
        </p:spPr>
        <p:txBody>
          <a:bodyPr>
            <a:normAutofit fontScale="90000"/>
          </a:bodyPr>
          <a:lstStyle/>
          <a:p>
            <a:r>
              <a:rPr lang="en-US" b="1" dirty="0"/>
              <a:t>Methodology</a:t>
            </a:r>
            <a:endParaRPr lang="en-PH" b="1" dirty="0"/>
          </a:p>
        </p:txBody>
      </p:sp>
      <p:sp>
        <p:nvSpPr>
          <p:cNvPr id="3" name="Content Placeholder 2">
            <a:extLst>
              <a:ext uri="{FF2B5EF4-FFF2-40B4-BE49-F238E27FC236}">
                <a16:creationId xmlns:a16="http://schemas.microsoft.com/office/drawing/2014/main" id="{43839EFE-5AEC-440A-8DC3-52A07CCC0245}"/>
              </a:ext>
            </a:extLst>
          </p:cNvPr>
          <p:cNvSpPr>
            <a:spLocks noGrp="1"/>
          </p:cNvSpPr>
          <p:nvPr>
            <p:ph idx="1"/>
          </p:nvPr>
        </p:nvSpPr>
        <p:spPr>
          <a:xfrm>
            <a:off x="1484310" y="1274885"/>
            <a:ext cx="10018713" cy="5389684"/>
          </a:xfrm>
        </p:spPr>
        <p:txBody>
          <a:bodyPr>
            <a:normAutofit/>
          </a:bodyPr>
          <a:lstStyle/>
          <a:p>
            <a:pPr marL="0" indent="0" algn="just">
              <a:buNone/>
            </a:pPr>
            <a:r>
              <a:rPr lang="en-US" sz="4000" dirty="0"/>
              <a:t>The device and the application will be called “HYDRA” – a serpentine water monster in Greek and Roman mythology. The Hydra System will be written in the Arduino-C programming language that controls the onsite controller functions and C# that serves as the main interface to the Hydra System.</a:t>
            </a:r>
            <a:endParaRPr lang="en-PH" sz="4000" dirty="0"/>
          </a:p>
        </p:txBody>
      </p:sp>
    </p:spTree>
    <p:extLst>
      <p:ext uri="{BB962C8B-B14F-4D97-AF65-F5344CB8AC3E}">
        <p14:creationId xmlns:p14="http://schemas.microsoft.com/office/powerpoint/2010/main" val="338689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4822-7CF3-4C91-8EB6-1ABBCF5D4FC4}"/>
              </a:ext>
            </a:extLst>
          </p:cNvPr>
          <p:cNvSpPr>
            <a:spLocks noGrp="1"/>
          </p:cNvSpPr>
          <p:nvPr>
            <p:ph type="title"/>
          </p:nvPr>
        </p:nvSpPr>
        <p:spPr>
          <a:xfrm>
            <a:off x="1484311" y="527540"/>
            <a:ext cx="10018713" cy="677008"/>
          </a:xfrm>
        </p:spPr>
        <p:txBody>
          <a:bodyPr>
            <a:normAutofit fontScale="90000"/>
          </a:bodyPr>
          <a:lstStyle/>
          <a:p>
            <a:r>
              <a:rPr lang="en-US" b="1" dirty="0"/>
              <a:t>Methodology</a:t>
            </a:r>
            <a:endParaRPr lang="en-PH" b="1" dirty="0"/>
          </a:p>
        </p:txBody>
      </p:sp>
      <p:sp>
        <p:nvSpPr>
          <p:cNvPr id="3" name="Content Placeholder 2">
            <a:extLst>
              <a:ext uri="{FF2B5EF4-FFF2-40B4-BE49-F238E27FC236}">
                <a16:creationId xmlns:a16="http://schemas.microsoft.com/office/drawing/2014/main" id="{43839EFE-5AEC-440A-8DC3-52A07CCC0245}"/>
              </a:ext>
            </a:extLst>
          </p:cNvPr>
          <p:cNvSpPr>
            <a:spLocks noGrp="1"/>
          </p:cNvSpPr>
          <p:nvPr>
            <p:ph idx="1"/>
          </p:nvPr>
        </p:nvSpPr>
        <p:spPr>
          <a:xfrm>
            <a:off x="1484310" y="1274885"/>
            <a:ext cx="10018713" cy="5389684"/>
          </a:xfrm>
        </p:spPr>
        <p:txBody>
          <a:bodyPr>
            <a:noAutofit/>
          </a:bodyPr>
          <a:lstStyle/>
          <a:p>
            <a:pPr marL="0" indent="0" algn="just">
              <a:buNone/>
            </a:pPr>
            <a:r>
              <a:rPr lang="en-US" sz="3200" dirty="0"/>
              <a:t>The Hydra is further subdivided into two applications, the </a:t>
            </a:r>
            <a:r>
              <a:rPr lang="en-US" sz="3200" b="1" dirty="0"/>
              <a:t>Hydra Root</a:t>
            </a:r>
            <a:r>
              <a:rPr lang="en-US" sz="3200" dirty="0"/>
              <a:t> and the </a:t>
            </a:r>
            <a:r>
              <a:rPr lang="en-US" sz="3200" b="1" dirty="0"/>
              <a:t>Hydra Leaf</a:t>
            </a:r>
            <a:r>
              <a:rPr lang="en-US" sz="3200" dirty="0"/>
              <a:t>. The Hydra Root manages and controls all valves, water distribution lines (distro lines), sensors, the main pump and the main water source in the </a:t>
            </a:r>
            <a:r>
              <a:rPr lang="en-US" sz="3200" b="1" dirty="0"/>
              <a:t>Root Distribution Line. </a:t>
            </a:r>
            <a:r>
              <a:rPr lang="en-US" sz="3200" dirty="0"/>
              <a:t>The Hydra Leaf manages its specific distribution branch that includes its connected sensors, valves and water drip irrigation system, its built-in devices and the battery that will power the Leaf device.</a:t>
            </a:r>
            <a:endParaRPr lang="en-PH" sz="3200" dirty="0"/>
          </a:p>
        </p:txBody>
      </p:sp>
    </p:spTree>
    <p:extLst>
      <p:ext uri="{BB962C8B-B14F-4D97-AF65-F5344CB8AC3E}">
        <p14:creationId xmlns:p14="http://schemas.microsoft.com/office/powerpoint/2010/main" val="143242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4822-7CF3-4C91-8EB6-1ABBCF5D4FC4}"/>
              </a:ext>
            </a:extLst>
          </p:cNvPr>
          <p:cNvSpPr>
            <a:spLocks noGrp="1"/>
          </p:cNvSpPr>
          <p:nvPr>
            <p:ph type="title"/>
          </p:nvPr>
        </p:nvSpPr>
        <p:spPr>
          <a:xfrm>
            <a:off x="1484311" y="527540"/>
            <a:ext cx="10018713" cy="677008"/>
          </a:xfrm>
        </p:spPr>
        <p:txBody>
          <a:bodyPr>
            <a:normAutofit fontScale="90000"/>
          </a:bodyPr>
          <a:lstStyle/>
          <a:p>
            <a:r>
              <a:rPr lang="en-US" b="1" dirty="0"/>
              <a:t>Methodology</a:t>
            </a:r>
            <a:endParaRPr lang="en-PH" b="1" dirty="0"/>
          </a:p>
        </p:txBody>
      </p:sp>
      <p:sp>
        <p:nvSpPr>
          <p:cNvPr id="3" name="Content Placeholder 2">
            <a:extLst>
              <a:ext uri="{FF2B5EF4-FFF2-40B4-BE49-F238E27FC236}">
                <a16:creationId xmlns:a16="http://schemas.microsoft.com/office/drawing/2014/main" id="{43839EFE-5AEC-440A-8DC3-52A07CCC0245}"/>
              </a:ext>
            </a:extLst>
          </p:cNvPr>
          <p:cNvSpPr>
            <a:spLocks noGrp="1"/>
          </p:cNvSpPr>
          <p:nvPr>
            <p:ph idx="1"/>
          </p:nvPr>
        </p:nvSpPr>
        <p:spPr>
          <a:xfrm>
            <a:off x="1484310" y="1274885"/>
            <a:ext cx="10018713" cy="5389684"/>
          </a:xfrm>
        </p:spPr>
        <p:txBody>
          <a:bodyPr>
            <a:noAutofit/>
          </a:bodyPr>
          <a:lstStyle/>
          <a:p>
            <a:pPr marL="0" indent="0" algn="just">
              <a:buNone/>
            </a:pPr>
            <a:r>
              <a:rPr lang="en-US" sz="3600" dirty="0"/>
              <a:t>Hydra consist of two main functions, the </a:t>
            </a:r>
            <a:r>
              <a:rPr lang="en-US" sz="3600" b="1" dirty="0"/>
              <a:t>Water Reservoir Filling Process</a:t>
            </a:r>
            <a:r>
              <a:rPr lang="en-US" sz="3600" dirty="0"/>
              <a:t> and the </a:t>
            </a:r>
            <a:r>
              <a:rPr lang="en-US" sz="3600" b="1" dirty="0"/>
              <a:t>Water Distribution Process</a:t>
            </a:r>
            <a:r>
              <a:rPr lang="en-US" sz="3600" dirty="0"/>
              <a:t>. The Water Reservoir Filling Process manages and checks the filling of the water storage tank while the Water Distribution Process manages and controls the distribution of water to the specific distribution line.</a:t>
            </a:r>
            <a:endParaRPr lang="en-PH" sz="4400" dirty="0"/>
          </a:p>
        </p:txBody>
      </p:sp>
    </p:spTree>
    <p:extLst>
      <p:ext uri="{BB962C8B-B14F-4D97-AF65-F5344CB8AC3E}">
        <p14:creationId xmlns:p14="http://schemas.microsoft.com/office/powerpoint/2010/main" val="320932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9CB1C0-9C00-44B0-940A-BCF526516C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6788" y="151691"/>
            <a:ext cx="7558423" cy="5668818"/>
          </a:xfrm>
        </p:spPr>
      </p:pic>
      <p:sp>
        <p:nvSpPr>
          <p:cNvPr id="6" name="Title 1">
            <a:extLst>
              <a:ext uri="{FF2B5EF4-FFF2-40B4-BE49-F238E27FC236}">
                <a16:creationId xmlns:a16="http://schemas.microsoft.com/office/drawing/2014/main" id="{0975260B-3E6B-48A1-AE2A-C812BF53BD3B}"/>
              </a:ext>
            </a:extLst>
          </p:cNvPr>
          <p:cNvSpPr>
            <a:spLocks noGrp="1"/>
          </p:cNvSpPr>
          <p:nvPr>
            <p:ph type="title"/>
          </p:nvPr>
        </p:nvSpPr>
        <p:spPr>
          <a:xfrm>
            <a:off x="1405180" y="5820509"/>
            <a:ext cx="10018713" cy="677008"/>
          </a:xfrm>
        </p:spPr>
        <p:txBody>
          <a:bodyPr>
            <a:normAutofit fontScale="90000"/>
          </a:bodyPr>
          <a:lstStyle/>
          <a:p>
            <a:r>
              <a:rPr lang="en-US" b="1" dirty="0"/>
              <a:t>The Hydra Onsite Setup</a:t>
            </a:r>
            <a:endParaRPr lang="en-PH" dirty="0"/>
          </a:p>
        </p:txBody>
      </p:sp>
    </p:spTree>
    <p:extLst>
      <p:ext uri="{BB962C8B-B14F-4D97-AF65-F5344CB8AC3E}">
        <p14:creationId xmlns:p14="http://schemas.microsoft.com/office/powerpoint/2010/main" val="40500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B959-2C8F-45DA-89A8-1922639EE912}"/>
              </a:ext>
            </a:extLst>
          </p:cNvPr>
          <p:cNvSpPr>
            <a:spLocks noGrp="1"/>
          </p:cNvSpPr>
          <p:nvPr>
            <p:ph type="ctrTitle"/>
          </p:nvPr>
        </p:nvSpPr>
        <p:spPr/>
        <p:txBody>
          <a:bodyPr>
            <a:normAutofit/>
          </a:bodyPr>
          <a:lstStyle/>
          <a:p>
            <a:r>
              <a:rPr lang="en-US" b="1" dirty="0"/>
              <a:t>Water Reservoir Filling Process</a:t>
            </a:r>
            <a:endParaRPr lang="en-PH" dirty="0"/>
          </a:p>
        </p:txBody>
      </p:sp>
      <p:sp>
        <p:nvSpPr>
          <p:cNvPr id="3" name="Subtitle 2">
            <a:extLst>
              <a:ext uri="{FF2B5EF4-FFF2-40B4-BE49-F238E27FC236}">
                <a16:creationId xmlns:a16="http://schemas.microsoft.com/office/drawing/2014/main" id="{7BEAD970-9BAB-408D-BA9A-22F523D80C09}"/>
              </a:ext>
            </a:extLst>
          </p:cNvPr>
          <p:cNvSpPr>
            <a:spLocks noGrp="1"/>
          </p:cNvSpPr>
          <p:nvPr>
            <p:ph type="subTitle" idx="1"/>
          </p:nvPr>
        </p:nvSpPr>
        <p:spPr/>
        <p:txBody>
          <a:bodyPr/>
          <a:lstStyle/>
          <a:p>
            <a:r>
              <a:rPr lang="en-US" dirty="0"/>
              <a:t>The Water Reservoir Filling Process includes 3 sub-processes:</a:t>
            </a:r>
            <a:endParaRPr lang="en-PH" dirty="0"/>
          </a:p>
        </p:txBody>
      </p:sp>
      <p:sp>
        <p:nvSpPr>
          <p:cNvPr id="4" name="Subtitle 2">
            <a:extLst>
              <a:ext uri="{FF2B5EF4-FFF2-40B4-BE49-F238E27FC236}">
                <a16:creationId xmlns:a16="http://schemas.microsoft.com/office/drawing/2014/main" id="{79084F9E-97CC-4EB8-BC59-E7BCDF19DAE0}"/>
              </a:ext>
            </a:extLst>
          </p:cNvPr>
          <p:cNvSpPr txBox="1">
            <a:spLocks/>
          </p:cNvSpPr>
          <p:nvPr/>
        </p:nvSpPr>
        <p:spPr>
          <a:xfrm>
            <a:off x="4597439" y="5133405"/>
            <a:ext cx="6987645" cy="1003625"/>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endParaRPr lang="en-PH" sz="1800" dirty="0"/>
          </a:p>
        </p:txBody>
      </p:sp>
    </p:spTree>
    <p:extLst>
      <p:ext uri="{BB962C8B-B14F-4D97-AF65-F5344CB8AC3E}">
        <p14:creationId xmlns:p14="http://schemas.microsoft.com/office/powerpoint/2010/main" val="377529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4822-7CF3-4C91-8EB6-1ABBCF5D4FC4}"/>
              </a:ext>
            </a:extLst>
          </p:cNvPr>
          <p:cNvSpPr>
            <a:spLocks noGrp="1"/>
          </p:cNvSpPr>
          <p:nvPr>
            <p:ph type="title"/>
          </p:nvPr>
        </p:nvSpPr>
        <p:spPr>
          <a:xfrm>
            <a:off x="1484311" y="527540"/>
            <a:ext cx="10018713" cy="677008"/>
          </a:xfrm>
        </p:spPr>
        <p:txBody>
          <a:bodyPr>
            <a:normAutofit fontScale="90000"/>
          </a:bodyPr>
          <a:lstStyle/>
          <a:p>
            <a:r>
              <a:rPr lang="en-US" b="1" dirty="0"/>
              <a:t>Filling Status</a:t>
            </a:r>
            <a:endParaRPr lang="en-PH" b="1" dirty="0"/>
          </a:p>
        </p:txBody>
      </p:sp>
      <p:sp>
        <p:nvSpPr>
          <p:cNvPr id="3" name="Content Placeholder 2">
            <a:extLst>
              <a:ext uri="{FF2B5EF4-FFF2-40B4-BE49-F238E27FC236}">
                <a16:creationId xmlns:a16="http://schemas.microsoft.com/office/drawing/2014/main" id="{43839EFE-5AEC-440A-8DC3-52A07CCC0245}"/>
              </a:ext>
            </a:extLst>
          </p:cNvPr>
          <p:cNvSpPr>
            <a:spLocks noGrp="1"/>
          </p:cNvSpPr>
          <p:nvPr>
            <p:ph idx="1"/>
          </p:nvPr>
        </p:nvSpPr>
        <p:spPr>
          <a:xfrm>
            <a:off x="1484310" y="1274885"/>
            <a:ext cx="10018713" cy="5389684"/>
          </a:xfrm>
        </p:spPr>
        <p:txBody>
          <a:bodyPr>
            <a:noAutofit/>
          </a:bodyPr>
          <a:lstStyle/>
          <a:p>
            <a:pPr marL="0" lvl="0" indent="0">
              <a:buNone/>
            </a:pPr>
            <a:r>
              <a:rPr lang="en-US" sz="3600" dirty="0"/>
              <a:t>Filling status means the current water reservoir filling status of the tank which further subdivided into:</a:t>
            </a:r>
            <a:endParaRPr lang="en-PH" sz="3600" dirty="0"/>
          </a:p>
          <a:p>
            <a:pPr lvl="1"/>
            <a:r>
              <a:rPr lang="en-US" sz="3600" b="1" dirty="0"/>
              <a:t>Empty</a:t>
            </a:r>
            <a:r>
              <a:rPr lang="en-US" sz="3600" dirty="0"/>
              <a:t>. The tank is empty or near-to empty.</a:t>
            </a:r>
            <a:endParaRPr lang="en-PH" sz="3600" dirty="0"/>
          </a:p>
          <a:p>
            <a:pPr lvl="1"/>
            <a:r>
              <a:rPr lang="en-US" sz="3600" b="1" dirty="0"/>
              <a:t>Filling</a:t>
            </a:r>
            <a:r>
              <a:rPr lang="en-US" sz="3600" dirty="0"/>
              <a:t>. Water is currently filling into the tank.</a:t>
            </a:r>
            <a:endParaRPr lang="en-PH" sz="3600" dirty="0"/>
          </a:p>
          <a:p>
            <a:pPr lvl="1"/>
            <a:r>
              <a:rPr lang="en-US" sz="3600" b="1" dirty="0"/>
              <a:t>Discharging</a:t>
            </a:r>
            <a:r>
              <a:rPr lang="en-US" sz="3600" dirty="0"/>
              <a:t>. Water is currently distributed to the distro lines.</a:t>
            </a:r>
            <a:endParaRPr lang="en-PH" sz="3600" dirty="0"/>
          </a:p>
        </p:txBody>
      </p:sp>
    </p:spTree>
    <p:extLst>
      <p:ext uri="{BB962C8B-B14F-4D97-AF65-F5344CB8AC3E}">
        <p14:creationId xmlns:p14="http://schemas.microsoft.com/office/powerpoint/2010/main" val="174949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4822-7CF3-4C91-8EB6-1ABBCF5D4FC4}"/>
              </a:ext>
            </a:extLst>
          </p:cNvPr>
          <p:cNvSpPr>
            <a:spLocks noGrp="1"/>
          </p:cNvSpPr>
          <p:nvPr>
            <p:ph type="title"/>
          </p:nvPr>
        </p:nvSpPr>
        <p:spPr>
          <a:xfrm>
            <a:off x="1484311" y="527540"/>
            <a:ext cx="10018713" cy="677008"/>
          </a:xfrm>
        </p:spPr>
        <p:txBody>
          <a:bodyPr>
            <a:normAutofit fontScale="90000"/>
          </a:bodyPr>
          <a:lstStyle/>
          <a:p>
            <a:r>
              <a:rPr lang="en-US" b="1" dirty="0"/>
              <a:t>Water Level</a:t>
            </a:r>
            <a:endParaRPr lang="en-PH" b="1" dirty="0"/>
          </a:p>
        </p:txBody>
      </p:sp>
      <p:sp>
        <p:nvSpPr>
          <p:cNvPr id="3" name="Content Placeholder 2">
            <a:extLst>
              <a:ext uri="{FF2B5EF4-FFF2-40B4-BE49-F238E27FC236}">
                <a16:creationId xmlns:a16="http://schemas.microsoft.com/office/drawing/2014/main" id="{43839EFE-5AEC-440A-8DC3-52A07CCC0245}"/>
              </a:ext>
            </a:extLst>
          </p:cNvPr>
          <p:cNvSpPr>
            <a:spLocks noGrp="1"/>
          </p:cNvSpPr>
          <p:nvPr>
            <p:ph idx="1"/>
          </p:nvPr>
        </p:nvSpPr>
        <p:spPr>
          <a:xfrm>
            <a:off x="1484310" y="1274885"/>
            <a:ext cx="10018713" cy="5389684"/>
          </a:xfrm>
        </p:spPr>
        <p:txBody>
          <a:bodyPr>
            <a:noAutofit/>
          </a:bodyPr>
          <a:lstStyle/>
          <a:p>
            <a:pPr marL="0" lvl="0" indent="0">
              <a:buNone/>
            </a:pPr>
            <a:r>
              <a:rPr lang="en-US" sz="3200" b="1" dirty="0"/>
              <a:t>Water Level</a:t>
            </a:r>
            <a:r>
              <a:rPr lang="en-US" sz="3200" dirty="0"/>
              <a:t>. This tells the current water level present in the tank. This includes:</a:t>
            </a:r>
            <a:endParaRPr lang="en-PH" sz="3200" dirty="0"/>
          </a:p>
          <a:p>
            <a:pPr lvl="1"/>
            <a:r>
              <a:rPr lang="en-US" sz="3200" b="1" dirty="0"/>
              <a:t>Max Full</a:t>
            </a:r>
            <a:r>
              <a:rPr lang="en-US" sz="3200" dirty="0"/>
              <a:t>. The maximum water level the tank could store water which value is set predefined at 95%.</a:t>
            </a:r>
            <a:endParaRPr lang="en-PH" sz="3200" dirty="0"/>
          </a:p>
          <a:p>
            <a:pPr lvl="1"/>
            <a:r>
              <a:rPr lang="en-US" sz="3200" b="1" dirty="0"/>
              <a:t>Critical</a:t>
            </a:r>
            <a:r>
              <a:rPr lang="en-US" sz="3200" dirty="0"/>
              <a:t>. The maximum lowest level of the water present in the tank which is set predefined at 20%.</a:t>
            </a:r>
            <a:endParaRPr lang="en-PH" sz="3200" dirty="0"/>
          </a:p>
          <a:p>
            <a:pPr lvl="1"/>
            <a:r>
              <a:rPr lang="en-US" sz="3200" b="1" dirty="0"/>
              <a:t>Empty</a:t>
            </a:r>
            <a:r>
              <a:rPr lang="en-US" sz="3200" dirty="0"/>
              <a:t>. The water tank is currently having no water set to the constant value of 0%.</a:t>
            </a:r>
            <a:endParaRPr lang="en-PH" sz="3200" dirty="0"/>
          </a:p>
        </p:txBody>
      </p:sp>
    </p:spTree>
    <p:extLst>
      <p:ext uri="{BB962C8B-B14F-4D97-AF65-F5344CB8AC3E}">
        <p14:creationId xmlns:p14="http://schemas.microsoft.com/office/powerpoint/2010/main" val="1676175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67</TotalTime>
  <Words>1097</Words>
  <Application>Microsoft Office PowerPoint</Application>
  <PresentationFormat>Widescreen</PresentationFormat>
  <Paragraphs>74</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Corbel</vt:lpstr>
      <vt:lpstr>Parallax</vt:lpstr>
      <vt:lpstr>Hydra: Automated Plant Watering System</vt:lpstr>
      <vt:lpstr>Introduction</vt:lpstr>
      <vt:lpstr>Methodology</vt:lpstr>
      <vt:lpstr>Methodology</vt:lpstr>
      <vt:lpstr>Methodology</vt:lpstr>
      <vt:lpstr>The Hydra Onsite Setup</vt:lpstr>
      <vt:lpstr>Water Reservoir Filling Process</vt:lpstr>
      <vt:lpstr>Filling Status</vt:lpstr>
      <vt:lpstr>Water Level</vt:lpstr>
      <vt:lpstr>Water Level</vt:lpstr>
      <vt:lpstr>Routines</vt:lpstr>
      <vt:lpstr>Normal routines</vt:lpstr>
      <vt:lpstr>Normal routines</vt:lpstr>
      <vt:lpstr>Irregular Routine</vt:lpstr>
      <vt:lpstr>Always open Main-to-Reservoir Line</vt:lpstr>
      <vt:lpstr>The Water Distribution Process</vt:lpstr>
      <vt:lpstr>Normal routines</vt:lpstr>
      <vt:lpstr>The Hydra Setup (Onsite)</vt:lpstr>
      <vt:lpstr>ROOT CONTROLLER (HYDRA ROOT NODE)</vt:lpstr>
      <vt:lpstr>LEAF CONTROLLER (HYDRA LEAF NODE)</vt:lpstr>
      <vt:lpstr>The Hydra Onsite Setup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Hydra: Automated Plant Watering System</dc:title>
  <dc:creator>TONYO</dc:creator>
  <cp:lastModifiedBy>TONYO</cp:lastModifiedBy>
  <cp:revision>18</cp:revision>
  <dcterms:created xsi:type="dcterms:W3CDTF">2020-02-03T19:07:44Z</dcterms:created>
  <dcterms:modified xsi:type="dcterms:W3CDTF">2020-02-03T20:15:11Z</dcterms:modified>
</cp:coreProperties>
</file>