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8" r:id="rId3"/>
    <p:sldId id="259" r:id="rId4"/>
    <p:sldId id="257" r:id="rId5"/>
    <p:sldId id="267" r:id="rId6"/>
    <p:sldId id="264" r:id="rId7"/>
    <p:sldId id="265" r:id="rId8"/>
    <p:sldId id="266"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545DC-1F5F-4854-9BD7-4430AA4075C5}" v="3" dt="2024-12-09T19:41:06.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8562"/>
  </p:normalViewPr>
  <p:slideViewPr>
    <p:cSldViewPr snapToGrid="0">
      <p:cViewPr varScale="1">
        <p:scale>
          <a:sx n="112" d="100"/>
          <a:sy n="112"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ma nimmagadda" userId="83f82c83e562059e" providerId="LiveId" clId="{0DE545DC-1F5F-4854-9BD7-4430AA4075C5}"/>
    <pc:docChg chg="undo custSel modSld">
      <pc:chgData name="sushama nimmagadda" userId="83f82c83e562059e" providerId="LiveId" clId="{0DE545DC-1F5F-4854-9BD7-4430AA4075C5}" dt="2024-12-09T19:48:40.080" v="62" actId="14100"/>
      <pc:docMkLst>
        <pc:docMk/>
      </pc:docMkLst>
      <pc:sldChg chg="modSp mod">
        <pc:chgData name="sushama nimmagadda" userId="83f82c83e562059e" providerId="LiveId" clId="{0DE545DC-1F5F-4854-9BD7-4430AA4075C5}" dt="2024-12-09T19:41:06.473" v="9" actId="27636"/>
        <pc:sldMkLst>
          <pc:docMk/>
          <pc:sldMk cId="2217664795" sldId="256"/>
        </pc:sldMkLst>
        <pc:spChg chg="mod">
          <ac:chgData name="sushama nimmagadda" userId="83f82c83e562059e" providerId="LiveId" clId="{0DE545DC-1F5F-4854-9BD7-4430AA4075C5}" dt="2024-12-09T19:41:06.142" v="8"/>
          <ac:spMkLst>
            <pc:docMk/>
            <pc:sldMk cId="2217664795" sldId="256"/>
            <ac:spMk id="2" creationId="{ADAC5796-4CC7-7C4B-A4B2-CCEACDEAEE97}"/>
          </ac:spMkLst>
        </pc:spChg>
        <pc:spChg chg="mod">
          <ac:chgData name="sushama nimmagadda" userId="83f82c83e562059e" providerId="LiveId" clId="{0DE545DC-1F5F-4854-9BD7-4430AA4075C5}" dt="2024-12-09T19:41:06.473" v="9" actId="27636"/>
          <ac:spMkLst>
            <pc:docMk/>
            <pc:sldMk cId="2217664795" sldId="256"/>
            <ac:spMk id="3" creationId="{DB27EF2D-8F7D-1687-6CA9-2E4530C4B634}"/>
          </ac:spMkLst>
        </pc:spChg>
      </pc:sldChg>
      <pc:sldChg chg="modSp mod">
        <pc:chgData name="sushama nimmagadda" userId="83f82c83e562059e" providerId="LiveId" clId="{0DE545DC-1F5F-4854-9BD7-4430AA4075C5}" dt="2024-12-09T19:42:36.561" v="48" actId="5793"/>
        <pc:sldMkLst>
          <pc:docMk/>
          <pc:sldMk cId="2909421462" sldId="257"/>
        </pc:sldMkLst>
        <pc:spChg chg="mod">
          <ac:chgData name="sushama nimmagadda" userId="83f82c83e562059e" providerId="LiveId" clId="{0DE545DC-1F5F-4854-9BD7-4430AA4075C5}" dt="2024-12-09T19:41:06.142" v="8"/>
          <ac:spMkLst>
            <pc:docMk/>
            <pc:sldMk cId="2909421462" sldId="257"/>
            <ac:spMk id="2" creationId="{53C41B8C-2D72-6269-EE28-100219CE9C72}"/>
          </ac:spMkLst>
        </pc:spChg>
        <pc:spChg chg="mod">
          <ac:chgData name="sushama nimmagadda" userId="83f82c83e562059e" providerId="LiveId" clId="{0DE545DC-1F5F-4854-9BD7-4430AA4075C5}" dt="2024-12-09T19:42:36.561" v="48" actId="5793"/>
          <ac:spMkLst>
            <pc:docMk/>
            <pc:sldMk cId="2909421462" sldId="257"/>
            <ac:spMk id="3" creationId="{7164791D-8EEF-0302-B376-5446A0AC1468}"/>
          </ac:spMkLst>
        </pc:spChg>
      </pc:sldChg>
      <pc:sldChg chg="modSp mod">
        <pc:chgData name="sushama nimmagadda" userId="83f82c83e562059e" providerId="LiveId" clId="{0DE545DC-1F5F-4854-9BD7-4430AA4075C5}" dt="2024-12-09T19:41:32.310" v="13" actId="5793"/>
        <pc:sldMkLst>
          <pc:docMk/>
          <pc:sldMk cId="1694079290" sldId="258"/>
        </pc:sldMkLst>
        <pc:spChg chg="mod">
          <ac:chgData name="sushama nimmagadda" userId="83f82c83e562059e" providerId="LiveId" clId="{0DE545DC-1F5F-4854-9BD7-4430AA4075C5}" dt="2024-12-09T19:41:06.142" v="8"/>
          <ac:spMkLst>
            <pc:docMk/>
            <pc:sldMk cId="1694079290" sldId="258"/>
            <ac:spMk id="2" creationId="{10FE35C1-D597-3A4F-97D4-557B1B7DE29D}"/>
          </ac:spMkLst>
        </pc:spChg>
        <pc:spChg chg="mod">
          <ac:chgData name="sushama nimmagadda" userId="83f82c83e562059e" providerId="LiveId" clId="{0DE545DC-1F5F-4854-9BD7-4430AA4075C5}" dt="2024-12-09T19:41:32.310" v="13" actId="5793"/>
          <ac:spMkLst>
            <pc:docMk/>
            <pc:sldMk cId="1694079290" sldId="258"/>
            <ac:spMk id="3" creationId="{F94B2B8B-4878-2FCA-1A6E-28C626128397}"/>
          </ac:spMkLst>
        </pc:spChg>
      </pc:sldChg>
      <pc:sldChg chg="modSp mod">
        <pc:chgData name="sushama nimmagadda" userId="83f82c83e562059e" providerId="LiveId" clId="{0DE545DC-1F5F-4854-9BD7-4430AA4075C5}" dt="2024-12-09T19:41:44.711" v="16" actId="5793"/>
        <pc:sldMkLst>
          <pc:docMk/>
          <pc:sldMk cId="2916943425" sldId="259"/>
        </pc:sldMkLst>
        <pc:spChg chg="mod">
          <ac:chgData name="sushama nimmagadda" userId="83f82c83e562059e" providerId="LiveId" clId="{0DE545DC-1F5F-4854-9BD7-4430AA4075C5}" dt="2024-12-09T19:41:06.142" v="8"/>
          <ac:spMkLst>
            <pc:docMk/>
            <pc:sldMk cId="2916943425" sldId="259"/>
            <ac:spMk id="2" creationId="{6547C9FF-B70A-6378-4046-0AA9838E3291}"/>
          </ac:spMkLst>
        </pc:spChg>
        <pc:spChg chg="mod">
          <ac:chgData name="sushama nimmagadda" userId="83f82c83e562059e" providerId="LiveId" clId="{0DE545DC-1F5F-4854-9BD7-4430AA4075C5}" dt="2024-12-09T19:41:44.711" v="16" actId="5793"/>
          <ac:spMkLst>
            <pc:docMk/>
            <pc:sldMk cId="2916943425" sldId="259"/>
            <ac:spMk id="3" creationId="{A4446F86-6936-6F1F-D532-C09DF86A59B1}"/>
          </ac:spMkLst>
        </pc:spChg>
      </pc:sldChg>
      <pc:sldChg chg="modSp mod">
        <pc:chgData name="sushama nimmagadda" userId="83f82c83e562059e" providerId="LiveId" clId="{0DE545DC-1F5F-4854-9BD7-4430AA4075C5}" dt="2024-12-09T19:42:41.062" v="49" actId="5793"/>
        <pc:sldMkLst>
          <pc:docMk/>
          <pc:sldMk cId="3397103311" sldId="260"/>
        </pc:sldMkLst>
        <pc:spChg chg="mod">
          <ac:chgData name="sushama nimmagadda" userId="83f82c83e562059e" providerId="LiveId" clId="{0DE545DC-1F5F-4854-9BD7-4430AA4075C5}" dt="2024-12-09T19:41:06.142" v="8"/>
          <ac:spMkLst>
            <pc:docMk/>
            <pc:sldMk cId="3397103311" sldId="260"/>
            <ac:spMk id="2" creationId="{E0F3ADAD-4701-DD96-C758-CF08C6722303}"/>
          </ac:spMkLst>
        </pc:spChg>
        <pc:spChg chg="mod">
          <ac:chgData name="sushama nimmagadda" userId="83f82c83e562059e" providerId="LiveId" clId="{0DE545DC-1F5F-4854-9BD7-4430AA4075C5}" dt="2024-12-09T19:42:41.062" v="49" actId="5793"/>
          <ac:spMkLst>
            <pc:docMk/>
            <pc:sldMk cId="3397103311" sldId="260"/>
            <ac:spMk id="3" creationId="{1E5FF86C-D064-4938-5492-849FA44099E1}"/>
          </ac:spMkLst>
        </pc:spChg>
      </pc:sldChg>
      <pc:sldChg chg="modSp mod">
        <pc:chgData name="sushama nimmagadda" userId="83f82c83e562059e" providerId="LiveId" clId="{0DE545DC-1F5F-4854-9BD7-4430AA4075C5}" dt="2024-12-09T19:46:06.271" v="55" actId="20577"/>
        <pc:sldMkLst>
          <pc:docMk/>
          <pc:sldMk cId="164866002" sldId="261"/>
        </pc:sldMkLst>
        <pc:spChg chg="mod">
          <ac:chgData name="sushama nimmagadda" userId="83f82c83e562059e" providerId="LiveId" clId="{0DE545DC-1F5F-4854-9BD7-4430AA4075C5}" dt="2024-12-09T19:41:06.142" v="8"/>
          <ac:spMkLst>
            <pc:docMk/>
            <pc:sldMk cId="164866002" sldId="261"/>
            <ac:spMk id="2" creationId="{72F79049-446A-6EBB-4477-31089B2552D4}"/>
          </ac:spMkLst>
        </pc:spChg>
        <pc:spChg chg="mod">
          <ac:chgData name="sushama nimmagadda" userId="83f82c83e562059e" providerId="LiveId" clId="{0DE545DC-1F5F-4854-9BD7-4430AA4075C5}" dt="2024-12-09T19:46:06.271" v="55" actId="20577"/>
          <ac:spMkLst>
            <pc:docMk/>
            <pc:sldMk cId="164866002" sldId="261"/>
            <ac:spMk id="3" creationId="{6A744435-417A-06B3-A245-2D1D46C5AAEF}"/>
          </ac:spMkLst>
        </pc:spChg>
      </pc:sldChg>
      <pc:sldChg chg="addSp modSp mod">
        <pc:chgData name="sushama nimmagadda" userId="83f82c83e562059e" providerId="LiveId" clId="{0DE545DC-1F5F-4854-9BD7-4430AA4075C5}" dt="2024-12-09T19:48:40.080" v="62" actId="14100"/>
        <pc:sldMkLst>
          <pc:docMk/>
          <pc:sldMk cId="2343026880" sldId="262"/>
        </pc:sldMkLst>
        <pc:spChg chg="mod">
          <ac:chgData name="sushama nimmagadda" userId="83f82c83e562059e" providerId="LiveId" clId="{0DE545DC-1F5F-4854-9BD7-4430AA4075C5}" dt="2024-12-09T19:41:06.142" v="8"/>
          <ac:spMkLst>
            <pc:docMk/>
            <pc:sldMk cId="2343026880" sldId="262"/>
            <ac:spMk id="2" creationId="{98089B58-206F-FFE9-06AC-556CE7B04929}"/>
          </ac:spMkLst>
        </pc:spChg>
        <pc:spChg chg="mod">
          <ac:chgData name="sushama nimmagadda" userId="83f82c83e562059e" providerId="LiveId" clId="{0DE545DC-1F5F-4854-9BD7-4430AA4075C5}" dt="2024-12-09T19:41:06.142" v="8"/>
          <ac:spMkLst>
            <pc:docMk/>
            <pc:sldMk cId="2343026880" sldId="262"/>
            <ac:spMk id="3" creationId="{FD31B380-B353-0D26-1BCC-5ED5B9D4FB1F}"/>
          </ac:spMkLst>
        </pc:spChg>
        <pc:picChg chg="add mod modCrop">
          <ac:chgData name="sushama nimmagadda" userId="83f82c83e562059e" providerId="LiveId" clId="{0DE545DC-1F5F-4854-9BD7-4430AA4075C5}" dt="2024-12-09T19:48:40.080" v="62" actId="14100"/>
          <ac:picMkLst>
            <pc:docMk/>
            <pc:sldMk cId="2343026880" sldId="262"/>
            <ac:picMk id="5" creationId="{C8797405-EB4D-0F9D-2FC7-9F15B07E25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4E536-10AD-D347-952D-FF72D8DF94C6}"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09C84-9087-EE45-A947-8DEA084ED9CA}" type="slidenum">
              <a:rPr lang="en-US" smtClean="0"/>
              <a:t>‹#›</a:t>
            </a:fld>
            <a:endParaRPr lang="en-US"/>
          </a:p>
        </p:txBody>
      </p:sp>
    </p:spTree>
    <p:extLst>
      <p:ext uri="{BB962C8B-B14F-4D97-AF65-F5344CB8AC3E}">
        <p14:creationId xmlns:p14="http://schemas.microsoft.com/office/powerpoint/2010/main" val="404785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pPr>
            <a:r>
              <a:rPr lang="en-US" b="0" i="0" dirty="0">
                <a:solidFill>
                  <a:srgbClr val="222222"/>
                </a:solidFill>
                <a:effectLst/>
                <a:latin typeface="Arial" panose="020B0604020202020204" pitchFamily="34" charset="0"/>
              </a:rPr>
              <a:t>The introduction of the presentation outlines a project focused on analyzing Heart Failure Clinical Records to identify key predictors and trends that can improve patient management. The project targets an important medical challenge: understanding the factors contributing to heart failure outcomes and developing methods for early detection and targeted interventions.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Project Objective:</a:t>
            </a:r>
          </a:p>
          <a:p>
            <a:pPr algn="l" rtl="0">
              <a:spcBef>
                <a:spcPts val="600"/>
              </a:spcBef>
            </a:pPr>
            <a:r>
              <a:rPr lang="en-US" b="0" i="0" dirty="0">
                <a:solidFill>
                  <a:srgbClr val="222222"/>
                </a:solidFill>
                <a:effectLst/>
                <a:latin typeface="Arial" panose="020B0604020202020204" pitchFamily="34" charset="0"/>
              </a:rPr>
              <a:t>The primary goal is to analyze clinical records of 299 heart failure patients to extract meaningful insights using visualization techniques, clustering methods, and feature analysis. By leveraging advanced data analysis tools, the study seeks to highlight significant predictors and trends that can guide healthcare practitioners in diagnosing and managing heart failure more effectively.</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CC709C84-9087-EE45-A947-8DEA084ED9CA}" type="slidenum">
              <a:rPr lang="en-US" smtClean="0"/>
              <a:t>2</a:t>
            </a:fld>
            <a:endParaRPr lang="en-US"/>
          </a:p>
        </p:txBody>
      </p:sp>
    </p:spTree>
    <p:extLst>
      <p:ext uri="{BB962C8B-B14F-4D97-AF65-F5344CB8AC3E}">
        <p14:creationId xmlns:p14="http://schemas.microsoft.com/office/powerpoint/2010/main" val="379044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pPr>
            <a:r>
              <a:rPr lang="en-US" b="0" i="0" dirty="0">
                <a:solidFill>
                  <a:srgbClr val="222222"/>
                </a:solidFill>
                <a:effectLst/>
                <a:latin typeface="Arial" panose="020B0604020202020204" pitchFamily="34" charset="0"/>
              </a:rPr>
              <a:t>Dataset:</a:t>
            </a:r>
          </a:p>
          <a:p>
            <a:pPr algn="l" rtl="0">
              <a:spcBef>
                <a:spcPts val="600"/>
              </a:spcBef>
            </a:pPr>
            <a:r>
              <a:rPr lang="en-US" b="0" i="0" dirty="0">
                <a:solidFill>
                  <a:srgbClr val="222222"/>
                </a:solidFill>
                <a:effectLst/>
                <a:latin typeface="Arial" panose="020B0604020202020204" pitchFamily="34" charset="0"/>
              </a:rPr>
              <a:t>The dataset includes information from 299 patients, capturing 13 distinct features. These features range from clinical metrics, such as serum creatinine, ejection fraction, and time, to demographic and lifestyle factors like age, smoking habits, and medical history. The diverse nature of the dataset provides a comprehensive view of the variables affecting heart failure outcomes.</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3</a:t>
            </a:fld>
            <a:endParaRPr lang="en-US"/>
          </a:p>
        </p:txBody>
      </p:sp>
    </p:spTree>
    <p:extLst>
      <p:ext uri="{BB962C8B-B14F-4D97-AF65-F5344CB8AC3E}">
        <p14:creationId xmlns:p14="http://schemas.microsoft.com/office/powerpoint/2010/main" val="204423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pPr>
            <a:r>
              <a:rPr lang="en-US" b="0" i="0" dirty="0">
                <a:solidFill>
                  <a:srgbClr val="222222"/>
                </a:solidFill>
                <a:effectLst/>
                <a:latin typeface="Arial" panose="020B0604020202020204" pitchFamily="34" charset="0"/>
              </a:rPr>
              <a:t>Methodology:</a:t>
            </a:r>
          </a:p>
          <a:p>
            <a:pPr algn="l" rtl="0">
              <a:spcBef>
                <a:spcPts val="600"/>
              </a:spcBef>
            </a:pPr>
            <a:r>
              <a:rPr lang="en-US" b="0" i="0" dirty="0">
                <a:solidFill>
                  <a:srgbClr val="222222"/>
                </a:solidFill>
                <a:effectLst/>
                <a:latin typeface="Arial" panose="020B0604020202020204" pitchFamily="34" charset="0"/>
              </a:rPr>
              <a:t>The project employs a multi-step analytical approach:</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Exploratory Data Analysis (EDA): Visualization techniques, including scatter plots, pie charts, line plots, bar plots, and heatmaps, are used to explore feature distributions and relationships. This step helps in identifying significant trends and correlations within the data.</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Clustering Algorithms:</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K-means clustering: Used to segment patients into groups based on similar characteristics.</a:t>
            </a:r>
          </a:p>
          <a:p>
            <a:pPr algn="l" rtl="0">
              <a:spcBef>
                <a:spcPts val="600"/>
              </a:spcBef>
            </a:pPr>
            <a:r>
              <a:rPr lang="en-US" b="0" i="0" dirty="0">
                <a:solidFill>
                  <a:srgbClr val="222222"/>
                </a:solidFill>
                <a:effectLst/>
                <a:latin typeface="Arial" panose="020B0604020202020204" pitchFamily="34" charset="0"/>
              </a:rPr>
              <a:t>Agglomerative clustering and DBSCAN: Applied to identify outliers and unique cases that might deviate from common patterns.</a:t>
            </a:r>
          </a:p>
          <a:p>
            <a:pPr algn="l" rtl="0">
              <a:spcBef>
                <a:spcPts val="600"/>
              </a:spcBef>
            </a:pPr>
            <a:r>
              <a:rPr lang="en-US" b="0" i="0" dirty="0">
                <a:solidFill>
                  <a:srgbClr val="222222"/>
                </a:solidFill>
                <a:effectLst/>
                <a:latin typeface="Arial" panose="020B0604020202020204" pitchFamily="34" charset="0"/>
              </a:rPr>
              <a:t>Regression Analysis:</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Several regression models (OLS, Linear, Lasso, Ridge, ElasticNet) are tested using 5-fold cross-validation to predict outcomes and identify the most impactful features. These models help in quantifying the importance of variables and their contributions to patient outcomes.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CC709C84-9087-EE45-A947-8DEA084ED9CA}" type="slidenum">
              <a:rPr lang="en-US" smtClean="0"/>
              <a:t>4</a:t>
            </a:fld>
            <a:endParaRPr lang="en-US"/>
          </a:p>
        </p:txBody>
      </p:sp>
    </p:spTree>
    <p:extLst>
      <p:ext uri="{BB962C8B-B14F-4D97-AF65-F5344CB8AC3E}">
        <p14:creationId xmlns:p14="http://schemas.microsoft.com/office/powerpoint/2010/main" val="353471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rial" panose="020B0604020202020204" pitchFamily="34" charset="0"/>
              </a:rPr>
              <a:t>Clusters: Represent groups of patients with similar clinical profiles. Grouping Logic: Patients are grouped by similarity in scaled feature values.</a:t>
            </a:r>
          </a:p>
          <a:p>
            <a:pPr algn="l"/>
            <a:r>
              <a:rPr lang="en-US" b="0" i="0" dirty="0">
                <a:solidFill>
                  <a:srgbClr val="222222"/>
                </a:solidFill>
                <a:effectLst/>
                <a:latin typeface="Arial" panose="020B0604020202020204" pitchFamily="34" charset="0"/>
              </a:rPr>
              <a:t>PCA's Role: Simplified the data to 2D, enabling efficient clustering while retaining meaningful variance.</a:t>
            </a:r>
          </a:p>
          <a:p>
            <a:r>
              <a:rPr lang="en-US" b="0" i="0" dirty="0">
                <a:solidFill>
                  <a:srgbClr val="222222"/>
                </a:solidFill>
                <a:effectLst/>
                <a:latin typeface="Arial" panose="020B0604020202020204" pitchFamily="34" charset="0"/>
              </a:rPr>
              <a:t>add this notes in clustering</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Clustering techniques like KMeans, Agglomerative Clustering, and DBSCAN grouped patients based on clinical, demographic, and lifestyle features, while PCA was likely used to reduce dimensionality and enhance clustering efficiency and visualization .</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dirty="0"/>
              <a:t>The two graphs represent clustering results after applying normalization and PCA (Principal Component Analysis):</a:t>
            </a:r>
          </a:p>
          <a:p>
            <a:endParaRPr lang="en-US" dirty="0"/>
          </a:p>
          <a:p>
            <a:pPr>
              <a:buFont typeface="+mj-lt"/>
              <a:buAutoNum type="arabicPeriod"/>
            </a:pPr>
            <a:r>
              <a:rPr lang="en-US" b="1" dirty="0"/>
              <a:t>DBSCAN (Density-Based Spatial Clustering of Applications with Noise)</a:t>
            </a:r>
            <a:r>
              <a:rPr lang="en-US" dirty="0"/>
              <a:t>:</a:t>
            </a:r>
          </a:p>
          <a:p>
            <a:pPr marL="742950" lvl="1" indent="-285750">
              <a:buFont typeface="+mj-lt"/>
              <a:buAutoNum type="arabicPeriod"/>
            </a:pPr>
            <a:r>
              <a:rPr lang="en-US" dirty="0"/>
              <a:t>Points are mostly clustered together, with some spread indicating potential noise or outliers.</a:t>
            </a:r>
          </a:p>
          <a:p>
            <a:pPr marL="742950" lvl="1" indent="-285750">
              <a:buFont typeface="+mj-lt"/>
              <a:buAutoNum type="arabicPeriod"/>
            </a:pPr>
            <a:r>
              <a:rPr lang="en-US" dirty="0"/>
              <a:t>DBSCAN is effective in identifying outliers but struggles to form distinct clusters in this case due to the lack of clear density-based separations.</a:t>
            </a:r>
          </a:p>
          <a:p>
            <a:pPr marL="742950" lvl="1" indent="-285750">
              <a:buFont typeface="+mj-lt"/>
              <a:buAutoNum type="arabicPeriod"/>
            </a:pPr>
            <a:endParaRPr lang="en-US" dirty="0"/>
          </a:p>
          <a:p>
            <a:pPr>
              <a:buFont typeface="+mj-lt"/>
              <a:buAutoNum type="arabicPeriod"/>
            </a:pPr>
            <a:r>
              <a:rPr lang="en-US" b="1" dirty="0"/>
              <a:t>KMeans Clustering</a:t>
            </a:r>
            <a:r>
              <a:rPr lang="en-US" dirty="0"/>
              <a:t>:</a:t>
            </a:r>
          </a:p>
          <a:p>
            <a:pPr marL="742950" lvl="1" indent="-285750">
              <a:buFont typeface="+mj-lt"/>
              <a:buAutoNum type="arabicPeriod"/>
            </a:pPr>
            <a:r>
              <a:rPr lang="en-US" dirty="0"/>
              <a:t>Points are segmented into distinct clusters (denoted by different colors: teal, purple, and yellow).</a:t>
            </a:r>
          </a:p>
          <a:p>
            <a:pPr marL="742950" lvl="1" indent="-285750">
              <a:buFont typeface="+mj-lt"/>
              <a:buAutoNum type="arabicPeriod"/>
            </a:pPr>
            <a:r>
              <a:rPr lang="en-US" dirty="0"/>
              <a:t>KMeans clearly identifies three groups, making it more effective for partitioning data into meaningful segments.</a:t>
            </a:r>
          </a:p>
          <a:p>
            <a:pPr marL="742950" lvl="1" indent="-285750">
              <a:buFont typeface="+mj-lt"/>
              <a:buAutoNum type="arabicPeriod"/>
            </a:pPr>
            <a:endParaRPr lang="en-US" dirty="0"/>
          </a:p>
          <a:p>
            <a:r>
              <a:rPr lang="en-US" b="1" dirty="0"/>
              <a:t>Comparison and Recommendation:</a:t>
            </a:r>
          </a:p>
          <a:p>
            <a:pPr>
              <a:buFont typeface="Arial" panose="020B0604020202020204" pitchFamily="34" charset="0"/>
              <a:buChar char="•"/>
            </a:pPr>
            <a:r>
              <a:rPr lang="en-US" b="1" dirty="0"/>
              <a:t>DBSCAN</a:t>
            </a:r>
            <a:r>
              <a:rPr lang="en-US" dirty="0"/>
              <a:t>: Better for outlier detection but less effective at segmenting this dataset into meaningful clusters.</a:t>
            </a:r>
          </a:p>
          <a:p>
            <a:pPr>
              <a:buFont typeface="Arial" panose="020B0604020202020204" pitchFamily="34" charset="0"/>
              <a:buChar char="•"/>
            </a:pPr>
            <a:r>
              <a:rPr lang="en-US" b="1" dirty="0"/>
              <a:t>KMeans</a:t>
            </a:r>
            <a:r>
              <a:rPr lang="en-US" dirty="0"/>
              <a:t>: Performs better here, with well-defined clusters, indicating clearer insights into groupings.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1" dirty="0"/>
              <a:t>Conclusion</a:t>
            </a:r>
            <a:r>
              <a:rPr lang="en-US" dirty="0"/>
              <a:t>: KMeans is the better clustering method for this dataset, as it creates more interpretable and distinct clusters compared to DBSCAN.</a:t>
            </a:r>
          </a:p>
        </p:txBody>
      </p:sp>
      <p:sp>
        <p:nvSpPr>
          <p:cNvPr id="4" name="Slide Number Placeholder 3"/>
          <p:cNvSpPr>
            <a:spLocks noGrp="1"/>
          </p:cNvSpPr>
          <p:nvPr>
            <p:ph type="sldNum" sz="quarter" idx="5"/>
          </p:nvPr>
        </p:nvSpPr>
        <p:spPr/>
        <p:txBody>
          <a:bodyPr/>
          <a:lstStyle/>
          <a:p>
            <a:fld id="{CC709C84-9087-EE45-A947-8DEA084ED9CA}" type="slidenum">
              <a:rPr lang="en-US" smtClean="0"/>
              <a:t>5</a:t>
            </a:fld>
            <a:endParaRPr lang="en-US"/>
          </a:p>
        </p:txBody>
      </p:sp>
    </p:spTree>
    <p:extLst>
      <p:ext uri="{BB962C8B-B14F-4D97-AF65-F5344CB8AC3E}">
        <p14:creationId xmlns:p14="http://schemas.microsoft.com/office/powerpoint/2010/main" val="182848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RMSE (Root Mean Square Error) graph:</a:t>
            </a:r>
          </a:p>
          <a:p>
            <a:pPr>
              <a:buFont typeface="Arial" panose="020B0604020202020204" pitchFamily="34" charset="0"/>
              <a:buChar char="•"/>
            </a:pPr>
            <a:r>
              <a:rPr lang="en-US" b="1" dirty="0"/>
              <a:t>Best Performing Model</a:t>
            </a:r>
            <a:r>
              <a:rPr lang="en-US" dirty="0"/>
              <a:t>: ElasticNet Regression has the lowest RMSE across most datasets, especially in the </a:t>
            </a:r>
            <a:r>
              <a:rPr lang="en-US" b="1" dirty="0"/>
              <a:t>Biochemical Dataset</a:t>
            </a:r>
            <a:r>
              <a:rPr lang="en-US" dirty="0"/>
              <a:t>, indicating better accuracy.</a:t>
            </a:r>
          </a:p>
          <a:p>
            <a:pPr>
              <a:buFont typeface="Arial" panose="020B0604020202020204" pitchFamily="34" charset="0"/>
              <a:buChar char="•"/>
            </a:pPr>
            <a:r>
              <a:rPr lang="en-US" b="1" dirty="0"/>
              <a:t>Second Best</a:t>
            </a:r>
            <a:r>
              <a:rPr lang="en-US" dirty="0"/>
              <a:t>: Ridge Regression closely follows ElasticNet with comparable RMSE, making it a good alternative.</a:t>
            </a:r>
          </a:p>
          <a:p>
            <a:pPr>
              <a:buFont typeface="Arial" panose="020B0604020202020204" pitchFamily="34" charset="0"/>
              <a:buChar char="•"/>
            </a:pPr>
            <a:r>
              <a:rPr lang="en-US" b="1" dirty="0"/>
              <a:t>Least Effective</a:t>
            </a:r>
            <a:r>
              <a:rPr lang="en-US" dirty="0"/>
              <a:t>: Lasso Regression consistently shows higher RMSE compared to other models, particularly on the </a:t>
            </a:r>
            <a:r>
              <a:rPr lang="en-US" b="1" dirty="0"/>
              <a:t>Lifestyle Dataset</a:t>
            </a:r>
            <a:r>
              <a:rPr lang="en-US" dirty="0"/>
              <a:t>.</a:t>
            </a:r>
          </a:p>
          <a:p>
            <a:r>
              <a:rPr lang="en-US" b="1" dirty="0"/>
              <a:t>Conclusion:</a:t>
            </a:r>
          </a:p>
          <a:p>
            <a:r>
              <a:rPr lang="en-US" dirty="0"/>
              <a:t>ElasticNet Regression is the best model for this analysis due to its overall lower RMSE, indicating better predictive performance.</a:t>
            </a: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6</a:t>
            </a:fld>
            <a:endParaRPr lang="en-US"/>
          </a:p>
        </p:txBody>
      </p:sp>
    </p:spTree>
    <p:extLst>
      <p:ext uri="{BB962C8B-B14F-4D97-AF65-F5344CB8AC3E}">
        <p14:creationId xmlns:p14="http://schemas.microsoft.com/office/powerpoint/2010/main" val="383952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shows the following key correlations:</a:t>
            </a:r>
          </a:p>
          <a:p>
            <a:pPr>
              <a:buFont typeface="Arial" panose="020B0604020202020204" pitchFamily="34" charset="0"/>
              <a:buChar char="•"/>
            </a:pPr>
            <a:r>
              <a:rPr lang="en-US" b="1" dirty="0"/>
              <a:t>Strong Positive</a:t>
            </a:r>
            <a:r>
              <a:rPr lang="en-US" dirty="0"/>
              <a:t>: Serum creatinine with death events (0.29) and sex with smoking (0.45).</a:t>
            </a:r>
          </a:p>
          <a:p>
            <a:pPr>
              <a:buFont typeface="Arial" panose="020B0604020202020204" pitchFamily="34" charset="0"/>
              <a:buChar char="•"/>
            </a:pPr>
            <a:r>
              <a:rPr lang="en-US" b="1" dirty="0"/>
              <a:t>Strong Negative</a:t>
            </a:r>
            <a:r>
              <a:rPr lang="en-US" dirty="0"/>
              <a:t>: Time with death events (-0.53) and ejection fraction with death events (-0.27).</a:t>
            </a:r>
          </a:p>
          <a:p>
            <a:pPr>
              <a:buFont typeface="Arial" panose="020B0604020202020204" pitchFamily="34" charset="0"/>
              <a:buChar char="•"/>
            </a:pPr>
            <a:r>
              <a:rPr lang="en-US" b="1" dirty="0"/>
              <a:t>Other Notable</a:t>
            </a:r>
            <a:r>
              <a:rPr lang="en-US" dirty="0"/>
              <a:t>: Age weakly correlates with death events (0.25), while serum sodium shows a weak negative correlation (-0.20).</a:t>
            </a:r>
          </a:p>
          <a:p>
            <a:r>
              <a:rPr lang="en-US" dirty="0"/>
              <a:t>These insights highlight critical features influencing heart failure outcomes.</a:t>
            </a: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7</a:t>
            </a:fld>
            <a:endParaRPr lang="en-US"/>
          </a:p>
        </p:txBody>
      </p:sp>
    </p:spTree>
    <p:extLst>
      <p:ext uri="{BB962C8B-B14F-4D97-AF65-F5344CB8AC3E}">
        <p14:creationId xmlns:p14="http://schemas.microsoft.com/office/powerpoint/2010/main" val="154744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and ejection fraction are the most important predictors across all models, with high contributions. </a:t>
            </a:r>
            <a:r>
              <a:rPr lang="en-US" dirty="0" err="1"/>
              <a:t>Anaemia</a:t>
            </a:r>
            <a:r>
              <a:rPr lang="en-US" dirty="0"/>
              <a:t> and high blood pressure have moderate importance, while diabetes has minimal impact on predictions.</a:t>
            </a:r>
          </a:p>
        </p:txBody>
      </p:sp>
      <p:sp>
        <p:nvSpPr>
          <p:cNvPr id="4" name="Slide Number Placeholder 3"/>
          <p:cNvSpPr>
            <a:spLocks noGrp="1"/>
          </p:cNvSpPr>
          <p:nvPr>
            <p:ph type="sldNum" sz="quarter" idx="5"/>
          </p:nvPr>
        </p:nvSpPr>
        <p:spPr/>
        <p:txBody>
          <a:bodyPr/>
          <a:lstStyle/>
          <a:p>
            <a:fld id="{CC709C84-9087-EE45-A947-8DEA084ED9CA}" type="slidenum">
              <a:rPr lang="en-US" smtClean="0"/>
              <a:t>8</a:t>
            </a:fld>
            <a:endParaRPr lang="en-US"/>
          </a:p>
        </p:txBody>
      </p:sp>
    </p:spTree>
    <p:extLst>
      <p:ext uri="{BB962C8B-B14F-4D97-AF65-F5344CB8AC3E}">
        <p14:creationId xmlns:p14="http://schemas.microsoft.com/office/powerpoint/2010/main" val="243877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compares feature importance (coefficient magnitudes) across Linear, Lasso, Ridge, and ElasticNet regression models. Here's the explanation:</a:t>
            </a:r>
          </a:p>
          <a:p>
            <a:pPr>
              <a:buFont typeface="+mj-lt"/>
              <a:buAutoNum type="arabicPeriod"/>
            </a:pPr>
            <a:r>
              <a:rPr lang="en-US" b="1" dirty="0"/>
              <a:t>Most Important Features</a:t>
            </a:r>
            <a:r>
              <a:rPr lang="en-US" dirty="0"/>
              <a:t>:</a:t>
            </a:r>
          </a:p>
          <a:p>
            <a:pPr marL="742950" lvl="1" indent="-285750">
              <a:buFont typeface="+mj-lt"/>
              <a:buAutoNum type="arabicPeriod"/>
            </a:pPr>
            <a:r>
              <a:rPr lang="en-US" b="1" dirty="0"/>
              <a:t>Serum Creatinine</a:t>
            </a:r>
            <a:r>
              <a:rPr lang="en-US" dirty="0"/>
              <a:t>: Highest importance across all models, especially for Linear Regression, indicating it is the strongest predictor of outcomes.</a:t>
            </a:r>
          </a:p>
          <a:p>
            <a:pPr marL="742950" lvl="1" indent="-285750">
              <a:buFont typeface="+mj-lt"/>
              <a:buAutoNum type="arabicPeriod"/>
            </a:pPr>
            <a:r>
              <a:rPr lang="en-US" b="1" dirty="0"/>
              <a:t>Ejection Fraction and Time</a:t>
            </a:r>
            <a:r>
              <a:rPr lang="en-US" dirty="0"/>
              <a:t>: Consistently important across all models, reinforcing their critical role in predicting heart failure.</a:t>
            </a:r>
          </a:p>
          <a:p>
            <a:pPr>
              <a:buFont typeface="+mj-lt"/>
              <a:buAutoNum type="arabicPeriod"/>
            </a:pPr>
            <a:r>
              <a:rPr lang="en-US" b="1" dirty="0"/>
              <a:t>Moderate Importance</a:t>
            </a:r>
            <a:r>
              <a:rPr lang="en-US" dirty="0"/>
              <a:t>:</a:t>
            </a:r>
          </a:p>
          <a:p>
            <a:pPr marL="742950" lvl="1" indent="-285750">
              <a:buFont typeface="+mj-lt"/>
              <a:buAutoNum type="arabicPeriod"/>
            </a:pPr>
            <a:r>
              <a:rPr lang="en-US" b="1" dirty="0"/>
              <a:t>Sex and Serum Sodium</a:t>
            </a:r>
            <a:r>
              <a:rPr lang="en-US" dirty="0"/>
              <a:t>: Show moderate contribution in all models but less impactful than serum creatinine and ejection fraction.</a:t>
            </a:r>
          </a:p>
          <a:p>
            <a:pPr>
              <a:buFont typeface="+mj-lt"/>
              <a:buAutoNum type="arabicPeriod"/>
            </a:pPr>
            <a:r>
              <a:rPr lang="en-US" b="1" dirty="0"/>
              <a:t>Least Important Features</a:t>
            </a:r>
            <a:r>
              <a:rPr lang="en-US" dirty="0"/>
              <a:t>:</a:t>
            </a:r>
          </a:p>
          <a:p>
            <a:pPr marL="742950" lvl="1" indent="-285750">
              <a:buFont typeface="+mj-lt"/>
              <a:buAutoNum type="arabicPeriod"/>
            </a:pPr>
            <a:r>
              <a:rPr lang="en-US" b="1" dirty="0"/>
              <a:t>Creatinine Phosphokinase, Platelets, </a:t>
            </a:r>
            <a:r>
              <a:rPr lang="en-US" b="1" dirty="0" err="1"/>
              <a:t>Anaemia</a:t>
            </a:r>
            <a:r>
              <a:rPr lang="en-US" b="1" dirty="0"/>
              <a:t>, and Smoking</a:t>
            </a:r>
            <a:r>
              <a:rPr lang="en-US" dirty="0"/>
              <a:t>: Low importance across all models, suggesting limited predictive value for heart failure in this dataset.</a:t>
            </a:r>
          </a:p>
          <a:p>
            <a:r>
              <a:rPr lang="en-US" b="1" dirty="0"/>
              <a:t>Key Takeaway:</a:t>
            </a:r>
          </a:p>
          <a:p>
            <a:r>
              <a:rPr lang="en-US" dirty="0"/>
              <a:t>Serum creatinine, ejection fraction, and time are the most critical features across all regression methods, while others play smaller roles. This consistency across models validates their importance for predicting heart failure outcomes.</a:t>
            </a: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11</a:t>
            </a:fld>
            <a:endParaRPr lang="en-US"/>
          </a:p>
        </p:txBody>
      </p:sp>
    </p:spTree>
    <p:extLst>
      <p:ext uri="{BB962C8B-B14F-4D97-AF65-F5344CB8AC3E}">
        <p14:creationId xmlns:p14="http://schemas.microsoft.com/office/powerpoint/2010/main" val="47635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06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33358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390816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404798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77AD-9BA8-4D67-B65E-B9CD78F9AFB0}"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25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777AD-9BA8-4D67-B65E-B9CD78F9AFB0}"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145434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777AD-9BA8-4D67-B65E-B9CD78F9AFB0}" type="datetimeFigureOut">
              <a:rPr lang="en-US" smtClean="0"/>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193623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777AD-9BA8-4D67-B65E-B9CD78F9AFB0}" type="datetimeFigureOut">
              <a:rPr lang="en-US" smtClean="0"/>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91768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D777AD-9BA8-4D67-B65E-B9CD78F9AFB0}" type="datetimeFigureOut">
              <a:rPr lang="en-US" smtClean="0"/>
              <a:t>12/9/24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337289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D777AD-9BA8-4D67-B65E-B9CD78F9AFB0}" type="datetimeFigureOut">
              <a:rPr lang="en-US" smtClean="0"/>
              <a:t>12/9/24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A708B1-CF2A-4783-8BFD-ECCB6B3A7975}" type="slidenum">
              <a:rPr lang="en-US" smtClean="0"/>
              <a:t>‹#›</a:t>
            </a:fld>
            <a:endParaRPr lang="en-US"/>
          </a:p>
        </p:txBody>
      </p:sp>
    </p:spTree>
    <p:extLst>
      <p:ext uri="{BB962C8B-B14F-4D97-AF65-F5344CB8AC3E}">
        <p14:creationId xmlns:p14="http://schemas.microsoft.com/office/powerpoint/2010/main" val="389328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777AD-9BA8-4D67-B65E-B9CD78F9AFB0}"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116496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D777AD-9BA8-4D67-B65E-B9CD78F9AFB0}" type="datetimeFigureOut">
              <a:rPr lang="en-US" smtClean="0"/>
              <a:t>12/9/24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A708B1-CF2A-4783-8BFD-ECCB6B3A79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0028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5796-4CC7-7C4B-A4B2-CCEACDEAEE97}"/>
              </a:ext>
            </a:extLst>
          </p:cNvPr>
          <p:cNvSpPr>
            <a:spLocks noGrp="1"/>
          </p:cNvSpPr>
          <p:nvPr>
            <p:ph type="ctrTitle"/>
          </p:nvPr>
        </p:nvSpPr>
        <p:spPr/>
        <p:txBody>
          <a:bodyPr>
            <a:normAutofit/>
          </a:bodyPr>
          <a:lstStyle/>
          <a:p>
            <a:r>
              <a:rPr lang="en-US" dirty="0"/>
              <a:t>Heart Failure Analysis</a:t>
            </a:r>
          </a:p>
        </p:txBody>
      </p:sp>
      <p:sp>
        <p:nvSpPr>
          <p:cNvPr id="3" name="Subtitle 2">
            <a:extLst>
              <a:ext uri="{FF2B5EF4-FFF2-40B4-BE49-F238E27FC236}">
                <a16:creationId xmlns:a16="http://schemas.microsoft.com/office/drawing/2014/main" id="{DB27EF2D-8F7D-1687-6CA9-2E4530C4B634}"/>
              </a:ext>
            </a:extLst>
          </p:cNvPr>
          <p:cNvSpPr>
            <a:spLocks noGrp="1"/>
          </p:cNvSpPr>
          <p:nvPr>
            <p:ph type="subTitle" idx="1"/>
          </p:nvPr>
        </p:nvSpPr>
        <p:spPr/>
        <p:txBody>
          <a:bodyPr>
            <a:normAutofit fontScale="85000" lnSpcReduction="20000"/>
          </a:bodyPr>
          <a:lstStyle/>
          <a:p>
            <a:r>
              <a:rPr lang="en-US" dirty="0"/>
              <a:t>Presented by – </a:t>
            </a:r>
          </a:p>
          <a:p>
            <a:r>
              <a:rPr lang="en-US" dirty="0"/>
              <a:t>Group 10:</a:t>
            </a:r>
          </a:p>
          <a:p>
            <a:r>
              <a:rPr lang="en-US" dirty="0"/>
              <a:t>Ahfaz Abdul, Sai Sushama Nimmagadda, Harish Babu Ramineni</a:t>
            </a:r>
          </a:p>
        </p:txBody>
      </p:sp>
    </p:spTree>
    <p:extLst>
      <p:ext uri="{BB962C8B-B14F-4D97-AF65-F5344CB8AC3E}">
        <p14:creationId xmlns:p14="http://schemas.microsoft.com/office/powerpoint/2010/main" val="221766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049-446A-6EBB-4477-31089B2552D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A744435-417A-06B3-A245-2D1D46C5AAEF}"/>
              </a:ext>
            </a:extLst>
          </p:cNvPr>
          <p:cNvSpPr>
            <a:spLocks noGrp="1"/>
          </p:cNvSpPr>
          <p:nvPr>
            <p:ph idx="1"/>
          </p:nvPr>
        </p:nvSpPr>
        <p:spPr/>
        <p:txBody>
          <a:bodyPr/>
          <a:lstStyle/>
          <a:p>
            <a:pPr>
              <a:buFont typeface="Arial" panose="020B0604020202020204" pitchFamily="34" charset="0"/>
              <a:buChar char="•"/>
            </a:pPr>
            <a:r>
              <a:rPr lang="en-US" dirty="0"/>
              <a:t> If generalized, results imply that focusing on key predictors like serum creatinine and ejection fraction can guide early detection and interventions.</a:t>
            </a:r>
          </a:p>
          <a:p>
            <a:pPr marL="0" indent="0">
              <a:buNone/>
            </a:pPr>
            <a:endParaRPr lang="en-US" b="1" dirty="0"/>
          </a:p>
          <a:p>
            <a:pPr marL="0" indent="0">
              <a:buNone/>
            </a:pPr>
            <a:r>
              <a:rPr lang="en-US" b="1" dirty="0"/>
              <a:t>Limitations: </a:t>
            </a:r>
            <a:r>
              <a:rPr lang="en-US" dirty="0"/>
              <a:t>Confounding variables and dataset scope require further validation.</a:t>
            </a:r>
          </a:p>
          <a:p>
            <a:endParaRPr lang="en-US" dirty="0"/>
          </a:p>
        </p:txBody>
      </p:sp>
    </p:spTree>
    <p:extLst>
      <p:ext uri="{BB962C8B-B14F-4D97-AF65-F5344CB8AC3E}">
        <p14:creationId xmlns:p14="http://schemas.microsoft.com/office/powerpoint/2010/main" val="16486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9B58-206F-FFE9-06AC-556CE7B049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31B380-B353-0D26-1BCC-5ED5B9D4FB1F}"/>
              </a:ext>
            </a:extLst>
          </p:cNvPr>
          <p:cNvSpPr>
            <a:spLocks noGrp="1"/>
          </p:cNvSpPr>
          <p:nvPr>
            <p:ph idx="1"/>
          </p:nvPr>
        </p:nvSpPr>
        <p:spPr/>
        <p:txBody>
          <a:bodyPr/>
          <a:lstStyle/>
          <a:p>
            <a:r>
              <a:rPr lang="en-US" dirty="0"/>
              <a:t>Serum creatinine and ejection fraction are top predictors.</a:t>
            </a:r>
          </a:p>
        </p:txBody>
      </p:sp>
      <p:pic>
        <p:nvPicPr>
          <p:cNvPr id="5" name="Picture 4">
            <a:extLst>
              <a:ext uri="{FF2B5EF4-FFF2-40B4-BE49-F238E27FC236}">
                <a16:creationId xmlns:a16="http://schemas.microsoft.com/office/drawing/2014/main" id="{C8797405-EB4D-0F9D-2FC7-9F15B07E2523}"/>
              </a:ext>
            </a:extLst>
          </p:cNvPr>
          <p:cNvPicPr>
            <a:picLocks noChangeAspect="1"/>
          </p:cNvPicPr>
          <p:nvPr/>
        </p:nvPicPr>
        <p:blipFill>
          <a:blip r:embed="rId3"/>
          <a:srcRect l="1172" t="1762"/>
          <a:stretch/>
        </p:blipFill>
        <p:spPr>
          <a:xfrm>
            <a:off x="2632667" y="2395675"/>
            <a:ext cx="6684405" cy="3693626"/>
          </a:xfrm>
          <a:prstGeom prst="rect">
            <a:avLst/>
          </a:prstGeom>
        </p:spPr>
      </p:pic>
    </p:spTree>
    <p:extLst>
      <p:ext uri="{BB962C8B-B14F-4D97-AF65-F5344CB8AC3E}">
        <p14:creationId xmlns:p14="http://schemas.microsoft.com/office/powerpoint/2010/main" val="234302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35C1-D597-3A4F-97D4-557B1B7DE29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94B2B8B-4878-2FCA-1A6E-28C626128397}"/>
              </a:ext>
            </a:extLst>
          </p:cNvPr>
          <p:cNvSpPr>
            <a:spLocks noGrp="1"/>
          </p:cNvSpPr>
          <p:nvPr>
            <p:ph idx="1"/>
          </p:nvPr>
        </p:nvSpPr>
        <p:spPr/>
        <p:txBody>
          <a:bodyPr/>
          <a:lstStyle/>
          <a:p>
            <a:pPr>
              <a:buFont typeface="Arial" panose="020B0604020202020204" pitchFamily="34" charset="0"/>
              <a:buChar char="•"/>
            </a:pPr>
            <a:r>
              <a:rPr lang="en-US" dirty="0"/>
              <a:t> Analyzed clinical records of 299 heart failure patients.</a:t>
            </a:r>
          </a:p>
          <a:p>
            <a:pPr marL="0" indent="0">
              <a:buNone/>
            </a:pPr>
            <a:r>
              <a:rPr lang="en-US" b="1" dirty="0"/>
              <a:t>Aim: </a:t>
            </a:r>
            <a:r>
              <a:rPr lang="en-US" dirty="0"/>
              <a:t>Identify key predictors, trends, and insights to enhance detection and interventions.</a:t>
            </a:r>
          </a:p>
          <a:p>
            <a:pPr marL="0" indent="0">
              <a:buNone/>
            </a:pPr>
            <a:r>
              <a:rPr lang="en-US" b="1" dirty="0"/>
              <a:t>Features: </a:t>
            </a:r>
            <a:r>
              <a:rPr lang="en-US" dirty="0"/>
              <a:t>Age, serum creatinine, ejection fraction, lifestyle factors, and more.</a:t>
            </a:r>
          </a:p>
          <a:p>
            <a:endParaRPr lang="en-US" dirty="0"/>
          </a:p>
        </p:txBody>
      </p:sp>
    </p:spTree>
    <p:extLst>
      <p:ext uri="{BB962C8B-B14F-4D97-AF65-F5344CB8AC3E}">
        <p14:creationId xmlns:p14="http://schemas.microsoft.com/office/powerpoint/2010/main" val="169407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9FF-B70A-6378-4046-0AA9838E3291}"/>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A4446F86-6936-6F1F-D532-C09DF86A59B1}"/>
              </a:ext>
            </a:extLst>
          </p:cNvPr>
          <p:cNvSpPr>
            <a:spLocks noGrp="1"/>
          </p:cNvSpPr>
          <p:nvPr>
            <p:ph idx="1"/>
          </p:nvPr>
        </p:nvSpPr>
        <p:spPr/>
        <p:txBody>
          <a:bodyPr/>
          <a:lstStyle/>
          <a:p>
            <a:pPr marL="0" indent="0">
              <a:buNone/>
            </a:pPr>
            <a:r>
              <a:rPr lang="en-US" b="1" dirty="0"/>
              <a:t>Source:</a:t>
            </a:r>
            <a:r>
              <a:rPr lang="en-US" dirty="0"/>
              <a:t> Heart Failure Clinical Records Dataset.</a:t>
            </a:r>
          </a:p>
          <a:p>
            <a:pPr marL="0" indent="0">
              <a:buNone/>
            </a:pPr>
            <a:r>
              <a:rPr lang="en-US" b="1" dirty="0"/>
              <a:t>Features Collected:</a:t>
            </a:r>
            <a:endParaRPr lang="en-US" dirty="0"/>
          </a:p>
          <a:p>
            <a:pPr marL="742950" lvl="1" indent="-285750">
              <a:buFont typeface="Arial" panose="020B0604020202020204" pitchFamily="34" charset="0"/>
              <a:buChar char="•"/>
            </a:pPr>
            <a:r>
              <a:rPr lang="en-US" dirty="0"/>
              <a:t>Clinical (e.g., serum creatinine, ejection fraction).</a:t>
            </a:r>
          </a:p>
          <a:p>
            <a:pPr marL="742950" lvl="1" indent="-285750">
              <a:buFont typeface="Arial" panose="020B0604020202020204" pitchFamily="34" charset="0"/>
              <a:buChar char="•"/>
            </a:pPr>
            <a:r>
              <a:rPr lang="en-US" dirty="0"/>
              <a:t>Demographic (e.g., age, sex).</a:t>
            </a:r>
          </a:p>
          <a:p>
            <a:pPr marL="742950" lvl="1" indent="-285750">
              <a:buFont typeface="Arial" panose="020B0604020202020204" pitchFamily="34" charset="0"/>
              <a:buChar char="•"/>
            </a:pPr>
            <a:r>
              <a:rPr lang="en-US" dirty="0"/>
              <a:t>Lifestyle (e.g., smoking, diabetes).</a:t>
            </a:r>
          </a:p>
          <a:p>
            <a:endParaRPr lang="en-US" dirty="0"/>
          </a:p>
        </p:txBody>
      </p:sp>
    </p:spTree>
    <p:extLst>
      <p:ext uri="{BB962C8B-B14F-4D97-AF65-F5344CB8AC3E}">
        <p14:creationId xmlns:p14="http://schemas.microsoft.com/office/powerpoint/2010/main" val="291694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1B8C-2D72-6269-EE28-100219CE9C7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164791D-8EEF-0302-B376-5446A0AC1468}"/>
              </a:ext>
            </a:extLst>
          </p:cNvPr>
          <p:cNvSpPr>
            <a:spLocks noGrp="1"/>
          </p:cNvSpPr>
          <p:nvPr>
            <p:ph idx="1"/>
          </p:nvPr>
        </p:nvSpPr>
        <p:spPr/>
        <p:txBody>
          <a:bodyPr>
            <a:normAutofit/>
          </a:bodyPr>
          <a:lstStyle/>
          <a:p>
            <a:pPr>
              <a:buFont typeface="+mj-lt"/>
              <a:buAutoNum type="arabicPeriod"/>
            </a:pPr>
            <a:r>
              <a:rPr lang="en-US" b="1" dirty="0"/>
              <a:t>Data Preprocessing:</a:t>
            </a:r>
            <a:endParaRPr lang="en-US" dirty="0"/>
          </a:p>
          <a:p>
            <a:pPr marL="457200" lvl="1" indent="0">
              <a:buNone/>
            </a:pPr>
            <a:r>
              <a:rPr lang="en-US" dirty="0"/>
              <a:t>Handled missing and negative values, scaled features, and engineered a Total column.</a:t>
            </a:r>
          </a:p>
          <a:p>
            <a:pPr>
              <a:buFont typeface="+mj-lt"/>
              <a:buAutoNum type="arabicPeriod"/>
            </a:pPr>
            <a:r>
              <a:rPr lang="en-US" b="1" dirty="0"/>
              <a:t>Clustering:</a:t>
            </a:r>
            <a:endParaRPr lang="en-US" dirty="0"/>
          </a:p>
          <a:p>
            <a:pPr marL="457200" lvl="1" indent="0">
              <a:buNone/>
            </a:pPr>
            <a:r>
              <a:rPr lang="en-US" dirty="0"/>
              <a:t>Used KMeans, Agglomerative Clustering, and DBSCAN to group patients.</a:t>
            </a:r>
            <a:endParaRPr lang="en-US" b="1" dirty="0"/>
          </a:p>
          <a:p>
            <a:pPr>
              <a:buFont typeface="+mj-lt"/>
              <a:buAutoNum type="arabicPeriod"/>
            </a:pPr>
            <a:r>
              <a:rPr lang="en-US" b="1" dirty="0"/>
              <a:t>Exploratory Data Analysis (EDA):</a:t>
            </a:r>
            <a:endParaRPr lang="en-US" dirty="0"/>
          </a:p>
          <a:p>
            <a:pPr marL="457200" lvl="1" indent="0">
              <a:buNone/>
            </a:pPr>
            <a:r>
              <a:rPr lang="en-US" dirty="0"/>
              <a:t>Visualized trends (e.g., age distribution, correlations).</a:t>
            </a:r>
          </a:p>
          <a:p>
            <a:pPr>
              <a:buFont typeface="+mj-lt"/>
              <a:buAutoNum type="arabicPeriod"/>
            </a:pPr>
            <a:r>
              <a:rPr lang="en-US" b="1" dirty="0"/>
              <a:t>Regression Analysis:</a:t>
            </a:r>
            <a:endParaRPr lang="en-US" dirty="0"/>
          </a:p>
          <a:p>
            <a:pPr marL="457200" lvl="1" indent="0">
              <a:buNone/>
            </a:pPr>
            <a:r>
              <a:rPr lang="en-US" dirty="0"/>
              <a:t>Applied OLS, Lasso, Ridge, and ElasticNet to identify key predictors.</a:t>
            </a:r>
          </a:p>
        </p:txBody>
      </p:sp>
    </p:spTree>
    <p:extLst>
      <p:ext uri="{BB962C8B-B14F-4D97-AF65-F5344CB8AC3E}">
        <p14:creationId xmlns:p14="http://schemas.microsoft.com/office/powerpoint/2010/main" val="29094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BF44-34F9-8294-CDC5-E17B151EABA9}"/>
              </a:ext>
            </a:extLst>
          </p:cNvPr>
          <p:cNvSpPr>
            <a:spLocks noGrp="1"/>
          </p:cNvSpPr>
          <p:nvPr>
            <p:ph type="title"/>
          </p:nvPr>
        </p:nvSpPr>
        <p:spPr/>
        <p:txBody>
          <a:bodyPr/>
          <a:lstStyle/>
          <a:p>
            <a:r>
              <a:rPr lang="en-US" dirty="0"/>
              <a:t>Clustering</a:t>
            </a:r>
          </a:p>
        </p:txBody>
      </p:sp>
      <p:pic>
        <p:nvPicPr>
          <p:cNvPr id="4" name="Content Placeholder 3">
            <a:extLst>
              <a:ext uri="{FF2B5EF4-FFF2-40B4-BE49-F238E27FC236}">
                <a16:creationId xmlns:a16="http://schemas.microsoft.com/office/drawing/2014/main" id="{068C6F33-A06E-A38D-53A3-D8AE0C0F5DB8}"/>
              </a:ext>
            </a:extLst>
          </p:cNvPr>
          <p:cNvPicPr>
            <a:picLocks noGrp="1" noChangeAspect="1"/>
          </p:cNvPicPr>
          <p:nvPr>
            <p:ph idx="1"/>
          </p:nvPr>
        </p:nvPicPr>
        <p:blipFill>
          <a:blip r:embed="rId3"/>
          <a:stretch>
            <a:fillRect/>
          </a:stretch>
        </p:blipFill>
        <p:spPr>
          <a:xfrm>
            <a:off x="1544780" y="2096779"/>
            <a:ext cx="4686300" cy="3467100"/>
          </a:xfrm>
          <a:prstGeom prst="rect">
            <a:avLst/>
          </a:prstGeom>
        </p:spPr>
      </p:pic>
      <p:pic>
        <p:nvPicPr>
          <p:cNvPr id="5" name="Picture 4">
            <a:extLst>
              <a:ext uri="{FF2B5EF4-FFF2-40B4-BE49-F238E27FC236}">
                <a16:creationId xmlns:a16="http://schemas.microsoft.com/office/drawing/2014/main" id="{AE959706-0360-A706-BC03-2C3FC4C4A211}"/>
              </a:ext>
            </a:extLst>
          </p:cNvPr>
          <p:cNvPicPr>
            <a:picLocks noChangeAspect="1"/>
          </p:cNvPicPr>
          <p:nvPr/>
        </p:nvPicPr>
        <p:blipFill>
          <a:blip r:embed="rId4"/>
          <a:stretch>
            <a:fillRect/>
          </a:stretch>
        </p:blipFill>
        <p:spPr>
          <a:xfrm>
            <a:off x="6359572" y="2096779"/>
            <a:ext cx="4686300" cy="3467100"/>
          </a:xfrm>
          <a:prstGeom prst="rect">
            <a:avLst/>
          </a:prstGeom>
        </p:spPr>
      </p:pic>
    </p:spTree>
    <p:extLst>
      <p:ext uri="{BB962C8B-B14F-4D97-AF65-F5344CB8AC3E}">
        <p14:creationId xmlns:p14="http://schemas.microsoft.com/office/powerpoint/2010/main" val="319781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CC01-DA42-52FA-5075-E584A1CAA63E}"/>
              </a:ext>
            </a:extLst>
          </p:cNvPr>
          <p:cNvSpPr>
            <a:spLocks noGrp="1"/>
          </p:cNvSpPr>
          <p:nvPr>
            <p:ph type="title"/>
          </p:nvPr>
        </p:nvSpPr>
        <p:spPr/>
        <p:txBody>
          <a:bodyPr/>
          <a:lstStyle/>
          <a:p>
            <a:r>
              <a:rPr lang="en-US" dirty="0"/>
              <a:t>Which model did better?</a:t>
            </a:r>
          </a:p>
        </p:txBody>
      </p:sp>
      <p:pic>
        <p:nvPicPr>
          <p:cNvPr id="4" name="Content Placeholder 3">
            <a:extLst>
              <a:ext uri="{FF2B5EF4-FFF2-40B4-BE49-F238E27FC236}">
                <a16:creationId xmlns:a16="http://schemas.microsoft.com/office/drawing/2014/main" id="{3646CEB3-56FC-A12F-24D7-E6318560B543}"/>
              </a:ext>
            </a:extLst>
          </p:cNvPr>
          <p:cNvPicPr>
            <a:picLocks noGrp="1" noChangeAspect="1"/>
          </p:cNvPicPr>
          <p:nvPr>
            <p:ph idx="1"/>
          </p:nvPr>
        </p:nvPicPr>
        <p:blipFill>
          <a:blip r:embed="rId3"/>
          <a:stretch>
            <a:fillRect/>
          </a:stretch>
        </p:blipFill>
        <p:spPr>
          <a:xfrm>
            <a:off x="3268663" y="2124075"/>
            <a:ext cx="5715000" cy="3467100"/>
          </a:xfrm>
          <a:prstGeom prst="rect">
            <a:avLst/>
          </a:prstGeom>
        </p:spPr>
      </p:pic>
    </p:spTree>
    <p:extLst>
      <p:ext uri="{BB962C8B-B14F-4D97-AF65-F5344CB8AC3E}">
        <p14:creationId xmlns:p14="http://schemas.microsoft.com/office/powerpoint/2010/main" val="350782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C7C0-C9B8-3E74-35ED-1E5700BA19CC}"/>
              </a:ext>
            </a:extLst>
          </p:cNvPr>
          <p:cNvSpPr>
            <a:spLocks noGrp="1"/>
          </p:cNvSpPr>
          <p:nvPr>
            <p:ph type="title"/>
          </p:nvPr>
        </p:nvSpPr>
        <p:spPr/>
        <p:txBody>
          <a:bodyPr/>
          <a:lstStyle/>
          <a:p>
            <a:r>
              <a:rPr lang="en-US" dirty="0"/>
              <a:t>What is the correlation between features?</a:t>
            </a:r>
          </a:p>
        </p:txBody>
      </p:sp>
      <p:pic>
        <p:nvPicPr>
          <p:cNvPr id="7" name="Content Placeholder 6">
            <a:extLst>
              <a:ext uri="{FF2B5EF4-FFF2-40B4-BE49-F238E27FC236}">
                <a16:creationId xmlns:a16="http://schemas.microsoft.com/office/drawing/2014/main" id="{A6899DAD-C189-4EA1-FC88-1F6AFCA978DC}"/>
              </a:ext>
            </a:extLst>
          </p:cNvPr>
          <p:cNvPicPr>
            <a:picLocks noGrp="1" noChangeAspect="1"/>
          </p:cNvPicPr>
          <p:nvPr>
            <p:ph idx="1"/>
          </p:nvPr>
        </p:nvPicPr>
        <p:blipFill>
          <a:blip r:embed="rId3"/>
          <a:stretch>
            <a:fillRect/>
          </a:stretch>
        </p:blipFill>
        <p:spPr>
          <a:xfrm>
            <a:off x="3954213" y="1846263"/>
            <a:ext cx="4343900" cy="4022725"/>
          </a:xfrm>
          <a:prstGeom prst="rect">
            <a:avLst/>
          </a:prstGeom>
        </p:spPr>
      </p:pic>
    </p:spTree>
    <p:extLst>
      <p:ext uri="{BB962C8B-B14F-4D97-AF65-F5344CB8AC3E}">
        <p14:creationId xmlns:p14="http://schemas.microsoft.com/office/powerpoint/2010/main" val="39692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9F3D-68E2-6E89-ADAD-D453A2FC9C0E}"/>
              </a:ext>
            </a:extLst>
          </p:cNvPr>
          <p:cNvSpPr>
            <a:spLocks noGrp="1"/>
          </p:cNvSpPr>
          <p:nvPr>
            <p:ph type="title"/>
          </p:nvPr>
        </p:nvSpPr>
        <p:spPr/>
        <p:txBody>
          <a:bodyPr/>
          <a:lstStyle/>
          <a:p>
            <a:r>
              <a:rPr lang="en-US" dirty="0"/>
              <a:t>Which is the important feature?</a:t>
            </a:r>
          </a:p>
        </p:txBody>
      </p:sp>
      <p:pic>
        <p:nvPicPr>
          <p:cNvPr id="4" name="Content Placeholder 3">
            <a:extLst>
              <a:ext uri="{FF2B5EF4-FFF2-40B4-BE49-F238E27FC236}">
                <a16:creationId xmlns:a16="http://schemas.microsoft.com/office/drawing/2014/main" id="{83DDCB75-DCA4-2BD4-EFB7-C19715CA7848}"/>
              </a:ext>
            </a:extLst>
          </p:cNvPr>
          <p:cNvPicPr>
            <a:picLocks noGrp="1" noChangeAspect="1"/>
          </p:cNvPicPr>
          <p:nvPr>
            <p:ph idx="1"/>
          </p:nvPr>
        </p:nvPicPr>
        <p:blipFill>
          <a:blip r:embed="rId3"/>
          <a:stretch>
            <a:fillRect/>
          </a:stretch>
        </p:blipFill>
        <p:spPr>
          <a:xfrm>
            <a:off x="2781554" y="1846263"/>
            <a:ext cx="6689217" cy="4022725"/>
          </a:xfrm>
          <a:prstGeom prst="rect">
            <a:avLst/>
          </a:prstGeom>
        </p:spPr>
      </p:pic>
    </p:spTree>
    <p:extLst>
      <p:ext uri="{BB962C8B-B14F-4D97-AF65-F5344CB8AC3E}">
        <p14:creationId xmlns:p14="http://schemas.microsoft.com/office/powerpoint/2010/main" val="152410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ADAD-4701-DD96-C758-CF08C6722303}"/>
              </a:ext>
            </a:extLst>
          </p:cNvPr>
          <p:cNvSpPr>
            <a:spLocks noGrp="1"/>
          </p:cNvSpPr>
          <p:nvPr>
            <p:ph type="title"/>
          </p:nvPr>
        </p:nvSpPr>
        <p:spPr/>
        <p:txBody>
          <a:bodyPr/>
          <a:lstStyle/>
          <a:p>
            <a:r>
              <a:rPr lang="en-US" dirty="0"/>
              <a:t>Key Results</a:t>
            </a:r>
          </a:p>
        </p:txBody>
      </p:sp>
      <p:sp>
        <p:nvSpPr>
          <p:cNvPr id="3" name="Content Placeholder 2">
            <a:extLst>
              <a:ext uri="{FF2B5EF4-FFF2-40B4-BE49-F238E27FC236}">
                <a16:creationId xmlns:a16="http://schemas.microsoft.com/office/drawing/2014/main" id="{1E5FF86C-D064-4938-5492-849FA44099E1}"/>
              </a:ext>
            </a:extLst>
          </p:cNvPr>
          <p:cNvSpPr>
            <a:spLocks noGrp="1"/>
          </p:cNvSpPr>
          <p:nvPr>
            <p:ph idx="1"/>
          </p:nvPr>
        </p:nvSpPr>
        <p:spPr/>
        <p:txBody>
          <a:bodyPr/>
          <a:lstStyle/>
          <a:p>
            <a:pPr>
              <a:buFont typeface="+mj-lt"/>
              <a:buAutoNum type="arabicPeriod"/>
            </a:pPr>
            <a:r>
              <a:rPr lang="en-US" b="1" dirty="0"/>
              <a:t>Predictors of Heart Failure:</a:t>
            </a:r>
            <a:endParaRPr lang="en-US" dirty="0"/>
          </a:p>
          <a:p>
            <a:pPr marL="457200" lvl="1" indent="0">
              <a:buNone/>
            </a:pPr>
            <a:r>
              <a:rPr lang="en-US" dirty="0"/>
              <a:t>Serum creatinine, ejection fraction, and follow-up time are critical.</a:t>
            </a:r>
          </a:p>
          <a:p>
            <a:pPr>
              <a:buFont typeface="+mj-lt"/>
              <a:buAutoNum type="arabicPeriod"/>
            </a:pPr>
            <a:r>
              <a:rPr lang="en-US" b="1" dirty="0"/>
              <a:t>Clustering Insights:</a:t>
            </a:r>
            <a:endParaRPr lang="en-US" dirty="0"/>
          </a:p>
          <a:p>
            <a:pPr marL="457200" lvl="1" indent="0">
              <a:buNone/>
            </a:pPr>
            <a:r>
              <a:rPr lang="en-US" dirty="0"/>
              <a:t>KMeans revealed distinct patient clusters, while DBSCAN identified outliers.</a:t>
            </a:r>
          </a:p>
          <a:p>
            <a:pPr>
              <a:buFont typeface="+mj-lt"/>
              <a:buAutoNum type="arabicPeriod"/>
            </a:pPr>
            <a:r>
              <a:rPr lang="en-US" b="1" dirty="0"/>
              <a:t>Visualization Highlights:</a:t>
            </a:r>
            <a:endParaRPr lang="en-US" dirty="0"/>
          </a:p>
          <a:p>
            <a:pPr marL="457200" lvl="1" indent="0">
              <a:buNone/>
            </a:pPr>
            <a:r>
              <a:rPr lang="en-US" dirty="0"/>
              <a:t>Age, smoking, and diabetes showed varying impacts on outcomes.</a:t>
            </a:r>
          </a:p>
          <a:p>
            <a:endParaRPr lang="en-US" dirty="0"/>
          </a:p>
        </p:txBody>
      </p:sp>
    </p:spTree>
    <p:extLst>
      <p:ext uri="{BB962C8B-B14F-4D97-AF65-F5344CB8AC3E}">
        <p14:creationId xmlns:p14="http://schemas.microsoft.com/office/powerpoint/2010/main" val="33971033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82</TotalTime>
  <Words>1256</Words>
  <Application>Microsoft Macintosh PowerPoint</Application>
  <PresentationFormat>Widescreen</PresentationFormat>
  <Paragraphs>104</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Retrospect</vt:lpstr>
      <vt:lpstr>Heart Failure Analysis</vt:lpstr>
      <vt:lpstr>Introduction</vt:lpstr>
      <vt:lpstr>Data </vt:lpstr>
      <vt:lpstr>Methods</vt:lpstr>
      <vt:lpstr>Clustering</vt:lpstr>
      <vt:lpstr>Which model did better?</vt:lpstr>
      <vt:lpstr>What is the correlation between features?</vt:lpstr>
      <vt:lpstr>Which is the important feature?</vt:lpstr>
      <vt:lpstr>Key 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sushama nimmagadda</dc:creator>
  <cp:lastModifiedBy>Ahfaz Abdul</cp:lastModifiedBy>
  <cp:revision>5</cp:revision>
  <dcterms:created xsi:type="dcterms:W3CDTF">2024-12-09T19:05:05Z</dcterms:created>
  <dcterms:modified xsi:type="dcterms:W3CDTF">2024-12-10T01:02:10Z</dcterms:modified>
</cp:coreProperties>
</file>