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296" r:id="rId2"/>
  </p:sldIdLst>
  <p:sldSz cx="49377600" cy="32918400"/>
  <p:notesSz cx="6858000" cy="9144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Lato Black" panose="020F0502020204030203" pitchFamily="34" charset="0"/>
      <p:bold r:id="rId8"/>
      <p:italic r:id="rId9"/>
      <p:boldItalic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576" userDrawn="1">
          <p15:clr>
            <a:srgbClr val="A4A3A4"/>
          </p15:clr>
        </p15:guide>
        <p15:guide id="3" pos="6024" userDrawn="1">
          <p15:clr>
            <a:srgbClr val="A4A3A4"/>
          </p15:clr>
        </p15:guide>
        <p15:guide id="4" pos="264" userDrawn="1">
          <p15:clr>
            <a:srgbClr val="A4A3A4"/>
          </p15:clr>
        </p15:guide>
        <p15:guide id="5" pos="744" userDrawn="1">
          <p15:clr>
            <a:srgbClr val="A4A3A4"/>
          </p15:clr>
        </p15:guide>
        <p15:guide id="6" orient="horz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300"/>
    <a:srgbClr val="FFD54F"/>
    <a:srgbClr val="FFC107"/>
    <a:srgbClr val="E1E082"/>
    <a:srgbClr val="E04336"/>
    <a:srgbClr val="E91E63"/>
    <a:srgbClr val="B3E5FC"/>
    <a:srgbClr val="FF8A80"/>
    <a:srgbClr val="1B5E20"/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2B2D0-61CA-4CA8-AC23-9F249C720328}" v="2" dt="2024-12-09T21:56:21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9" autoAdjust="0"/>
    <p:restoredTop sz="90319" autoAdjust="0"/>
  </p:normalViewPr>
  <p:slideViewPr>
    <p:cSldViewPr snapToGrid="0" showGuides="1">
      <p:cViewPr varScale="1">
        <p:scale>
          <a:sx n="20" d="100"/>
          <a:sy n="20" d="100"/>
        </p:scale>
        <p:origin x="1070" y="101"/>
      </p:cViewPr>
      <p:guideLst>
        <p:guide pos="15576"/>
        <p:guide pos="6024"/>
        <p:guide pos="264"/>
        <p:guide pos="744"/>
        <p:guide orient="horz"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microsoft.com/office/2015/10/relationships/revisionInfo" Target="revisionInfo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B04D-1C75-43E0-9B64-B7DDAA42BB2C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2670-3342-473C-969D-FDFF399F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Powerpoint</a:t>
            </a:r>
            <a:r>
              <a:rPr lang="en-US" dirty="0"/>
              <a:t>, click View &gt; Guides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Keep text within gutter guides.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Author list: Don’t split names onto two lines (e.g., “Jimmy [break] Smith”). If that happens, use a new line, unless you need the space. </a:t>
            </a:r>
            <a:r>
              <a:rPr lang="en-US" b="1" dirty="0"/>
              <a:t>Bold the first names of anybody who’s presenting</a:t>
            </a:r>
            <a:r>
              <a:rPr lang="en-US" dirty="0"/>
              <a:t> in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Intro/methods/result: </a:t>
            </a:r>
            <a:r>
              <a:rPr lang="en-US" b="1" dirty="0"/>
              <a:t>Do not drop below font size 28</a:t>
            </a:r>
            <a:r>
              <a:rPr lang="en-US" dirty="0"/>
              <a:t>, but if you have extra space, jack up the font size until the space is full.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 not use color in the sidebars except in graphs/figures. It’ll pull attention from the center and slow interpretation for passersby.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99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5387342"/>
            <a:ext cx="4197096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7289782"/>
            <a:ext cx="370332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5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8" y="1752600"/>
            <a:ext cx="1064704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3" y="1752600"/>
            <a:ext cx="3132391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4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0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5" y="8206749"/>
            <a:ext cx="4258818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5" y="22029429"/>
            <a:ext cx="4258818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0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5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1752607"/>
            <a:ext cx="425881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7" y="8069582"/>
            <a:ext cx="20889036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7" y="12024360"/>
            <a:ext cx="20889036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3" y="8069582"/>
            <a:ext cx="20991911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3" y="12024360"/>
            <a:ext cx="20991911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0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5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4739647"/>
            <a:ext cx="2499741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9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1" y="4739647"/>
            <a:ext cx="2499741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1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752607"/>
            <a:ext cx="425881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8763000"/>
            <a:ext cx="425881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0510487"/>
            <a:ext cx="166649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36454080" y="0"/>
            <a:ext cx="12974061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8271" y="9341231"/>
            <a:ext cx="22482117" cy="10129394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96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Serum creatinine, ejection fraction and time are key predictors of heart failure.</a:t>
            </a:r>
            <a:r>
              <a:rPr lang="en-US" sz="139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5B857-0E51-4898-BAEF-B471D5E63813}"/>
              </a:ext>
            </a:extLst>
          </p:cNvPr>
          <p:cNvSpPr/>
          <p:nvPr/>
        </p:nvSpPr>
        <p:spPr>
          <a:xfrm>
            <a:off x="-100026" y="0"/>
            <a:ext cx="11996539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463764" y="3155673"/>
            <a:ext cx="10892472" cy="29275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b="1" dirty="0">
                <a:latin typeface="Lato Black" panose="020F0A02020204030203" pitchFamily="34" charset="0"/>
                <a:cs typeface="Arial" panose="020B0604020202020204" pitchFamily="34" charset="0"/>
              </a:rPr>
              <a:t>INTRO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cs typeface="Arial" panose="020B0604020202020204" pitchFamily="34" charset="0"/>
              </a:rPr>
              <a:t>This Project analyzes the Heart Failure Clinical Records to identify key predictors and trends using visualization, clustering and feature analysis for better patient management.</a:t>
            </a: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chemeClr val="accent2">
                  <a:lumMod val="50000"/>
                </a:schemeClr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METHODS:</a:t>
            </a:r>
            <a:endParaRPr lang="en-US" sz="3600" b="1" dirty="0">
              <a:solidFill>
                <a:schemeClr val="accent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:  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Analyzed 299 heart failure patients, including 13 features such as age, serum creatinine, ejection fraction and time along with demographic, lifestyle and medical data.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Testing :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Clustering Algorithms: A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pplying </a:t>
            </a:r>
            <a:r>
              <a:rPr lang="en-US" sz="3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Kmeans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Agglomerative Clustering and DBSCAN to identify patterns and </a:t>
            </a:r>
            <a:r>
              <a:rPr lang="en-US" sz="3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ourliers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36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Regression Analysis: A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pplied OLS, Linear, Lasso, Ridge, </a:t>
            </a:r>
            <a:r>
              <a:rPr lang="en-US" sz="3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ElasticNet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regression with 5-fold cross-validation to predict outcomes and identify key predictors.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sz="3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EDA: </a:t>
            </a: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Used line plots, scatter plots, pie charts, bar plots and heatmaps to analyze feature distributions and relationships.</a:t>
            </a:r>
            <a:endParaRPr lang="en-US" sz="3600" dirty="0">
              <a:latin typeface="Lato" panose="020F0502020204030203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endParaRPr lang="en-US" sz="36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latin typeface="Lato Black" panose="020F0A02020204030203" pitchFamily="34" charset="0"/>
                <a:cs typeface="Arial" panose="020B0604020202020204" pitchFamily="34" charset="0"/>
              </a:rPr>
              <a:t>RESULTS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chemeClr val="accent2">
                  <a:lumMod val="50000"/>
                </a:schemeClr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chemeClr val="accent2">
                  <a:lumMod val="50000"/>
                </a:schemeClr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chemeClr val="accent2">
                  <a:lumMod val="50000"/>
                </a:schemeClr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1" dirty="0">
                <a:latin typeface="Lato Black" panose="020F0A02020204030203" pitchFamily="34" charset="0"/>
                <a:cs typeface="Arial" panose="020B0604020202020204" pitchFamily="34" charset="0"/>
              </a:rPr>
              <a:t>DISCUSSIONS</a:t>
            </a: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: 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Key Predictors: Serum creatinine, ejection fraction and time are critical for early detection and targeted interventions.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Clustering Insights: K-means identified patient groups, and DBSCAN highlight outliers for unique cases.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Visualization Highlights: Age significantly impacts outcomes, while smoking and diabetes play secondary roles.</a:t>
            </a: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chemeClr val="accent2">
                  <a:lumMod val="50000"/>
                </a:schemeClr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CD59F-354D-4E6A-BDBE-1042A62B8C4F}"/>
              </a:ext>
            </a:extLst>
          </p:cNvPr>
          <p:cNvSpPr txBox="1"/>
          <p:nvPr/>
        </p:nvSpPr>
        <p:spPr>
          <a:xfrm>
            <a:off x="672506" y="394484"/>
            <a:ext cx="10295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Lato" panose="020F0502020204030203" pitchFamily="34" charset="0"/>
                <a:cs typeface="Lato" panose="020F0502020204030203" pitchFamily="34" charset="0"/>
              </a:rPr>
              <a:t>Heart Failure Analysis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896619-6953-4449-9A3C-A61AD6AB2C79}"/>
              </a:ext>
            </a:extLst>
          </p:cNvPr>
          <p:cNvSpPr txBox="1"/>
          <p:nvPr/>
        </p:nvSpPr>
        <p:spPr>
          <a:xfrm>
            <a:off x="1147904" y="1652472"/>
            <a:ext cx="8598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 err="1">
                <a:latin typeface="Lato" panose="020F0502020204030203" pitchFamily="34" charset="0"/>
                <a:cs typeface="Lato" panose="020F0502020204030203" pitchFamily="34" charset="0"/>
              </a:rPr>
              <a:t>Ahfaz</a:t>
            </a:r>
            <a:r>
              <a:rPr lang="en-US" sz="3600" b="1" dirty="0">
                <a:latin typeface="Lato" panose="020F0502020204030203" pitchFamily="34" charset="0"/>
                <a:cs typeface="Lato" panose="020F0502020204030203" pitchFamily="34" charset="0"/>
              </a:rPr>
              <a:t> Abdul, Sai Sushama Nimmagadda, Harish Babu </a:t>
            </a:r>
            <a:r>
              <a:rPr lang="en-US" sz="3600" b="1" dirty="0" err="1">
                <a:latin typeface="Lato" panose="020F0502020204030203" pitchFamily="34" charset="0"/>
                <a:cs typeface="Lato" panose="020F0502020204030203" pitchFamily="34" charset="0"/>
              </a:rPr>
              <a:t>Ramineni</a:t>
            </a:r>
            <a:endParaRPr lang="en-US" sz="36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1" name="Graphic 18">
            <a:extLst>
              <a:ext uri="{FF2B5EF4-FFF2-40B4-BE49-F238E27FC236}">
                <a16:creationId xmlns:a16="http://schemas.microsoft.com/office/drawing/2014/main" id="{F5B6BCB8-E274-4409-AAF4-6A57A82756C5}"/>
              </a:ext>
            </a:extLst>
          </p:cNvPr>
          <p:cNvSpPr/>
          <p:nvPr/>
        </p:nvSpPr>
        <p:spPr>
          <a:xfrm>
            <a:off x="492292" y="2004067"/>
            <a:ext cx="360430" cy="33519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93FD4E9-7476-A446-8C6B-41CD3B9E2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5785" y="30293755"/>
            <a:ext cx="11513961" cy="21674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BB8460-853D-3F00-847A-FED847100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6886" y="1902276"/>
            <a:ext cx="5056820" cy="6192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4DD2FB-F11A-B01B-FDCB-DF8792221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984" y="17593754"/>
            <a:ext cx="10788872" cy="6729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F3FB41-C8E1-2502-210B-46B884D046E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3711"/>
          <a:stretch/>
        </p:blipFill>
        <p:spPr>
          <a:xfrm>
            <a:off x="37275785" y="881849"/>
            <a:ext cx="10953908" cy="5640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A15E2B-E42B-6FA9-BB24-00E9CCA2AF6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726" r="1732"/>
          <a:stretch/>
        </p:blipFill>
        <p:spPr>
          <a:xfrm>
            <a:off x="37275785" y="24323738"/>
            <a:ext cx="10953907" cy="52830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1D7AC7-A820-7685-D349-927B5E866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78144" y="19025372"/>
            <a:ext cx="10525932" cy="50037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3B7823-26A4-10CB-341F-396ED34479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967919" y="13153312"/>
            <a:ext cx="10129692" cy="55774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BD2722A-BD37-C707-91AA-0812CC9A30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295562" y="7183295"/>
            <a:ext cx="10953907" cy="55774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5A1A4EA-EB28-7C82-BF4B-F1CE4BBB64D6}"/>
              </a:ext>
            </a:extLst>
          </p:cNvPr>
          <p:cNvSpPr txBox="1"/>
          <p:nvPr/>
        </p:nvSpPr>
        <p:spPr>
          <a:xfrm>
            <a:off x="37033200" y="220366"/>
            <a:ext cx="9204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Additional Graphs:</a:t>
            </a:r>
          </a:p>
        </p:txBody>
      </p:sp>
      <p:pic>
        <p:nvPicPr>
          <p:cNvPr id="28" name="Picture 2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7B5501B-1F3B-8130-99EC-4E55CAA294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3568" y="24840595"/>
            <a:ext cx="6536882" cy="653688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01B91E4-F407-0E4A-37A3-121715208C3E}"/>
              </a:ext>
            </a:extLst>
          </p:cNvPr>
          <p:cNvSpPr txBox="1"/>
          <p:nvPr/>
        </p:nvSpPr>
        <p:spPr>
          <a:xfrm>
            <a:off x="21194537" y="26965257"/>
            <a:ext cx="139354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Scan to explore the analysis.</a:t>
            </a:r>
          </a:p>
        </p:txBody>
      </p:sp>
    </p:spTree>
    <p:extLst>
      <p:ext uri="{BB962C8B-B14F-4D97-AF65-F5344CB8AC3E}">
        <p14:creationId xmlns:p14="http://schemas.microsoft.com/office/powerpoint/2010/main" val="4252845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6108</TotalTime>
  <Words>369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 Light</vt:lpstr>
      <vt:lpstr>Lato</vt:lpstr>
      <vt:lpstr>Lato Black</vt:lpstr>
      <vt:lpstr>Calibri</vt:lpstr>
      <vt:lpstr>Arial</vt:lpstr>
      <vt:lpstr>Office Theme</vt:lpstr>
      <vt:lpstr>Serum creatinine, ejection fraction and time are key predictors of heart failure.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sushama nimmagadda</cp:lastModifiedBy>
  <cp:revision>274</cp:revision>
  <dcterms:created xsi:type="dcterms:W3CDTF">2018-09-16T19:13:41Z</dcterms:created>
  <dcterms:modified xsi:type="dcterms:W3CDTF">2024-12-09T22:08:30Z</dcterms:modified>
</cp:coreProperties>
</file>