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3"/>
  </p:notesMasterIdLst>
  <p:sldIdLst>
    <p:sldId id="296" r:id="rId2"/>
  </p:sldIdLst>
  <p:sldSz cx="49377600" cy="32918400"/>
  <p:notesSz cx="6858000" cy="9144000"/>
  <p:embeddedFontLst>
    <p:embeddedFont>
      <p:font typeface="Lato" panose="020F0502020204030203" pitchFamily="34" charset="0"/>
      <p:regular r:id="rId4"/>
      <p:bold r:id="rId5"/>
      <p:italic r:id="rId6"/>
      <p:boldItalic r:id="rId7"/>
    </p:embeddedFont>
    <p:embeddedFont>
      <p:font typeface="Lato Black" panose="020F0502020204030203" pitchFamily="34" charset="0"/>
      <p:bold r:id="rId8"/>
      <p:italic r:id="rId9"/>
      <p:boldItalic r:id="rId1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5576" userDrawn="1">
          <p15:clr>
            <a:srgbClr val="A4A3A4"/>
          </p15:clr>
        </p15:guide>
        <p15:guide id="3" pos="6024" userDrawn="1">
          <p15:clr>
            <a:srgbClr val="A4A3A4"/>
          </p15:clr>
        </p15:guide>
        <p15:guide id="4" pos="264" userDrawn="1">
          <p15:clr>
            <a:srgbClr val="A4A3A4"/>
          </p15:clr>
        </p15:guide>
        <p15:guide id="5" pos="744" userDrawn="1">
          <p15:clr>
            <a:srgbClr val="A4A3A4"/>
          </p15:clr>
        </p15:guide>
        <p15:guide id="6" orient="horz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300"/>
    <a:srgbClr val="FFD54F"/>
    <a:srgbClr val="FFC107"/>
    <a:srgbClr val="E1E082"/>
    <a:srgbClr val="E04336"/>
    <a:srgbClr val="E91E63"/>
    <a:srgbClr val="B3E5FC"/>
    <a:srgbClr val="FF8A80"/>
    <a:srgbClr val="1B5E20"/>
    <a:srgbClr val="263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92B2D0-61CA-4CA8-AC23-9F249C720328}" v="2" dt="2024-12-09T21:56:21.2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89" autoAdjust="0"/>
    <p:restoredTop sz="90319" autoAdjust="0"/>
  </p:normalViewPr>
  <p:slideViewPr>
    <p:cSldViewPr snapToGrid="0" showGuides="1">
      <p:cViewPr varScale="1">
        <p:scale>
          <a:sx n="15" d="100"/>
          <a:sy n="15" d="100"/>
        </p:scale>
        <p:origin x="174" y="1104"/>
      </p:cViewPr>
      <p:guideLst>
        <p:guide pos="15576"/>
        <p:guide pos="6024"/>
        <p:guide pos="264"/>
        <p:guide pos="744"/>
        <p:guide orient="horz"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5" Type="http://schemas.microsoft.com/office/2015/10/relationships/revisionInfo" Target="revisionInfo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CB04D-1C75-43E0-9B64-B7DDAA42BB2C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C2670-3342-473C-969D-FDFF399F2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49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dirty="0" err="1"/>
              <a:t>Powerpoint</a:t>
            </a:r>
            <a:r>
              <a:rPr lang="en-US" dirty="0"/>
              <a:t>, click View &gt; Guides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Keep text within gutter guides.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Author list: Don’t split names onto two lines (e.g., “Jimmy [break] Smith”). If that happens, use a new line, unless you need the space. </a:t>
            </a:r>
            <a:r>
              <a:rPr lang="en-US" b="1" dirty="0"/>
              <a:t>Bold the first names of anybody who’s presenting</a:t>
            </a:r>
            <a:r>
              <a:rPr lang="en-US" dirty="0"/>
              <a:t> in person.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Intro/methods/result: </a:t>
            </a:r>
            <a:r>
              <a:rPr lang="en-US" b="1" dirty="0"/>
              <a:t>Do not drop below font size 28</a:t>
            </a:r>
            <a:r>
              <a:rPr lang="en-US" dirty="0"/>
              <a:t>, but if you have extra space, jack up the font size until the space is full.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 not use color in the sidebars except in graphs/figures. It’ll pull attention from the center and slow interpretation for passersby.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C2670-3342-473C-969D-FDFF399F20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99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3320" y="5387342"/>
            <a:ext cx="4197096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2200" y="17289782"/>
            <a:ext cx="370332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55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94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335848" y="1752600"/>
            <a:ext cx="10647045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94713" y="1752600"/>
            <a:ext cx="31323915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49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04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8995" y="8206749"/>
            <a:ext cx="4258818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8995" y="22029429"/>
            <a:ext cx="4258818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05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94710" y="8763000"/>
            <a:ext cx="2098548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997410" y="8763000"/>
            <a:ext cx="2098548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5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141" y="1752607"/>
            <a:ext cx="4258818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1147" y="8069582"/>
            <a:ext cx="20889036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01147" y="12024360"/>
            <a:ext cx="20889036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997413" y="8069582"/>
            <a:ext cx="20991911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997413" y="12024360"/>
            <a:ext cx="20991911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8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06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58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142" y="2194560"/>
            <a:ext cx="15925561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91911" y="4739647"/>
            <a:ext cx="2499741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1142" y="9875520"/>
            <a:ext cx="15925561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94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142" y="2194560"/>
            <a:ext cx="15925561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991911" y="4739647"/>
            <a:ext cx="2499741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1142" y="9875520"/>
            <a:ext cx="15925561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1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4710" y="1752607"/>
            <a:ext cx="4258818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4710" y="8763000"/>
            <a:ext cx="4258818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94710" y="30510487"/>
            <a:ext cx="111099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35061-2F74-46D4-9F8F-C77EF304855D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56330" y="30510487"/>
            <a:ext cx="166649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872930" y="30510487"/>
            <a:ext cx="111099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jp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8733BE-059C-47B7-9415-5ADF2F3024F1}"/>
              </a:ext>
            </a:extLst>
          </p:cNvPr>
          <p:cNvSpPr/>
          <p:nvPr/>
        </p:nvSpPr>
        <p:spPr>
          <a:xfrm>
            <a:off x="36454080" y="0"/>
            <a:ext cx="12974061" cy="3291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>
                <a:latin typeface="Lato" panose="020F0502020204030203" pitchFamily="34" charset="0"/>
                <a:cs typeface="Lato" panose="020F0502020204030203" pitchFamily="34" charset="0"/>
              </a:rPr>
              <a:t>Non-Cognitive Predictors of Student Success:</a:t>
            </a:r>
            <a:br>
              <a:rPr lang="en-US" i="1" dirty="0">
                <a:latin typeface="Lato" panose="020F0502020204030203" pitchFamily="34" charset="0"/>
                <a:cs typeface="Lato" panose="020F0502020204030203" pitchFamily="34" charset="0"/>
              </a:rPr>
            </a:br>
            <a:r>
              <a:rPr lang="en-US" i="1" dirty="0">
                <a:latin typeface="Lato" panose="020F0502020204030203" pitchFamily="34" charset="0"/>
                <a:cs typeface="Lato" panose="020F0502020204030203" pitchFamily="34" charset="0"/>
              </a:rPr>
              <a:t>A Predictive Validity Comparison Between Domestic and International Students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C4359A-7BBB-495A-96DE-65574C0C8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28271" y="9341231"/>
            <a:ext cx="22482117" cy="10129394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96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Serum creatinine, ejection fraction and time are key predictors of heart failure.</a:t>
            </a:r>
            <a:r>
              <a:rPr lang="en-US" sz="139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C5B857-0E51-4898-BAEF-B471D5E63813}"/>
              </a:ext>
            </a:extLst>
          </p:cNvPr>
          <p:cNvSpPr/>
          <p:nvPr/>
        </p:nvSpPr>
        <p:spPr>
          <a:xfrm>
            <a:off x="-100026" y="0"/>
            <a:ext cx="11996539" cy="3291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>
                <a:latin typeface="Lato" panose="020F0502020204030203" pitchFamily="34" charset="0"/>
                <a:cs typeface="Lato" panose="020F0502020204030203" pitchFamily="34" charset="0"/>
              </a:rPr>
              <a:t>Non-Cognitive Predictors of Student Success:</a:t>
            </a:r>
            <a:br>
              <a:rPr lang="en-US" i="1" dirty="0">
                <a:latin typeface="Lato" panose="020F0502020204030203" pitchFamily="34" charset="0"/>
                <a:cs typeface="Lato" panose="020F0502020204030203" pitchFamily="34" charset="0"/>
              </a:rPr>
            </a:br>
            <a:r>
              <a:rPr lang="en-US" i="1" dirty="0">
                <a:latin typeface="Lato" panose="020F0502020204030203" pitchFamily="34" charset="0"/>
                <a:cs typeface="Lato" panose="020F0502020204030203" pitchFamily="34" charset="0"/>
              </a:rPr>
              <a:t>A Predictive Validity Comparison Between Domestic and International Students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35B311-3C19-412C-ADE6-EB2E4158F366}"/>
              </a:ext>
            </a:extLst>
          </p:cNvPr>
          <p:cNvSpPr txBox="1"/>
          <p:nvPr/>
        </p:nvSpPr>
        <p:spPr>
          <a:xfrm>
            <a:off x="463764" y="3155673"/>
            <a:ext cx="10892472" cy="29275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600" b="1" dirty="0">
                <a:latin typeface="Lato Black" panose="020F0A02020204030203" pitchFamily="34" charset="0"/>
                <a:cs typeface="Arial" panose="020B0604020202020204" pitchFamily="34" charset="0"/>
              </a:rPr>
              <a:t>INTRO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Lato" panose="020F0502020204030203" pitchFamily="34" charset="0"/>
                <a:cs typeface="Arial" panose="020B0604020202020204" pitchFamily="34" charset="0"/>
              </a:rPr>
              <a:t>This Project analyzes the Heart Failure Clinical Records to identify key predictors and trends using visualization, clustering and feature analysis for better patient management.</a:t>
            </a:r>
          </a:p>
          <a:p>
            <a:pPr>
              <a:lnSpc>
                <a:spcPct val="120000"/>
              </a:lnSpc>
            </a:pPr>
            <a:endParaRPr lang="en-US" sz="3600" b="1" dirty="0">
              <a:solidFill>
                <a:schemeClr val="accent2">
                  <a:lumMod val="50000"/>
                </a:schemeClr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METHODS:</a:t>
            </a:r>
            <a:endParaRPr lang="en-US" sz="3600" b="1" dirty="0">
              <a:solidFill>
                <a:schemeClr val="accent2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:  </a:t>
            </a:r>
            <a:r>
              <a:rPr lang="en-US" sz="3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Analyzed 299 heart failure patients, including 13 features such as age, serum creatinine, ejection fraction and time along with demographic, lifestyle and medical data.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Testing :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3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Clustering Algorithms: A</a:t>
            </a:r>
            <a:r>
              <a:rPr lang="en-US" sz="3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pplying </a:t>
            </a:r>
            <a:r>
              <a:rPr lang="en-US" sz="3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Kmeans</a:t>
            </a:r>
            <a:r>
              <a:rPr lang="en-US" sz="3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Agglomerative Clustering and DBSCAN to identify patterns and </a:t>
            </a:r>
            <a:r>
              <a:rPr lang="en-US" sz="3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ourliers</a:t>
            </a:r>
            <a:r>
              <a:rPr lang="en-US" sz="3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en-US" sz="36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3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Regression Analysis: A</a:t>
            </a:r>
            <a:r>
              <a:rPr lang="en-US" sz="3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pplied OLS, Linear, Lasso, Ridge, </a:t>
            </a:r>
            <a:r>
              <a:rPr lang="en-US" sz="3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ElasticNet</a:t>
            </a:r>
            <a:r>
              <a:rPr lang="en-US" sz="3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regression with 5-fold cross-validation to predict outcomes and identify key predictors.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3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EDA: </a:t>
            </a:r>
            <a:r>
              <a:rPr lang="en-US" sz="3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Used line plots, scatter plots, pie charts, bar plots and heatmaps to analyze feature distributions and relationships.</a:t>
            </a:r>
            <a:endParaRPr lang="en-US" sz="3600" dirty="0">
              <a:latin typeface="Lato" panose="020F0502020204030203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endParaRPr lang="en-US" sz="3600" b="1" dirty="0"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3600" b="1" dirty="0">
                <a:latin typeface="Lato Black" panose="020F0A02020204030203" pitchFamily="34" charset="0"/>
                <a:cs typeface="Arial" panose="020B0604020202020204" pitchFamily="34" charset="0"/>
              </a:rPr>
              <a:t>RESULTS</a:t>
            </a: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20000"/>
              </a:lnSpc>
            </a:pPr>
            <a:endParaRPr lang="en-US" sz="3600" b="1" dirty="0">
              <a:solidFill>
                <a:schemeClr val="accent2">
                  <a:lumMod val="50000"/>
                </a:schemeClr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3600" b="1" dirty="0">
              <a:solidFill>
                <a:schemeClr val="accent2">
                  <a:lumMod val="50000"/>
                </a:schemeClr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3600" b="1" dirty="0">
              <a:solidFill>
                <a:schemeClr val="accent2">
                  <a:lumMod val="50000"/>
                </a:schemeClr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3600" b="1" dirty="0"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3600" b="1" dirty="0"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3600" b="1" dirty="0"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3600" b="1" dirty="0"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3600" b="1" dirty="0"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3600" b="1" dirty="0"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3600" b="1" dirty="0"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3600" b="1" dirty="0"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3600" b="1" dirty="0">
                <a:latin typeface="Lato Black" panose="020F0A02020204030203" pitchFamily="34" charset="0"/>
                <a:cs typeface="Arial" panose="020B0604020202020204" pitchFamily="34" charset="0"/>
              </a:rPr>
              <a:t>DISCUSSIONS</a:t>
            </a: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: 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Key Predictors: Serum creatinine, ejection fraction and time are critical for early detection and targeted interventions.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Clustering Insights: K-means identified patient groups, and DBSCAN highlight outliers for unique cases.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Visualization Highlights: Age significantly impacts outcomes, while smoking and diabetes play secondary roles.</a:t>
            </a:r>
          </a:p>
          <a:p>
            <a:pPr>
              <a:lnSpc>
                <a:spcPct val="120000"/>
              </a:lnSpc>
            </a:pPr>
            <a:endParaRPr lang="en-US" sz="3600" b="1" dirty="0">
              <a:solidFill>
                <a:schemeClr val="accent2">
                  <a:lumMod val="50000"/>
                </a:schemeClr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ECD59F-354D-4E6A-BDBE-1042A62B8C4F}"/>
              </a:ext>
            </a:extLst>
          </p:cNvPr>
          <p:cNvSpPr txBox="1"/>
          <p:nvPr/>
        </p:nvSpPr>
        <p:spPr>
          <a:xfrm>
            <a:off x="672506" y="394484"/>
            <a:ext cx="102953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Lato" panose="020F0502020204030203" pitchFamily="34" charset="0"/>
                <a:cs typeface="Lato" panose="020F0502020204030203" pitchFamily="34" charset="0"/>
              </a:rPr>
              <a:t>Heart Failure Analysis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896619-6953-4449-9A3C-A61AD6AB2C79}"/>
              </a:ext>
            </a:extLst>
          </p:cNvPr>
          <p:cNvSpPr txBox="1"/>
          <p:nvPr/>
        </p:nvSpPr>
        <p:spPr>
          <a:xfrm>
            <a:off x="1147904" y="1652472"/>
            <a:ext cx="85988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b="1" dirty="0">
                <a:latin typeface="Lato" panose="020F0502020204030203" pitchFamily="34" charset="0"/>
                <a:cs typeface="Lato" panose="020F0502020204030203" pitchFamily="34" charset="0"/>
              </a:rPr>
              <a:t>Ahfaz Abdul, Sai Sushama Nimmagadda, Harish Babu </a:t>
            </a:r>
            <a:r>
              <a:rPr lang="en-US" sz="3600" b="1" dirty="0" err="1">
                <a:latin typeface="Lato" panose="020F0502020204030203" pitchFamily="34" charset="0"/>
                <a:cs typeface="Lato" panose="020F0502020204030203" pitchFamily="34" charset="0"/>
              </a:rPr>
              <a:t>Ramineni</a:t>
            </a:r>
            <a:endParaRPr lang="en-US" sz="3600" b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1" name="Graphic 18">
            <a:extLst>
              <a:ext uri="{FF2B5EF4-FFF2-40B4-BE49-F238E27FC236}">
                <a16:creationId xmlns:a16="http://schemas.microsoft.com/office/drawing/2014/main" id="{F5B6BCB8-E274-4409-AAF4-6A57A82756C5}"/>
              </a:ext>
            </a:extLst>
          </p:cNvPr>
          <p:cNvSpPr/>
          <p:nvPr/>
        </p:nvSpPr>
        <p:spPr>
          <a:xfrm>
            <a:off x="492292" y="2004067"/>
            <a:ext cx="360430" cy="335196"/>
          </a:xfrm>
          <a:custGeom>
            <a:avLst/>
            <a:gdLst>
              <a:gd name="connsiteX0" fmla="*/ 310594 w 327663"/>
              <a:gd name="connsiteY0" fmla="*/ 219906 h 335196"/>
              <a:gd name="connsiteX1" fmla="*/ 246568 w 327663"/>
              <a:gd name="connsiteY1" fmla="*/ 176217 h 335196"/>
              <a:gd name="connsiteX2" fmla="*/ 212295 w 327663"/>
              <a:gd name="connsiteY2" fmla="*/ 176217 h 335196"/>
              <a:gd name="connsiteX3" fmla="*/ 165217 w 327663"/>
              <a:gd name="connsiteY3" fmla="*/ 189022 h 335196"/>
              <a:gd name="connsiteX4" fmla="*/ 118138 w 327663"/>
              <a:gd name="connsiteY4" fmla="*/ 176217 h 335196"/>
              <a:gd name="connsiteX5" fmla="*/ 83866 w 327663"/>
              <a:gd name="connsiteY5" fmla="*/ 176217 h 335196"/>
              <a:gd name="connsiteX6" fmla="*/ 19839 w 327663"/>
              <a:gd name="connsiteY6" fmla="*/ 219906 h 335196"/>
              <a:gd name="connsiteX7" fmla="*/ 1385 w 327663"/>
              <a:gd name="connsiteY7" fmla="*/ 299750 h 335196"/>
              <a:gd name="connsiteX8" fmla="*/ 165970 w 327663"/>
              <a:gd name="connsiteY8" fmla="*/ 335529 h 335196"/>
              <a:gd name="connsiteX9" fmla="*/ 329802 w 327663"/>
              <a:gd name="connsiteY9" fmla="*/ 299750 h 335196"/>
              <a:gd name="connsiteX10" fmla="*/ 310594 w 327663"/>
              <a:gd name="connsiteY10" fmla="*/ 219906 h 335196"/>
              <a:gd name="connsiteX11" fmla="*/ 165593 w 327663"/>
              <a:gd name="connsiteY11" fmla="*/ 154749 h 335196"/>
              <a:gd name="connsiteX12" fmla="*/ 242425 w 327663"/>
              <a:gd name="connsiteY12" fmla="*/ 77918 h 335196"/>
              <a:gd name="connsiteX13" fmla="*/ 165593 w 327663"/>
              <a:gd name="connsiteY13" fmla="*/ 1086 h 335196"/>
              <a:gd name="connsiteX14" fmla="*/ 88762 w 327663"/>
              <a:gd name="connsiteY14" fmla="*/ 77918 h 335196"/>
              <a:gd name="connsiteX15" fmla="*/ 165593 w 327663"/>
              <a:gd name="connsiteY15" fmla="*/ 154749 h 33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7663" h="335196">
                <a:moveTo>
                  <a:pt x="310594" y="219906"/>
                </a:moveTo>
                <a:cubicBezTo>
                  <a:pt x="287243" y="179983"/>
                  <a:pt x="246568" y="176217"/>
                  <a:pt x="246568" y="176217"/>
                </a:cubicBezTo>
                <a:lnTo>
                  <a:pt x="212295" y="176217"/>
                </a:lnTo>
                <a:cubicBezTo>
                  <a:pt x="198360" y="184126"/>
                  <a:pt x="182541" y="189022"/>
                  <a:pt x="165217" y="189022"/>
                </a:cubicBezTo>
                <a:cubicBezTo>
                  <a:pt x="147892" y="189022"/>
                  <a:pt x="132074" y="184503"/>
                  <a:pt x="118138" y="176217"/>
                </a:cubicBezTo>
                <a:lnTo>
                  <a:pt x="83866" y="176217"/>
                </a:lnTo>
                <a:cubicBezTo>
                  <a:pt x="83866" y="176217"/>
                  <a:pt x="43190" y="179983"/>
                  <a:pt x="19839" y="219906"/>
                </a:cubicBezTo>
                <a:cubicBezTo>
                  <a:pt x="-2758" y="259828"/>
                  <a:pt x="1385" y="299750"/>
                  <a:pt x="1385" y="299750"/>
                </a:cubicBezTo>
                <a:cubicBezTo>
                  <a:pt x="1385" y="299750"/>
                  <a:pt x="37164" y="335529"/>
                  <a:pt x="165970" y="335529"/>
                </a:cubicBezTo>
                <a:cubicBezTo>
                  <a:pt x="294776" y="335529"/>
                  <a:pt x="329802" y="299750"/>
                  <a:pt x="329802" y="299750"/>
                </a:cubicBezTo>
                <a:cubicBezTo>
                  <a:pt x="329802" y="299750"/>
                  <a:pt x="333945" y="259828"/>
                  <a:pt x="310594" y="219906"/>
                </a:cubicBezTo>
                <a:close/>
                <a:moveTo>
                  <a:pt x="165593" y="154749"/>
                </a:moveTo>
                <a:cubicBezTo>
                  <a:pt x="208152" y="154749"/>
                  <a:pt x="242425" y="120477"/>
                  <a:pt x="242425" y="77918"/>
                </a:cubicBezTo>
                <a:cubicBezTo>
                  <a:pt x="242425" y="35359"/>
                  <a:pt x="208152" y="1086"/>
                  <a:pt x="165593" y="1086"/>
                </a:cubicBezTo>
                <a:cubicBezTo>
                  <a:pt x="123035" y="1086"/>
                  <a:pt x="88762" y="35736"/>
                  <a:pt x="88762" y="77918"/>
                </a:cubicBezTo>
                <a:cubicBezTo>
                  <a:pt x="88762" y="120477"/>
                  <a:pt x="123035" y="154749"/>
                  <a:pt x="165593" y="15474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6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93FD4E9-7476-A446-8C6B-41CD3B9E21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5785" y="30293755"/>
            <a:ext cx="11513961" cy="21674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BB8460-853D-3F00-847A-FED8471008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46886" y="1902276"/>
            <a:ext cx="5056820" cy="619268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5A1A4EA-EB28-7C82-BF4B-F1CE4BBB64D6}"/>
              </a:ext>
            </a:extLst>
          </p:cNvPr>
          <p:cNvSpPr txBox="1"/>
          <p:nvPr/>
        </p:nvSpPr>
        <p:spPr>
          <a:xfrm>
            <a:off x="37033200" y="220366"/>
            <a:ext cx="920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Additional Graphs:</a:t>
            </a:r>
          </a:p>
        </p:txBody>
      </p:sp>
      <p:pic>
        <p:nvPicPr>
          <p:cNvPr id="28" name="Picture 27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27B5501B-1F3B-8130-99EC-4E55CAA294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3568" y="24840595"/>
            <a:ext cx="6536882" cy="653688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01B91E4-F407-0E4A-37A3-121715208C3E}"/>
              </a:ext>
            </a:extLst>
          </p:cNvPr>
          <p:cNvSpPr txBox="1"/>
          <p:nvPr/>
        </p:nvSpPr>
        <p:spPr>
          <a:xfrm>
            <a:off x="21194537" y="26965257"/>
            <a:ext cx="139354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Scan to explore the analysis.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B5BEEED-1712-E6D3-44D4-31B6BC0F1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5600" y="1634052"/>
            <a:ext cx="7934325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A37AC8C-E1ED-2DDC-5AE2-5444C877C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5600" y="7404991"/>
            <a:ext cx="7934325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440F6E3-4A47-13E5-9B78-26384BA0F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05" y="17598180"/>
            <a:ext cx="10858731" cy="6430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61B3E83A-66DA-DE47-797C-EA37197FC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7499" y="13081531"/>
            <a:ext cx="8010525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C1B45BE5-2361-B3CE-123D-F8CA10BDA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5599" y="18748906"/>
            <a:ext cx="7934326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DA46B563-986C-FCEB-0CBB-6AE2DA7D6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5599" y="24511787"/>
            <a:ext cx="7934326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845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6175</TotalTime>
  <Words>369</Words>
  <Application>Microsoft Office PowerPoint</Application>
  <PresentationFormat>Custom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Lato Black</vt:lpstr>
      <vt:lpstr>Lato</vt:lpstr>
      <vt:lpstr>Calibri Light</vt:lpstr>
      <vt:lpstr>Office Theme</vt:lpstr>
      <vt:lpstr>Serum creatinine, ejection fraction and time are key predictors of heart failure.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Morrison</dc:creator>
  <cp:lastModifiedBy>Ahfaz Abdul</cp:lastModifiedBy>
  <cp:revision>275</cp:revision>
  <dcterms:created xsi:type="dcterms:W3CDTF">2018-09-16T19:13:41Z</dcterms:created>
  <dcterms:modified xsi:type="dcterms:W3CDTF">2024-12-10T08:00:37Z</dcterms:modified>
</cp:coreProperties>
</file>