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6" r:id="rId3"/>
    <p:sldId id="398" r:id="rId4"/>
    <p:sldId id="397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20" r:id="rId13"/>
    <p:sldId id="418" r:id="rId14"/>
    <p:sldId id="406" r:id="rId15"/>
    <p:sldId id="409" r:id="rId16"/>
    <p:sldId id="426" r:id="rId17"/>
    <p:sldId id="407" r:id="rId18"/>
    <p:sldId id="412" r:id="rId19"/>
    <p:sldId id="424" r:id="rId20"/>
    <p:sldId id="411" r:id="rId21"/>
    <p:sldId id="413" r:id="rId22"/>
    <p:sldId id="421" r:id="rId23"/>
    <p:sldId id="427" r:id="rId24"/>
    <p:sldId id="408" r:id="rId25"/>
    <p:sldId id="415" r:id="rId26"/>
    <p:sldId id="428" r:id="rId27"/>
    <p:sldId id="422" r:id="rId28"/>
    <p:sldId id="416" r:id="rId29"/>
    <p:sldId id="429" r:id="rId30"/>
    <p:sldId id="423" r:id="rId31"/>
    <p:sldId id="417" r:id="rId32"/>
    <p:sldId id="43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16BB7-1C14-7C02-4781-802A4380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FB6988-20E7-7CF4-A2D6-BFDF5778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9333A-00FA-581D-AD65-A1FECE6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9301B-78FB-170D-DB8A-452FD2E9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82066-6C6C-C98C-7EC7-A01EDEDC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AD5F-033A-4343-7CFF-996C5AA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6A565-55E3-32A9-387B-C34E9246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2FE73-CA37-76BE-4B92-8F027B6C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A920F-763F-41C0-2407-88A34BFC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CB8C0-F262-4A35-399D-530FE9E3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67D54-3EBC-5AD4-47CD-EFF43338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E0F81-C0E4-EBE4-E226-F91E9BA4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92FAB-EE2A-A9EB-EB5F-0EBB4884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23CA-AD0C-8A13-1FF4-5147D4E3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D0A9-7129-9633-FE8E-57FE1DC8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FE41-0827-0BE8-9603-413D3E13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2F2C-39DE-DC5D-0E75-1836B892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C613E-E92B-4E55-FE2B-DD28F9A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8BEFE-84A4-9109-6A2C-D012531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375A0-A478-8EA9-6687-1B942FF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F90-D75F-3464-66C3-AC4EC1DA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1BFE6-6388-73FE-FD79-5757D835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3C9A4-F68D-7963-FAB3-86D5320E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5BC9-3E5E-61BC-236D-019EB3DD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CE6BC-BF3E-8ED4-57A2-7B4F590F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0EBE-8B81-16B1-CCB0-CA8FDA0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35C3E-F0F8-D3B3-783C-966E0EB05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31A18-C84E-7FCD-3CDA-AFCB5326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48E97-DE05-AAEC-4543-A7AC8FE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A579B-6838-EF45-2C40-75A4C3E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1419-A0F8-479A-B283-8D38B822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B189-038E-C486-BCA2-DC2ACA8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BD8AA-8CE0-BE48-135D-812445F7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3D90F-EDEA-067F-66C1-437D8A896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86B2A-B763-9B02-33EC-9CADEFA3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A30A1B-B66D-0AA2-CBBC-B8C0D8E7C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3FED5C-AE96-3EFD-C5F0-D5EA4E21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2B919-2373-018A-8FF4-F113DE6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2849E-1441-B450-BE95-8E61F54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F8704-6C15-5853-5758-EF97277F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974699-2F27-6A97-6502-E5645A1C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9E9A7-940E-B6D5-7B8B-1E8B077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145B0-9CFB-0381-7896-D6DCA612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071FE3-700C-2193-2B34-49A6108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FD076-696C-F70C-27CF-02E9B477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329C0-3783-1AA2-5971-AF0E19B4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27CA-2D92-3CC4-0566-02938B19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A2B26-8BDC-7CB2-3894-4050A218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FF26A-BC29-28F1-88E9-4B7F964E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0B984-8BB2-BFE7-4B8E-4CD8083D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A3D3F-F249-43C6-D8DE-E52824AA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02F82-632F-C1A3-7B6B-1C49DDD0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DAC1-FA29-1A93-D7FA-AFD581F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DD1EA8-6DBB-03D4-247B-5856E7774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63828-10B5-2731-BA95-2A9B1769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A671D-2EE9-4E8A-A5B1-BD9C0B8C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43E3-86AA-A9B4-320E-8F43FB4F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F9C11-51D3-0B9E-8A32-886401BE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07684-AA2C-E7B2-9F9B-0A63055E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41BAD-4E98-E569-BD95-BEDC6FD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410F8-DC4E-8EBD-50ED-C0DCA8230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EA59-0702-4F42-9B7F-F5B313AED75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85EE5-8664-43F5-DA5F-1E3D1453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5CAFB-B7DD-AFFF-60DC-9779481B4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ACF-82E0-421E-8390-C91F9B22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x.com/website/templates/html/portfolio-cv/portfolio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C3DF0A-BE56-4D4F-8C62-D8F25898A785}"/>
              </a:ext>
            </a:extLst>
          </p:cNvPr>
          <p:cNvSpPr txBox="1"/>
          <p:nvPr/>
        </p:nvSpPr>
        <p:spPr>
          <a:xfrm>
            <a:off x="4310191" y="1943099"/>
            <a:ext cx="3875214" cy="13234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+mn-ea"/>
              </a:rPr>
              <a:t>ReactJs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Frontend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E3F2A-19AA-FC84-141C-E84DF6864555}"/>
              </a:ext>
            </a:extLst>
          </p:cNvPr>
          <p:cNvSpPr txBox="1"/>
          <p:nvPr/>
        </p:nvSpPr>
        <p:spPr>
          <a:xfrm>
            <a:off x="4516254" y="3496749"/>
            <a:ext cx="346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 err="1">
                <a:solidFill>
                  <a:srgbClr val="000000"/>
                </a:solidFill>
                <a:latin typeface="+mn-ea"/>
              </a:rPr>
              <a:t>ReactJs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i="0" u="none" strike="noStrike" baseline="0" dirty="0" err="1">
                <a:solidFill>
                  <a:srgbClr val="000000"/>
                </a:solidFill>
                <a:latin typeface="+mn-ea"/>
              </a:rPr>
              <a:t>frondend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App </a:t>
            </a:r>
          </a:p>
        </p:txBody>
      </p:sp>
    </p:spTree>
    <p:extLst>
      <p:ext uri="{BB962C8B-B14F-4D97-AF65-F5344CB8AC3E}">
        <p14:creationId xmlns:p14="http://schemas.microsoft.com/office/powerpoint/2010/main" val="90386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100841" y="219131"/>
            <a:ext cx="967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React.js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04498" y="549990"/>
            <a:ext cx="9863526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&lt;h2&gt;ReactJS&lt;/h2&gt;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 err="1">
                <a:effectLst/>
                <a:latin typeface="+mn-ea"/>
              </a:rPr>
              <a:t>프론트엔드</a:t>
            </a:r>
            <a:r>
              <a:rPr lang="ko-KR" altLang="en-US" sz="1600" b="1" dirty="0">
                <a:effectLst/>
                <a:latin typeface="+mn-ea"/>
              </a:rPr>
              <a:t> 라이브러리</a:t>
            </a:r>
            <a:r>
              <a:rPr lang="en-US" altLang="ko-KR" sz="1600" b="1" dirty="0">
                <a:effectLst/>
                <a:latin typeface="+mn-ea"/>
              </a:rPr>
              <a:t>(Frontend Library)&lt;/li&gt;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&lt;li&gt;JavaScript library for building user interface&lt;/li&gt;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&lt;li&gt;Ui </a:t>
            </a:r>
            <a:r>
              <a:rPr lang="ko-KR" altLang="en-US" sz="1600" b="1" dirty="0">
                <a:effectLst/>
                <a:latin typeface="+mn-ea"/>
              </a:rPr>
              <a:t>를 구축하기 위한 자바스크립트 라이브러리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&lt;li&gt;UI(User Interface)&lt;/li&gt;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사용자와 컴퓨터가 서로 상호적용 접점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사용자와 컴퓨터간 정보를 송수신 하는 접점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라이브러리</a:t>
            </a:r>
            <a:r>
              <a:rPr lang="en-US" altLang="ko-KR" sz="1600" b="1" dirty="0">
                <a:effectLst/>
                <a:latin typeface="+mn-ea"/>
              </a:rPr>
              <a:t>(Library)&lt;/li&gt;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자주 사용하는 기능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함수 또는 모듈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r>
              <a:rPr lang="ko-KR" altLang="en-US" sz="1600" b="1" dirty="0">
                <a:effectLst/>
                <a:latin typeface="+mn-ea"/>
              </a:rPr>
              <a:t>들 을 모아 놓은 것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화면을 만들기 위한 자바스크립트 기능 모음집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46E3-718B-AD6D-69E8-8C80FA715AFA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0E704-4704-EBF3-8396-8E7DC1C84596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54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8975714" y="209504"/>
            <a:ext cx="967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Node.js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79370" y="540363"/>
            <a:ext cx="1199071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React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from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() =&gt;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2009</a:t>
            </a:r>
            <a:r>
              <a:rPr lang="ko-KR" altLang="en-US" sz="1600" b="1" dirty="0">
                <a:effectLst/>
                <a:latin typeface="+mn-ea"/>
              </a:rPr>
              <a:t>년 </a:t>
            </a:r>
            <a:r>
              <a:rPr lang="en-US" altLang="ko-KR" sz="1600" b="1" dirty="0">
                <a:effectLst/>
                <a:latin typeface="+mn-ea"/>
              </a:rPr>
              <a:t>5</a:t>
            </a:r>
            <a:r>
              <a:rPr lang="ko-KR" altLang="en-US" sz="1600" b="1" dirty="0">
                <a:effectLst/>
                <a:latin typeface="+mn-ea"/>
              </a:rPr>
              <a:t>월 </a:t>
            </a:r>
            <a:r>
              <a:rPr lang="en-US" altLang="ko-KR" sz="1600" b="1" dirty="0">
                <a:effectLst/>
                <a:latin typeface="+mn-ea"/>
              </a:rPr>
              <a:t>27</a:t>
            </a:r>
            <a:r>
              <a:rPr lang="ko-KR" altLang="en-US" sz="1600" b="1" dirty="0">
                <a:effectLst/>
                <a:latin typeface="+mn-ea"/>
              </a:rPr>
              <a:t>일 처음 소개된 </a:t>
            </a:r>
            <a:r>
              <a:rPr lang="en-US" altLang="ko-KR" sz="1600" b="1" dirty="0">
                <a:effectLst/>
                <a:latin typeface="+mn-ea"/>
              </a:rPr>
              <a:t>Node.js</a:t>
            </a:r>
            <a:r>
              <a:rPr lang="ko-KR" altLang="en-US" sz="1600" b="1" dirty="0">
                <a:effectLst/>
                <a:latin typeface="+mn-ea"/>
              </a:rPr>
              <a:t>는 오픈 소스 </a:t>
            </a:r>
            <a:r>
              <a:rPr lang="en-US" altLang="ko-KR" sz="1600" b="1" dirty="0">
                <a:effectLst/>
                <a:latin typeface="+mn-ea"/>
              </a:rPr>
              <a:t>JavaScript </a:t>
            </a:r>
            <a:r>
              <a:rPr lang="ko-KR" altLang="en-US" sz="1600" b="1" dirty="0">
                <a:effectLst/>
                <a:latin typeface="+mn-ea"/>
              </a:rPr>
              <a:t>엔진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크롬 </a:t>
            </a:r>
            <a:r>
              <a:rPr lang="en-US" altLang="ko-KR" sz="1600" b="1" dirty="0">
                <a:effectLst/>
                <a:latin typeface="+mn-ea"/>
              </a:rPr>
              <a:t>V8</a:t>
            </a:r>
            <a:r>
              <a:rPr lang="ko-KR" altLang="en-US" sz="1600" b="1" dirty="0">
                <a:effectLst/>
                <a:latin typeface="+mn-ea"/>
              </a:rPr>
              <a:t>에 비동기 이벤트 처리 라이브러리인 </a:t>
            </a:r>
            <a:r>
              <a:rPr lang="en-US" altLang="ko-KR" sz="1600" b="1" dirty="0" err="1">
                <a:effectLst/>
                <a:latin typeface="+mn-ea"/>
              </a:rPr>
              <a:t>libuv</a:t>
            </a:r>
            <a:r>
              <a:rPr lang="ko-KR" altLang="en-US" sz="1600" b="1" dirty="0">
                <a:effectLst/>
                <a:latin typeface="+mn-ea"/>
              </a:rPr>
              <a:t>를 결합한 플랫폼이다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</a:p>
          <a:p>
            <a:r>
              <a:rPr lang="en-US" altLang="ko-KR" sz="1600" b="1" dirty="0">
                <a:latin typeface="+mn-ea"/>
              </a:rPr>
              <a:t>  </a:t>
            </a:r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다시 말해</a:t>
            </a:r>
            <a:r>
              <a:rPr lang="en-US" altLang="ko-KR" sz="1600" b="1" dirty="0">
                <a:effectLst/>
                <a:latin typeface="+mn-ea"/>
              </a:rPr>
              <a:t>, JavaScript</a:t>
            </a:r>
            <a:r>
              <a:rPr lang="ko-KR" altLang="en-US" sz="1600" b="1" dirty="0">
                <a:effectLst/>
                <a:latin typeface="+mn-ea"/>
              </a:rPr>
              <a:t>로 브라우저 밖에서 서버를 구축하는 등의 </a:t>
            </a:r>
            <a:r>
              <a:rPr lang="ko-KR" altLang="en-US" sz="1600" b="1" dirty="0" err="1">
                <a:effectLst/>
                <a:latin typeface="+mn-ea"/>
              </a:rPr>
              <a:t>코드를실행할</a:t>
            </a:r>
            <a:r>
              <a:rPr lang="ko-KR" altLang="en-US" sz="1600" b="1" dirty="0">
                <a:effectLst/>
                <a:latin typeface="+mn-ea"/>
              </a:rPr>
              <a:t> 수 있게 해주는 런타임 환경이다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Ryan Dahl</a:t>
            </a:r>
            <a:r>
              <a:rPr lang="ko-KR" altLang="en-US" sz="1600" b="1" dirty="0">
                <a:effectLst/>
                <a:latin typeface="+mn-ea"/>
              </a:rPr>
              <a:t>이 처음 개발했으며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처음엔 리눅스와 </a:t>
            </a:r>
            <a:r>
              <a:rPr lang="en-US" altLang="ko-KR" sz="1600" b="1" dirty="0">
                <a:effectLst/>
                <a:latin typeface="+mn-ea"/>
              </a:rPr>
              <a:t>macOS</a:t>
            </a:r>
            <a:r>
              <a:rPr lang="ko-KR" altLang="en-US" sz="1600" b="1" dirty="0">
                <a:effectLst/>
                <a:latin typeface="+mn-ea"/>
              </a:rPr>
              <a:t>만 지원되었으나 </a:t>
            </a:r>
            <a:r>
              <a:rPr lang="en-US" altLang="ko-KR" sz="1600" b="1" dirty="0">
                <a:effectLst/>
                <a:latin typeface="+mn-ea"/>
              </a:rPr>
              <a:t>2011</a:t>
            </a:r>
            <a:r>
              <a:rPr lang="ko-KR" altLang="en-US" sz="1600" b="1" dirty="0">
                <a:effectLst/>
                <a:latin typeface="+mn-ea"/>
              </a:rPr>
              <a:t>년 </a:t>
            </a:r>
            <a:r>
              <a:rPr lang="en-US" altLang="ko-KR" sz="1600" b="1" dirty="0">
                <a:effectLst/>
                <a:latin typeface="+mn-ea"/>
              </a:rPr>
              <a:t>7</a:t>
            </a:r>
            <a:r>
              <a:rPr lang="ko-KR" altLang="en-US" sz="1600" b="1" dirty="0">
                <a:effectLst/>
                <a:latin typeface="+mn-ea"/>
              </a:rPr>
              <a:t>월에 </a:t>
            </a:r>
            <a:r>
              <a:rPr lang="en-US" altLang="ko-KR" sz="1600" b="1" dirty="0">
                <a:effectLst/>
                <a:latin typeface="+mn-ea"/>
              </a:rPr>
              <a:t>Windows </a:t>
            </a:r>
            <a:r>
              <a:rPr lang="ko-KR" altLang="en-US" sz="1600" b="1" dirty="0">
                <a:effectLst/>
                <a:latin typeface="+mn-ea"/>
              </a:rPr>
              <a:t>버전도 발표되었다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0E27D-3BE8-3A8F-2759-01F3231E34FF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77F98-5935-8B0E-3259-44952D6B59D3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84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687E9CE-0A23-453D-89C8-E6F0D42385FC}"/>
              </a:ext>
            </a:extLst>
          </p:cNvPr>
          <p:cNvSpPr txBox="1"/>
          <p:nvPr/>
        </p:nvSpPr>
        <p:spPr>
          <a:xfrm>
            <a:off x="219422" y="430786"/>
            <a:ext cx="296556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React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Sample</a:t>
            </a:r>
            <a:endParaRPr lang="en-US" altLang="ko-KR" b="1" i="0" dirty="0">
              <a:solidFill>
                <a:srgbClr val="000000"/>
              </a:solidFill>
              <a:effectLst/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전체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바른고딕"/>
              </a:rPr>
              <a:t>화면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바른고딕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6AC242-5DA9-B71D-B18A-80DEAAB5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" y="1370969"/>
            <a:ext cx="10895798" cy="48292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0AAD8-D921-BCEA-5226-1A9430067466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9456-01C5-889D-7330-F061F91E9838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82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956E6672-9DB9-203C-8CE8-618D98347E89}"/>
              </a:ext>
            </a:extLst>
          </p:cNvPr>
          <p:cNvSpPr txBox="1"/>
          <p:nvPr/>
        </p:nvSpPr>
        <p:spPr>
          <a:xfrm>
            <a:off x="264788" y="489546"/>
            <a:ext cx="53265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사이트 맵 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FE98B4-D150-5AC6-E9BD-D74F05DBF253}"/>
              </a:ext>
            </a:extLst>
          </p:cNvPr>
          <p:cNvSpPr/>
          <p:nvPr/>
        </p:nvSpPr>
        <p:spPr>
          <a:xfrm>
            <a:off x="4924260" y="1144309"/>
            <a:ext cx="1371477" cy="356675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App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A4A6AB-2387-61A8-5316-0471F5802508}"/>
              </a:ext>
            </a:extLst>
          </p:cNvPr>
          <p:cNvSpPr/>
          <p:nvPr/>
        </p:nvSpPr>
        <p:spPr>
          <a:xfrm>
            <a:off x="501856" y="2220705"/>
            <a:ext cx="922680" cy="356674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0D9F81-394B-4F6E-A7AD-67E630B99190}"/>
              </a:ext>
            </a:extLst>
          </p:cNvPr>
          <p:cNvSpPr/>
          <p:nvPr/>
        </p:nvSpPr>
        <p:spPr>
          <a:xfrm>
            <a:off x="1590137" y="2220704"/>
            <a:ext cx="1403320" cy="358867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Introduction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B64FC8-F50C-07F3-25A9-9556C8207399}"/>
              </a:ext>
            </a:extLst>
          </p:cNvPr>
          <p:cNvSpPr/>
          <p:nvPr/>
        </p:nvSpPr>
        <p:spPr>
          <a:xfrm>
            <a:off x="3785326" y="2220704"/>
            <a:ext cx="1371477" cy="356675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Project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90164C-0BAA-EEE2-1E77-90EEB87DA8B7}"/>
              </a:ext>
            </a:extLst>
          </p:cNvPr>
          <p:cNvSpPr/>
          <p:nvPr/>
        </p:nvSpPr>
        <p:spPr>
          <a:xfrm>
            <a:off x="6654279" y="2220704"/>
            <a:ext cx="1371477" cy="356675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Contest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F2AB43-B9B6-C1B3-EBA6-7549749E0500}"/>
              </a:ext>
            </a:extLst>
          </p:cNvPr>
          <p:cNvSpPr/>
          <p:nvPr/>
        </p:nvSpPr>
        <p:spPr>
          <a:xfrm>
            <a:off x="9619487" y="2220703"/>
            <a:ext cx="1371477" cy="356675"/>
          </a:xfrm>
          <a:prstGeom prst="rect">
            <a:avLst/>
          </a:prstGeom>
          <a:solidFill>
            <a:srgbClr val="0000FF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Career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B24183-0A9E-BF61-B38E-906ABAF071D2}"/>
              </a:ext>
            </a:extLst>
          </p:cNvPr>
          <p:cNvSpPr/>
          <p:nvPr/>
        </p:nvSpPr>
        <p:spPr>
          <a:xfrm>
            <a:off x="4003018" y="3246174"/>
            <a:ext cx="921242" cy="322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Project2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꺾인 연결선 26">
            <a:extLst>
              <a:ext uri="{FF2B5EF4-FFF2-40B4-BE49-F238E27FC236}">
                <a16:creationId xmlns:a16="http://schemas.microsoft.com/office/drawing/2014/main" id="{35A734E4-D8CD-1F9C-EE97-FD5E33BA7048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6115148" y="995834"/>
            <a:ext cx="719720" cy="1730019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28">
            <a:extLst>
              <a:ext uri="{FF2B5EF4-FFF2-40B4-BE49-F238E27FC236}">
                <a16:creationId xmlns:a16="http://schemas.microsoft.com/office/drawing/2014/main" id="{B406D4A7-568E-FB03-448B-3249ACCBD9AD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16200000" flipH="1">
            <a:off x="7597753" y="-486771"/>
            <a:ext cx="719719" cy="469522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32">
            <a:extLst>
              <a:ext uri="{FF2B5EF4-FFF2-40B4-BE49-F238E27FC236}">
                <a16:creationId xmlns:a16="http://schemas.microsoft.com/office/drawing/2014/main" id="{8928C519-FAC9-9A32-62F2-B8E59ABF1CF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5400000">
            <a:off x="3591038" y="201743"/>
            <a:ext cx="719720" cy="3318202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34">
            <a:extLst>
              <a:ext uri="{FF2B5EF4-FFF2-40B4-BE49-F238E27FC236}">
                <a16:creationId xmlns:a16="http://schemas.microsoft.com/office/drawing/2014/main" id="{2A35F039-BE4A-CEA9-3A49-D170DD30B7C6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rot="5400000">
            <a:off x="1862910" y="2441548"/>
            <a:ext cx="290865" cy="56691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9A9-B612-FDFC-AF9C-43298588AE16}"/>
              </a:ext>
            </a:extLst>
          </p:cNvPr>
          <p:cNvSpPr/>
          <p:nvPr/>
        </p:nvSpPr>
        <p:spPr>
          <a:xfrm>
            <a:off x="1253882" y="2870436"/>
            <a:ext cx="942010" cy="322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effectLst/>
                <a:latin typeface="+mn-ea"/>
              </a:rPr>
              <a:t>Resume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59E4B-34FA-EADC-9EDB-8407132307C4}"/>
              </a:ext>
            </a:extLst>
          </p:cNvPr>
          <p:cNvSpPr/>
          <p:nvPr/>
        </p:nvSpPr>
        <p:spPr>
          <a:xfrm>
            <a:off x="2341533" y="2853282"/>
            <a:ext cx="942010" cy="3226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effectLst/>
                <a:latin typeface="+mn-ea"/>
              </a:rPr>
              <a:t>SelfIntro</a:t>
            </a:r>
            <a:endParaRPr lang="en-US" altLang="ko-KR" sz="1400" b="1" dirty="0"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7" name="꺾인 연결선 34">
            <a:extLst>
              <a:ext uri="{FF2B5EF4-FFF2-40B4-BE49-F238E27FC236}">
                <a16:creationId xmlns:a16="http://schemas.microsoft.com/office/drawing/2014/main" id="{DB224B70-7D33-309C-3881-06F8B6B5D34F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16200000" flipH="1">
            <a:off x="2415312" y="2456055"/>
            <a:ext cx="273711" cy="5207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15A2B-A172-75A8-2F42-B0361A68BE5A}"/>
              </a:ext>
            </a:extLst>
          </p:cNvPr>
          <p:cNvSpPr/>
          <p:nvPr/>
        </p:nvSpPr>
        <p:spPr>
          <a:xfrm>
            <a:off x="2928046" y="3246173"/>
            <a:ext cx="921242" cy="322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Project1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2343FA-201E-F8DD-2820-8157AF28BE96}"/>
              </a:ext>
            </a:extLst>
          </p:cNvPr>
          <p:cNvSpPr/>
          <p:nvPr/>
        </p:nvSpPr>
        <p:spPr>
          <a:xfrm>
            <a:off x="5013487" y="3266868"/>
            <a:ext cx="921242" cy="322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Project3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꺾인 연결선 32">
            <a:extLst>
              <a:ext uri="{FF2B5EF4-FFF2-40B4-BE49-F238E27FC236}">
                <a16:creationId xmlns:a16="http://schemas.microsoft.com/office/drawing/2014/main" id="{997F2F98-DDFB-494A-C3AC-24F18E34A8D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2926738" y="-462557"/>
            <a:ext cx="719721" cy="464680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8">
            <a:extLst>
              <a:ext uri="{FF2B5EF4-FFF2-40B4-BE49-F238E27FC236}">
                <a16:creationId xmlns:a16="http://schemas.microsoft.com/office/drawing/2014/main" id="{66DC496E-E34E-610E-FA14-F32E1D36A440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 rot="5400000">
            <a:off x="3595469" y="2370577"/>
            <a:ext cx="668794" cy="108239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8">
            <a:extLst>
              <a:ext uri="{FF2B5EF4-FFF2-40B4-BE49-F238E27FC236}">
                <a16:creationId xmlns:a16="http://schemas.microsoft.com/office/drawing/2014/main" id="{2DA286E5-5951-DA68-D45F-340A631ECB5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4132955" y="2908063"/>
            <a:ext cx="668795" cy="742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>
            <a:extLst>
              <a:ext uri="{FF2B5EF4-FFF2-40B4-BE49-F238E27FC236}">
                <a16:creationId xmlns:a16="http://schemas.microsoft.com/office/drawing/2014/main" id="{379BCC9B-65A5-4C44-EE85-1BA29862355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4627842" y="2420601"/>
            <a:ext cx="689489" cy="100304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242602-34C9-12DF-14FA-E4FC6F763B34}"/>
              </a:ext>
            </a:extLst>
          </p:cNvPr>
          <p:cNvSpPr/>
          <p:nvPr/>
        </p:nvSpPr>
        <p:spPr>
          <a:xfrm>
            <a:off x="6835655" y="3695037"/>
            <a:ext cx="999306" cy="356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Contest2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59AF34-11B9-B570-7C3B-AD6F957B335B}"/>
              </a:ext>
            </a:extLst>
          </p:cNvPr>
          <p:cNvSpPr/>
          <p:nvPr/>
        </p:nvSpPr>
        <p:spPr>
          <a:xfrm>
            <a:off x="5760683" y="3695036"/>
            <a:ext cx="999306" cy="356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Contest1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C2A070-31C0-D27E-C103-7D098714AF8B}"/>
              </a:ext>
            </a:extLst>
          </p:cNvPr>
          <p:cNvSpPr/>
          <p:nvPr/>
        </p:nvSpPr>
        <p:spPr>
          <a:xfrm>
            <a:off x="7905015" y="3715731"/>
            <a:ext cx="921242" cy="322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Contes3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7" name="꺾인 연결선 28">
            <a:extLst>
              <a:ext uri="{FF2B5EF4-FFF2-40B4-BE49-F238E27FC236}">
                <a16:creationId xmlns:a16="http://schemas.microsoft.com/office/drawing/2014/main" id="{3F828F7F-5668-36D4-0432-945D118162E1}"/>
              </a:ext>
            </a:extLst>
          </p:cNvPr>
          <p:cNvCxnSpPr>
            <a:cxnSpLocks/>
            <a:stCxn id="35" idx="2"/>
            <a:endCxn id="65" idx="0"/>
          </p:cNvCxnSpPr>
          <p:nvPr/>
        </p:nvCxnSpPr>
        <p:spPr>
          <a:xfrm rot="5400000">
            <a:off x="6241349" y="2596366"/>
            <a:ext cx="1117657" cy="10796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28">
            <a:extLst>
              <a:ext uri="{FF2B5EF4-FFF2-40B4-BE49-F238E27FC236}">
                <a16:creationId xmlns:a16="http://schemas.microsoft.com/office/drawing/2014/main" id="{FFD2833A-CED4-21DB-1E9D-EAFD43A24710}"/>
              </a:ext>
            </a:extLst>
          </p:cNvPr>
          <p:cNvCxnSpPr>
            <a:cxnSpLocks/>
            <a:stCxn id="35" idx="2"/>
            <a:endCxn id="64" idx="0"/>
          </p:cNvCxnSpPr>
          <p:nvPr/>
        </p:nvCxnSpPr>
        <p:spPr>
          <a:xfrm rot="5400000">
            <a:off x="6778834" y="3133853"/>
            <a:ext cx="1117658" cy="471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28">
            <a:extLst>
              <a:ext uri="{FF2B5EF4-FFF2-40B4-BE49-F238E27FC236}">
                <a16:creationId xmlns:a16="http://schemas.microsoft.com/office/drawing/2014/main" id="{227BEAB9-55F5-4583-418C-33FCD0B125AC}"/>
              </a:ext>
            </a:extLst>
          </p:cNvPr>
          <p:cNvCxnSpPr>
            <a:cxnSpLocks/>
            <a:stCxn id="35" idx="2"/>
            <a:endCxn id="66" idx="0"/>
          </p:cNvCxnSpPr>
          <p:nvPr/>
        </p:nvCxnSpPr>
        <p:spPr>
          <a:xfrm rot="16200000" flipH="1">
            <a:off x="7283651" y="2633746"/>
            <a:ext cx="1138352" cy="102561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49FCF8-2EC8-6220-C21B-5D925E205B9B}"/>
              </a:ext>
            </a:extLst>
          </p:cNvPr>
          <p:cNvSpPr/>
          <p:nvPr/>
        </p:nvSpPr>
        <p:spPr>
          <a:xfrm>
            <a:off x="9849424" y="4157726"/>
            <a:ext cx="921243" cy="322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Career2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1B9462-87DB-5B23-4468-93061AEF0BEF}"/>
              </a:ext>
            </a:extLst>
          </p:cNvPr>
          <p:cNvSpPr/>
          <p:nvPr/>
        </p:nvSpPr>
        <p:spPr>
          <a:xfrm>
            <a:off x="8774452" y="4157724"/>
            <a:ext cx="921243" cy="322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Career1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B18E38-3F88-79F5-9AB3-7B8A73EF70F5}"/>
              </a:ext>
            </a:extLst>
          </p:cNvPr>
          <p:cNvSpPr/>
          <p:nvPr/>
        </p:nvSpPr>
        <p:spPr>
          <a:xfrm>
            <a:off x="10912686" y="4139918"/>
            <a:ext cx="849277" cy="322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Career3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꺾인 연결선 28">
            <a:extLst>
              <a:ext uri="{FF2B5EF4-FFF2-40B4-BE49-F238E27FC236}">
                <a16:creationId xmlns:a16="http://schemas.microsoft.com/office/drawing/2014/main" id="{5E7175C3-1C71-33FB-D0D2-63569A628EFC}"/>
              </a:ext>
            </a:extLst>
          </p:cNvPr>
          <p:cNvCxnSpPr>
            <a:cxnSpLocks/>
            <a:stCxn id="36" idx="2"/>
            <a:endCxn id="81" idx="0"/>
          </p:cNvCxnSpPr>
          <p:nvPr/>
        </p:nvCxnSpPr>
        <p:spPr>
          <a:xfrm rot="5400000">
            <a:off x="8979977" y="2832475"/>
            <a:ext cx="1580346" cy="10701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28">
            <a:extLst>
              <a:ext uri="{FF2B5EF4-FFF2-40B4-BE49-F238E27FC236}">
                <a16:creationId xmlns:a16="http://schemas.microsoft.com/office/drawing/2014/main" id="{9777CB65-23F7-C8A2-3BBA-09A3D4B9E557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4680672" y="1291377"/>
            <a:ext cx="719720" cy="113893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28">
            <a:extLst>
              <a:ext uri="{FF2B5EF4-FFF2-40B4-BE49-F238E27FC236}">
                <a16:creationId xmlns:a16="http://schemas.microsoft.com/office/drawing/2014/main" id="{E9BE58DC-8BBA-530F-B291-77C27FDFBEF9}"/>
              </a:ext>
            </a:extLst>
          </p:cNvPr>
          <p:cNvCxnSpPr>
            <a:cxnSpLocks/>
            <a:stCxn id="36" idx="2"/>
            <a:endCxn id="80" idx="0"/>
          </p:cNvCxnSpPr>
          <p:nvPr/>
        </p:nvCxnSpPr>
        <p:spPr>
          <a:xfrm rot="16200000" flipH="1">
            <a:off x="9517462" y="3365142"/>
            <a:ext cx="1580348" cy="48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28">
            <a:extLst>
              <a:ext uri="{FF2B5EF4-FFF2-40B4-BE49-F238E27FC236}">
                <a16:creationId xmlns:a16="http://schemas.microsoft.com/office/drawing/2014/main" id="{A74EDE32-AE1C-2405-1FF4-514E2E2F12E5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 rot="16200000" flipH="1">
            <a:off x="10040005" y="2842598"/>
            <a:ext cx="1562540" cy="10320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5DBE45-D467-ECF3-4CB0-5ED7695D1F1D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BE243-F542-4607-5E60-27A4C96D4DFE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80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DE3CF7D-4A43-D2F8-4C8C-6B1B1D26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2" y="342381"/>
            <a:ext cx="2938460" cy="61732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5EFC95-3102-F8C2-8EB6-5DA9AA2B6B6F}"/>
              </a:ext>
            </a:extLst>
          </p:cNvPr>
          <p:cNvSpPr/>
          <p:nvPr/>
        </p:nvSpPr>
        <p:spPr>
          <a:xfrm>
            <a:off x="7510409" y="3595955"/>
            <a:ext cx="3482939" cy="1880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71926D-0732-CF2E-1A87-039169A9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04901"/>
              </p:ext>
            </p:extLst>
          </p:nvPr>
        </p:nvGraphicFramePr>
        <p:xfrm>
          <a:off x="304196" y="1396169"/>
          <a:ext cx="7154273" cy="533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984">
                  <a:extLst>
                    <a:ext uri="{9D8B030D-6E8A-4147-A177-3AD203B41FA5}">
                      <a16:colId xmlns:a16="http://schemas.microsoft.com/office/drawing/2014/main" val="1832403435"/>
                    </a:ext>
                  </a:extLst>
                </a:gridCol>
                <a:gridCol w="1604106">
                  <a:extLst>
                    <a:ext uri="{9D8B030D-6E8A-4147-A177-3AD203B41FA5}">
                      <a16:colId xmlns:a16="http://schemas.microsoft.com/office/drawing/2014/main" val="3717214059"/>
                    </a:ext>
                  </a:extLst>
                </a:gridCol>
                <a:gridCol w="1411571">
                  <a:extLst>
                    <a:ext uri="{9D8B030D-6E8A-4147-A177-3AD203B41FA5}">
                      <a16:colId xmlns:a16="http://schemas.microsoft.com/office/drawing/2014/main" val="3573348012"/>
                    </a:ext>
                  </a:extLst>
                </a:gridCol>
                <a:gridCol w="2431612">
                  <a:extLst>
                    <a:ext uri="{9D8B030D-6E8A-4147-A177-3AD203B41FA5}">
                      <a16:colId xmlns:a16="http://schemas.microsoft.com/office/drawing/2014/main" val="383675981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 menu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Directory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037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홈페이지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8737"/>
                  </a:ext>
                </a:extLst>
              </a:tr>
              <a:tr h="3686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Introduction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Intro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1335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SelfIntro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자기소개서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80686"/>
                  </a:ext>
                </a:extLst>
              </a:tr>
              <a:tr h="36861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ReactJs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760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VueJs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7576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Project3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NodejS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3075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Proxy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1217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94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460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350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Career1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아르바이트 및 인턴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83637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사회 봉사 및 연수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35271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자격증 및 </a:t>
                      </a:r>
                      <a:r>
                        <a:rPr lang="ko-KR" alt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그외</a:t>
                      </a:r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스펙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1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E35863-EB4E-1921-4033-3381ACB91067}"/>
              </a:ext>
            </a:extLst>
          </p:cNvPr>
          <p:cNvSpPr txBox="1"/>
          <p:nvPr/>
        </p:nvSpPr>
        <p:spPr>
          <a:xfrm>
            <a:off x="164177" y="429541"/>
            <a:ext cx="509121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프로젝트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구성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총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 17ro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컴포넌트로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구성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메인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 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와 자식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6576-D168-2455-A767-BBE7EAE6E8FA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7C94-9BDB-4CE1-4A08-675E15675642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14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DE3CF7D-4A43-D2F8-4C8C-6B1B1D26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301" y="342380"/>
            <a:ext cx="2938460" cy="6173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33E43-0D7F-C77A-C648-CD16C37529BA}"/>
              </a:ext>
            </a:extLst>
          </p:cNvPr>
          <p:cNvSpPr txBox="1"/>
          <p:nvPr/>
        </p:nvSpPr>
        <p:spPr>
          <a:xfrm>
            <a:off x="362481" y="515517"/>
            <a:ext cx="4387539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Children Component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  디렉토리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Intro(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나의 소개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Project(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5EFC95-3102-F8C2-8EB6-5DA9AA2B6B6F}"/>
              </a:ext>
            </a:extLst>
          </p:cNvPr>
          <p:cNvSpPr/>
          <p:nvPr/>
        </p:nvSpPr>
        <p:spPr>
          <a:xfrm>
            <a:off x="8709061" y="1158006"/>
            <a:ext cx="3482939" cy="82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E827A-1D18-43D7-2F21-CE90265D9164}"/>
              </a:ext>
            </a:extLst>
          </p:cNvPr>
          <p:cNvSpPr/>
          <p:nvPr/>
        </p:nvSpPr>
        <p:spPr>
          <a:xfrm>
            <a:off x="8688511" y="2788264"/>
            <a:ext cx="3482939" cy="82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43B4B9-F15D-F891-9D93-0589DDA7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5" y="1451521"/>
            <a:ext cx="2569577" cy="1435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1CC481-2163-7810-D5D8-AAB57F8A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74" y="3428999"/>
            <a:ext cx="2199511" cy="2580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03C39-282B-4360-5FE0-F15C3053B731}"/>
              </a:ext>
            </a:extLst>
          </p:cNvPr>
          <p:cNvSpPr txBox="1"/>
          <p:nvPr/>
        </p:nvSpPr>
        <p:spPr>
          <a:xfrm>
            <a:off x="3792721" y="1047455"/>
            <a:ext cx="430487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Contest(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공모전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Career(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경력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CA239F-8F80-A348-4C3D-73B78E608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422" y="1494683"/>
            <a:ext cx="2190409" cy="17340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2F2870-3D85-0D75-011D-6EFADF3C9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522" y="3953641"/>
            <a:ext cx="2341696" cy="204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15193-E91A-A4ED-948A-50A62C1FFA18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10F01-957E-679A-746D-EC34CE40378C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2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71926D-0732-CF2E-1A87-039169A9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28331"/>
              </p:ext>
            </p:extLst>
          </p:nvPr>
        </p:nvGraphicFramePr>
        <p:xfrm>
          <a:off x="397231" y="722989"/>
          <a:ext cx="6458551" cy="5215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913">
                  <a:extLst>
                    <a:ext uri="{9D8B030D-6E8A-4147-A177-3AD203B41FA5}">
                      <a16:colId xmlns:a16="http://schemas.microsoft.com/office/drawing/2014/main" val="1832403435"/>
                    </a:ext>
                  </a:extLst>
                </a:gridCol>
                <a:gridCol w="1506409">
                  <a:extLst>
                    <a:ext uri="{9D8B030D-6E8A-4147-A177-3AD203B41FA5}">
                      <a16:colId xmlns:a16="http://schemas.microsoft.com/office/drawing/2014/main" val="3573348012"/>
                    </a:ext>
                  </a:extLst>
                </a:gridCol>
                <a:gridCol w="3537229">
                  <a:extLst>
                    <a:ext uri="{9D8B030D-6E8A-4147-A177-3AD203B41FA5}">
                      <a16:colId xmlns:a16="http://schemas.microsoft.com/office/drawing/2014/main" val="3836759815"/>
                    </a:ext>
                  </a:extLst>
                </a:gridCol>
              </a:tblGrid>
              <a:tr h="436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Directory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03704"/>
                  </a:ext>
                </a:extLst>
              </a:tr>
              <a:tr h="43043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Career.css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760"/>
                  </a:ext>
                </a:extLst>
              </a:tr>
              <a:tr h="4304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Contest.css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7576"/>
                  </a:ext>
                </a:extLst>
              </a:tr>
              <a:tr h="4304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Project.css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30758"/>
                  </a:ext>
                </a:extLst>
              </a:tr>
              <a:tr h="39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Resume.css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Resume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1217"/>
                  </a:ext>
                </a:extLst>
              </a:tr>
              <a:tr h="391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Selfintro.css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Selfintro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64554"/>
                  </a:ext>
                </a:extLst>
              </a:tr>
              <a:tr h="67624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Intro.js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이력서 및 자기소개서 버튼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Render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94"/>
                  </a:ext>
                </a:extLst>
              </a:tr>
              <a:tr h="676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projects.js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Component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버튼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Render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99402"/>
                  </a:ext>
                </a:extLst>
              </a:tr>
              <a:tr h="676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contests.js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Contest Component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버튼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Render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4608"/>
                  </a:ext>
                </a:extLst>
              </a:tr>
              <a:tr h="676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careers.js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Career Component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버튼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Render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35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1269BF-CCE7-4397-DEAC-88F524FA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72" y="419329"/>
            <a:ext cx="2931455" cy="6167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6A6EB5-C123-F24D-920A-5B85D27913F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88B5E-2378-6DBB-DFE2-296B4718457B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05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011621" y="407143"/>
            <a:ext cx="9610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33373" y="726784"/>
            <a:ext cx="483178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Route, Routes,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index from "./Component/index";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Introduction from "./Component/Introduction";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 from "./Component/Project";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 from "./Component/Contest";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 from "./Component/Career";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 err="1">
                <a:effectLst/>
                <a:latin typeface="+mn-ea"/>
              </a:rPr>
              <a:t>김창복의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portfolio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"</a:t>
            </a:r>
            <a:r>
              <a:rPr lang="ko-KR" altLang="en-US" sz="1600" b="1" dirty="0">
                <a:effectLst/>
                <a:latin typeface="+mn-ea"/>
              </a:rPr>
              <a:t>준비된 개발자</a:t>
            </a:r>
            <a:r>
              <a:rPr lang="en-US" altLang="ko-KR" sz="1600" b="1" dirty="0">
                <a:effectLst/>
                <a:latin typeface="+mn-ea"/>
              </a:rPr>
              <a:t>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&lt;/header&gt;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95738-C599-34A3-12D0-A51CD1A50170}"/>
              </a:ext>
            </a:extLst>
          </p:cNvPr>
          <p:cNvSpPr txBox="1"/>
          <p:nvPr/>
        </p:nvSpPr>
        <p:spPr>
          <a:xfrm>
            <a:off x="5065160" y="-42336"/>
            <a:ext cx="7057095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to={"/introduction"}&gt;</a:t>
            </a:r>
            <a:r>
              <a:rPr lang="ko-KR" altLang="en-US" sz="1600" b="1" dirty="0">
                <a:effectLst/>
                <a:latin typeface="+mn-ea"/>
              </a:rPr>
              <a:t>나의 소개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to={"/project"}&gt;</a:t>
            </a:r>
            <a:r>
              <a:rPr lang="ko-KR" altLang="en-US" sz="1600" b="1" dirty="0">
                <a:effectLst/>
                <a:latin typeface="+mn-ea"/>
              </a:rPr>
              <a:t>프로 </a:t>
            </a:r>
            <a:r>
              <a:rPr lang="ko-KR" altLang="en-US" sz="1600" b="1" dirty="0" err="1">
                <a:effectLst/>
                <a:latin typeface="+mn-ea"/>
              </a:rPr>
              <a:t>젝트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to={"/contest"}&gt;</a:t>
            </a:r>
            <a:r>
              <a:rPr lang="ko-KR" altLang="en-US" sz="1600" b="1" dirty="0">
                <a:effectLst/>
                <a:latin typeface="+mn-ea"/>
              </a:rPr>
              <a:t>공 모 전 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to={"/career"}&gt;</a:t>
            </a:r>
            <a:r>
              <a:rPr lang="ko-KR" altLang="en-US" sz="1600" b="1" dirty="0">
                <a:effectLst/>
                <a:latin typeface="+mn-ea"/>
              </a:rPr>
              <a:t>나의 경력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path="/" Component={index}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path="/introduction" Component={Introduction}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path="/project" Component={Project}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path="/contest" Component={Contest}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path="/career" Component={Career}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EC22BC-4D7E-5564-FBB3-5D210E2E21DF}"/>
              </a:ext>
            </a:extLst>
          </p:cNvPr>
          <p:cNvSpPr/>
          <p:nvPr/>
        </p:nvSpPr>
        <p:spPr>
          <a:xfrm>
            <a:off x="5691445" y="504501"/>
            <a:ext cx="4654631" cy="100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C21C-B226-E8B8-FC9E-31BAEA9B08EA}"/>
              </a:ext>
            </a:extLst>
          </p:cNvPr>
          <p:cNvSpPr/>
          <p:nvPr/>
        </p:nvSpPr>
        <p:spPr>
          <a:xfrm>
            <a:off x="5722267" y="1953156"/>
            <a:ext cx="6236360" cy="1724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DD4A0-33E9-7626-994F-39482E6EFB93}"/>
              </a:ext>
            </a:extLst>
          </p:cNvPr>
          <p:cNvSpPr/>
          <p:nvPr/>
        </p:nvSpPr>
        <p:spPr>
          <a:xfrm>
            <a:off x="5422114" y="0"/>
            <a:ext cx="6688913" cy="419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7723-CE05-A20F-E0FE-11C677677E1E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050B-41DC-BC28-8325-FDCC141DC2AD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D7A9-B9D2-4223-5DCC-DCEC512C850F}"/>
              </a:ext>
            </a:extLst>
          </p:cNvPr>
          <p:cNvSpPr txBox="1"/>
          <p:nvPr/>
        </p:nvSpPr>
        <p:spPr>
          <a:xfrm>
            <a:off x="9654334" y="162241"/>
            <a:ext cx="116446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메인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327219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011621" y="407143"/>
            <a:ext cx="9610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33373" y="726784"/>
            <a:ext cx="105853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ea"/>
                <a:ea typeface="+mj-ea"/>
              </a:rPr>
              <a:t>@import 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url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Song+Myung&amp;display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=swap");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@import 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url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("https://fonts.googleapis.com/css2?family=Nanum+Gothic:wght@700&amp;display=swap");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@import 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url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Nanum+Pen+Script&amp;display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=swap");</a:t>
            </a:r>
          </a:p>
          <a:p>
            <a:br>
              <a:rPr lang="en-US" altLang="ko-KR" sz="1600" b="1" dirty="0">
                <a:effectLst/>
                <a:latin typeface="+mj-ea"/>
                <a:ea typeface="+mj-ea"/>
              </a:rPr>
            </a:br>
            <a:r>
              <a:rPr lang="en-US" altLang="ko-KR" sz="1600" b="1" dirty="0">
                <a:effectLst/>
                <a:latin typeface="+mj-ea"/>
                <a:ea typeface="+mj-ea"/>
              </a:rPr>
              <a:t>body {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font-family: "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Nanum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 Pen Script";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background-color: </a:t>
            </a:r>
            <a:r>
              <a:rPr lang="en-US" altLang="ko-KR" sz="1600" b="1" dirty="0" err="1">
                <a:effectLst/>
                <a:latin typeface="+mj-ea"/>
                <a:ea typeface="+mj-ea"/>
              </a:rPr>
              <a:t>lightgoldenrodyellow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}</a:t>
            </a:r>
          </a:p>
          <a:p>
            <a:br>
              <a:rPr lang="en-US" altLang="ko-KR" sz="1600" b="1" dirty="0">
                <a:effectLst/>
                <a:latin typeface="+mj-ea"/>
                <a:ea typeface="+mj-ea"/>
              </a:rPr>
            </a:br>
            <a:r>
              <a:rPr lang="en-US" altLang="ko-KR" sz="1600" b="1" dirty="0">
                <a:effectLst/>
                <a:latin typeface="+mj-ea"/>
                <a:ea typeface="+mj-ea"/>
              </a:rPr>
              <a:t>header {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font-size: 150px;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margin-bottom: 50px;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}</a:t>
            </a:r>
          </a:p>
          <a:p>
            <a:br>
              <a:rPr lang="en-US" altLang="ko-KR" sz="1600" b="1" dirty="0">
                <a:effectLst/>
                <a:latin typeface="+mj-ea"/>
                <a:ea typeface="+mj-ea"/>
              </a:rPr>
            </a:br>
            <a:r>
              <a:rPr lang="en-US" altLang="ko-KR" sz="1600" b="1" dirty="0">
                <a:effectLst/>
                <a:latin typeface="+mj-ea"/>
                <a:ea typeface="+mj-ea"/>
              </a:rPr>
              <a:t>.container {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display: grid;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grid-template-columns: 450px 1fr;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15139B-E5A9-5213-9F6D-965B3DFC1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80"/>
          <a:stretch/>
        </p:blipFill>
        <p:spPr>
          <a:xfrm>
            <a:off x="4803008" y="1822908"/>
            <a:ext cx="6497854" cy="4010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4F2DB-4F06-04F9-2E4C-F70D0DDA1EF0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FF932-40D0-2EE1-5598-EB27CB4D1283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98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444759" y="407143"/>
            <a:ext cx="9610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464720" y="407143"/>
            <a:ext cx="4941111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nav 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main{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lightgoldenrodyellow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70px;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footer {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4.5em;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a:link, a:visited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background-color:#</a:t>
            </a:r>
            <a:r>
              <a:rPr lang="en-US" altLang="ko-KR" sz="1600" b="1" dirty="0" err="1">
                <a:effectLst/>
                <a:latin typeface="+mn-ea"/>
              </a:rPr>
              <a:t>eeeeee</a:t>
            </a:r>
            <a:r>
              <a:rPr lang="en-US" altLang="ko-KR" sz="1600" b="1" dirty="0">
                <a:effectLst/>
                <a:latin typeface="+mn-ea"/>
              </a:rPr>
              <a:t>; </a:t>
            </a:r>
          </a:p>
          <a:p>
            <a:r>
              <a:rPr lang="en-US" altLang="ko-KR" sz="1600" b="1" dirty="0">
                <a:effectLst/>
                <a:latin typeface="+mn-ea"/>
              </a:rPr>
              <a:t>  padding: 10px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text-decoration: none;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inline-block;</a:t>
            </a:r>
          </a:p>
          <a:p>
            <a:r>
              <a:rPr lang="en-US" altLang="ko-KR" sz="1600" b="1" dirty="0">
                <a:effectLst/>
                <a:latin typeface="+mn-ea"/>
              </a:rPr>
              <a:t>  width:450px;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1.5em;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BAE2-0A35-6D49-467B-6E135C24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04" y="3429000"/>
            <a:ext cx="7936576" cy="32595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8CEDD1-869D-DA0F-3EA0-C0F9126E0BC0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034E1-0BBA-E1E8-93B2-053FD243D853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3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00EC3-89D5-3F4F-6CDB-F3E1A09F689B}"/>
              </a:ext>
            </a:extLst>
          </p:cNvPr>
          <p:cNvSpPr txBox="1"/>
          <p:nvPr/>
        </p:nvSpPr>
        <p:spPr>
          <a:xfrm>
            <a:off x="79370" y="508805"/>
            <a:ext cx="11015350" cy="627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취업 포트폴리오 작성 방법</a:t>
            </a:r>
            <a:r>
              <a:rPr lang="en-US" altLang="ko-KR" b="1" dirty="0"/>
              <a:t>(</a:t>
            </a:r>
            <a:r>
              <a:rPr lang="ko-KR" altLang="en-US" b="1" dirty="0"/>
              <a:t>인터넷을 통해 좀더 많은 아이디어를 구상해보세요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이력서와 자기소개서에 작성할 수 없는 경력과 성과</a:t>
            </a:r>
            <a:r>
              <a:rPr lang="en-US" altLang="ko-KR" b="1" dirty="0"/>
              <a:t>, </a:t>
            </a:r>
            <a:r>
              <a:rPr lang="ko-KR" altLang="en-US" b="1" dirty="0"/>
              <a:t>스킬에 대한 시각적인 자료가 필요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자기소개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자신을 표현하는 수식어로 제작된 포트폴리오 카피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간략한 경력 기술서</a:t>
            </a:r>
            <a:r>
              <a:rPr lang="en-US" altLang="ko-KR" b="1" dirty="0"/>
              <a:t>, </a:t>
            </a:r>
            <a:r>
              <a:rPr lang="ko-KR" altLang="en-US" b="1" dirty="0"/>
              <a:t>인생 타임라인</a:t>
            </a:r>
            <a:r>
              <a:rPr lang="en-US" altLang="ko-KR" b="1" dirty="0"/>
              <a:t>, </a:t>
            </a:r>
            <a:r>
              <a:rPr lang="ko-KR" altLang="en-US" b="1" dirty="0"/>
              <a:t>비전 등 지원자의 생애와 가치관을 보여주면 좋습니다</a:t>
            </a:r>
            <a:r>
              <a:rPr lang="en-US" altLang="ko-KR" b="1" dirty="0"/>
              <a:t>. ‘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특히 비전과 가치관은 지원하는 기업의 비전과 결이 같으면 좋음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사진</a:t>
            </a:r>
            <a:r>
              <a:rPr lang="en-US" altLang="ko-KR" b="1" dirty="0"/>
              <a:t>, </a:t>
            </a:r>
            <a:r>
              <a:rPr lang="ko-KR" altLang="en-US" b="1" dirty="0" err="1"/>
              <a:t>인포그래픽</a:t>
            </a:r>
            <a:r>
              <a:rPr lang="ko-KR" altLang="en-US" b="1" dirty="0"/>
              <a:t> 같은 시각적인 자료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경력과 성과</a:t>
            </a:r>
            <a:r>
              <a:rPr lang="en-US" altLang="ko-KR" b="1" dirty="0"/>
              <a:t>, </a:t>
            </a:r>
            <a:r>
              <a:rPr lang="ko-KR" altLang="en-US" b="1" dirty="0"/>
              <a:t>스킬에 대한 내용들을 보충해줄 시각적인 자료들</a:t>
            </a:r>
            <a:r>
              <a:rPr lang="en-US" altLang="ko-KR" b="1" dirty="0"/>
              <a:t>(</a:t>
            </a:r>
            <a:r>
              <a:rPr lang="ko-KR" altLang="en-US" b="1" dirty="0"/>
              <a:t>사진</a:t>
            </a:r>
            <a:r>
              <a:rPr lang="en-US" altLang="ko-KR" b="1" dirty="0"/>
              <a:t>, </a:t>
            </a:r>
            <a:r>
              <a:rPr lang="ko-KR" altLang="en-US" b="1" dirty="0"/>
              <a:t>결과물</a:t>
            </a:r>
            <a:r>
              <a:rPr lang="en-US" altLang="ko-KR" b="1" dirty="0"/>
              <a:t>, </a:t>
            </a:r>
            <a:r>
              <a:rPr lang="ko-KR" altLang="en-US" b="1" dirty="0" err="1"/>
              <a:t>인포그래픽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통계적인 수치로 나타낼 수 있는 자료나 현장에서 일하던 사진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이력서와 자기소개서에서 보여주지 못한 자료들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기타 스킬과 경험들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직무와 직접적으로 연관되지 않지만 부가적인 역량을 어필할 수 있는 스킬들이나 경험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본인의 인생 가치관에 맞는 커뮤니티 활동이나 봉사활동 등을 포함시키는 것이 일반적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포토폴리오</a:t>
            </a:r>
            <a:r>
              <a:rPr lang="ko-KR" altLang="en-US" b="1" dirty="0"/>
              <a:t> </a:t>
            </a:r>
            <a:r>
              <a:rPr lang="ko-KR" altLang="en-US" b="1" dirty="0" err="1"/>
              <a:t>탬플릿</a:t>
            </a:r>
            <a:r>
              <a:rPr lang="en-US" altLang="ko-KR" b="1" dirty="0"/>
              <a:t>(</a:t>
            </a:r>
            <a:r>
              <a:rPr lang="ko-KR" altLang="en-US" b="1" dirty="0"/>
              <a:t>참고만 하세요</a:t>
            </a:r>
            <a:r>
              <a:rPr lang="en-US" altLang="ko-KR" b="1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hlinkClick r:id="rId2"/>
              </a:rPr>
              <a:t>https://ko.wix.com/website/templates/html/portfolio-cv/portfolios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668FF-F179-F931-1B6D-B1810E5115E8}"/>
              </a:ext>
            </a:extLst>
          </p:cNvPr>
          <p:cNvSpPr txBox="1"/>
          <p:nvPr/>
        </p:nvSpPr>
        <p:spPr>
          <a:xfrm>
            <a:off x="0" y="-67377"/>
            <a:ext cx="160741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kern="0">
                <a:solidFill>
                  <a:schemeClr val="bg1"/>
                </a:solidFill>
                <a:latin typeface="+mn-ea"/>
              </a:rPr>
              <a:t>과제</a:t>
            </a:r>
            <a:r>
              <a:rPr lang="en-US" altLang="ko-KR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29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3661866" y="413236"/>
            <a:ext cx="9610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C2273-B15C-9E88-94C8-7FD23B031C0D}"/>
              </a:ext>
            </a:extLst>
          </p:cNvPr>
          <p:cNvSpPr txBox="1"/>
          <p:nvPr/>
        </p:nvSpPr>
        <p:spPr>
          <a:xfrm>
            <a:off x="374575" y="745697"/>
            <a:ext cx="424836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ea"/>
                <a:ea typeface="+mj-ea"/>
              </a:rPr>
              <a:t>a:hover, a:active { 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  background-color: #FF4500; </a:t>
            </a:r>
          </a:p>
          <a:p>
            <a:r>
              <a:rPr lang="en-US" altLang="ko-KR" sz="1600" b="1" dirty="0">
                <a:effectLst/>
                <a:latin typeface="+mj-ea"/>
                <a:ea typeface="+mj-ea"/>
              </a:rPr>
              <a:t>}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button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font-family: "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Nanum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Pen Script";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background-color: blue;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color: white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padding: 10px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margin: 2px; 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font-size: 1.5em;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cursor: pointer;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transition-duration: 1s;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}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button:hover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background-color: orange;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 color: white;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420316-1C26-FFA5-97CD-F34784AF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76" y="2701950"/>
            <a:ext cx="7936576" cy="32595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54402C-6ED8-743C-BF3E-E7E462EE1C33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DC27-C785-878F-18FC-271CB2C2B6F5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475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030873" y="419329"/>
            <a:ext cx="9610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18558" y="752440"/>
            <a:ext cx="576673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index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id="index"&gt;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김창복을</a:t>
            </a:r>
            <a:r>
              <a:rPr lang="ko-KR" altLang="en-US" sz="1600" b="1" dirty="0">
                <a:effectLst/>
                <a:latin typeface="+mn-ea"/>
              </a:rPr>
              <a:t> 소개합니다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img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="/image/index.png" alt="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나의 사진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!!!"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index;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FAE4C-4F89-8B73-4105-7D846FFDBC47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73045-0590-F51A-1207-3E0BDEE89C4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118CC4-18F9-0BA1-9C95-C58FFC730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80"/>
          <a:stretch/>
        </p:blipFill>
        <p:spPr>
          <a:xfrm>
            <a:off x="4030873" y="2631430"/>
            <a:ext cx="6497854" cy="4010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526D63-F1AB-8503-2E6C-2048748362AB}"/>
              </a:ext>
            </a:extLst>
          </p:cNvPr>
          <p:cNvSpPr/>
          <p:nvPr/>
        </p:nvSpPr>
        <p:spPr>
          <a:xfrm>
            <a:off x="5489492" y="4012234"/>
            <a:ext cx="3847013" cy="1984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687E9CE-0A23-453D-89C8-E6F0D42385FC}"/>
              </a:ext>
            </a:extLst>
          </p:cNvPr>
          <p:cNvSpPr txBox="1"/>
          <p:nvPr/>
        </p:nvSpPr>
        <p:spPr>
          <a:xfrm>
            <a:off x="164178" y="388445"/>
            <a:ext cx="36955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rgbClr val="000000"/>
                </a:solidFill>
                <a:latin typeface="나눔바른고딕"/>
              </a:rPr>
              <a:t>Introdution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9D4F62-4BB6-C75E-BFB0-E0C20ADE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8" y="894045"/>
            <a:ext cx="10741794" cy="5794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84595-6EBD-46BA-61E6-F22D45455F4A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D15F6-B15F-7AE7-9F74-FFFBACDE3128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136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349085" y="829412"/>
            <a:ext cx="188574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Introduction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5521134" y="829412"/>
            <a:ext cx="5766735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intros from "./Data/intros";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"./CSS/ Introduction.css";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Introduction()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intros</a:t>
            </a:r>
            <a:r>
              <a:rPr lang="en-US" altLang="ko-KR" sz="1600" b="1" dirty="0" err="1">
                <a:effectLst/>
                <a:latin typeface="+mn-ea"/>
              </a:rPr>
              <a:t>.map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intro</a:t>
            </a:r>
            <a:r>
              <a:rPr lang="en-US" altLang="ko-KR" sz="1600" b="1" dirty="0">
                <a:effectLst/>
                <a:latin typeface="+mn-ea"/>
              </a:rPr>
              <a:t>, index)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intro</a:t>
            </a:r>
            <a:r>
              <a:rPr lang="en-US" altLang="ko-KR" sz="1600" b="1" dirty="0" err="1">
                <a:effectLst/>
                <a:latin typeface="+mn-ea"/>
              </a:rPr>
              <a:t>.tab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intros</a:t>
            </a:r>
            <a:r>
              <a:rPr lang="en-US" altLang="ko-KR" sz="1600" b="1" dirty="0">
                <a:effectLst/>
                <a:latin typeface="+mn-ea"/>
              </a:rPr>
              <a:t>[index].content}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Introduction;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4279-7C86-026B-C3F5-6C1B12508849}"/>
              </a:ext>
            </a:extLst>
          </p:cNvPr>
          <p:cNvSpPr txBox="1"/>
          <p:nvPr/>
        </p:nvSpPr>
        <p:spPr>
          <a:xfrm>
            <a:off x="497245" y="1314804"/>
            <a:ext cx="4534326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Resume from “../Intro/Resume”;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 from “../Intro/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”;</a:t>
            </a:r>
          </a:p>
          <a:p>
            <a:r>
              <a:rPr lang="en-US" altLang="ko-KR" sz="1600" b="1" dirty="0">
                <a:effectLst/>
                <a:latin typeface="+mn-ea"/>
              </a:rPr>
              <a:t>Const intros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“</a:t>
            </a:r>
            <a:r>
              <a:rPr lang="ko-KR" altLang="en-US" sz="1600" b="1" dirty="0">
                <a:effectLst/>
                <a:latin typeface="+mn-ea"/>
              </a:rPr>
              <a:t>이력서</a:t>
            </a:r>
            <a:r>
              <a:rPr lang="en-US" altLang="ko-KR" sz="1600" b="1" dirty="0">
                <a:effectLst/>
                <a:latin typeface="+mn-ea"/>
              </a:rPr>
              <a:t>”,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Resume</a:t>
            </a:r>
            <a:r>
              <a:rPr lang="en-US" altLang="ko-KR" sz="1600" b="1" dirty="0">
                <a:effectLst/>
                <a:latin typeface="+mn-ea"/>
              </a:rPr>
              <a:t>&gt;&lt;/Resume&gt;,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“</a:t>
            </a:r>
            <a:r>
              <a:rPr lang="ko-KR" altLang="en-US" sz="1600" b="1" dirty="0">
                <a:effectLst/>
                <a:latin typeface="+mn-ea"/>
              </a:rPr>
              <a:t>자기소개서</a:t>
            </a:r>
            <a:r>
              <a:rPr lang="en-US" altLang="ko-KR" sz="1600" b="1" dirty="0">
                <a:effectLst/>
                <a:latin typeface="+mn-ea"/>
              </a:rPr>
              <a:t>”,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&gt;&lt;/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intros;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3199129" y="995401"/>
            <a:ext cx="169202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Data/Intros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8623B-6B98-83E6-6156-996C96489BE2}"/>
              </a:ext>
            </a:extLst>
          </p:cNvPr>
          <p:cNvSpPr txBox="1"/>
          <p:nvPr/>
        </p:nvSpPr>
        <p:spPr>
          <a:xfrm>
            <a:off x="50544" y="427184"/>
            <a:ext cx="57638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b="1" dirty="0">
                <a:effectLst/>
                <a:latin typeface="+mn-ea"/>
              </a:rPr>
              <a:t>Resume </a:t>
            </a:r>
            <a:r>
              <a:rPr lang="ko-KR" altLang="en-US" sz="1800" b="1" dirty="0">
                <a:effectLst/>
                <a:latin typeface="+mn-ea"/>
              </a:rPr>
              <a:t>과 </a:t>
            </a:r>
            <a:r>
              <a:rPr lang="en-US" altLang="ko-KR" sz="1800" b="1" dirty="0" err="1">
                <a:effectLst/>
                <a:latin typeface="+mn-ea"/>
              </a:rPr>
              <a:t>SelfIntro</a:t>
            </a:r>
            <a:r>
              <a:rPr lang="en-US" altLang="ko-KR" sz="1800" b="1" dirty="0">
                <a:effectLst/>
                <a:latin typeface="+mn-ea"/>
              </a:rPr>
              <a:t> Component</a:t>
            </a:r>
            <a:r>
              <a:rPr lang="ko-KR" altLang="en-US" sz="1800" b="1" dirty="0">
                <a:effectLst/>
                <a:latin typeface="+mn-ea"/>
              </a:rPr>
              <a:t>는 직접 확인</a:t>
            </a:r>
            <a:r>
              <a:rPr lang="en-US" altLang="ko-KR" sz="1800" b="1" dirty="0">
                <a:effectLst/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F440B-86B2-C99D-534F-31B68BE285CB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1CB58-297D-4854-DC96-E326809DA6A6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69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5F123-96DC-F20A-4AF5-FA292C07615F}"/>
              </a:ext>
            </a:extLst>
          </p:cNvPr>
          <p:cNvSpPr txBox="1"/>
          <p:nvPr/>
        </p:nvSpPr>
        <p:spPr>
          <a:xfrm>
            <a:off x="164178" y="429541"/>
            <a:ext cx="36955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Project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CD165-7E95-E68C-A99F-35295A6A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2" y="952981"/>
            <a:ext cx="7923830" cy="572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75761-1B29-D3BB-1F88-3B1714644A1A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2056-127B-554F-202C-3B28F8F80D88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14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6096000" y="886730"/>
            <a:ext cx="5766735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projects from "./Data/projects";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"./CSS/ Project.css";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Project()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projects</a:t>
            </a:r>
            <a:r>
              <a:rPr lang="en-US" altLang="ko-KR" sz="1600" b="1" dirty="0" err="1">
                <a:effectLst/>
                <a:latin typeface="+mn-ea"/>
              </a:rPr>
              <a:t>.map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project</a:t>
            </a:r>
            <a:r>
              <a:rPr lang="en-US" altLang="ko-KR" sz="1600" b="1" dirty="0">
                <a:effectLst/>
                <a:latin typeface="+mn-ea"/>
              </a:rPr>
              <a:t>, index)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project</a:t>
            </a:r>
            <a:r>
              <a:rPr lang="en-US" altLang="ko-KR" sz="1600" b="1" dirty="0" err="1">
                <a:effectLst/>
                <a:latin typeface="+mn-ea"/>
              </a:rPr>
              <a:t>.tab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))}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projects</a:t>
            </a:r>
            <a:r>
              <a:rPr lang="en-US" altLang="ko-KR" sz="1600" b="1" dirty="0">
                <a:effectLst/>
                <a:latin typeface="+mn-ea"/>
              </a:rPr>
              <a:t>[index].content}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Project;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10251217" y="717453"/>
            <a:ext cx="147159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Project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4279-7C86-026B-C3F5-6C1B12508849}"/>
              </a:ext>
            </a:extLst>
          </p:cNvPr>
          <p:cNvSpPr txBox="1"/>
          <p:nvPr/>
        </p:nvSpPr>
        <p:spPr>
          <a:xfrm>
            <a:off x="329265" y="640509"/>
            <a:ext cx="5348923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Project1 from "../Project/Project1";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Project2 from "../Project/Project2";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Project3 from "../Project/Project3";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Project4 from "../Project/Project4";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projects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"Project1",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&lt;Project1&gt;&lt;/Project1&gt;,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"Project2",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&lt;Project2&gt;&lt;/Project2&gt;,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"Project3",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&lt;Project3&gt;&lt;/Project3&gt;,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"Project4",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&lt;Project4&gt;&lt;/Project4&gt;,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projects;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977314" y="55734"/>
            <a:ext cx="13343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rojects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A6A5-7173-A0EB-04C7-ACB0E1AC4D3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A071F-77C4-CD90-C9FB-AF37BABD91F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61A98-DDBD-C29B-49D4-07E6DC4002D4}"/>
              </a:ext>
            </a:extLst>
          </p:cNvPr>
          <p:cNvSpPr txBox="1"/>
          <p:nvPr/>
        </p:nvSpPr>
        <p:spPr>
          <a:xfrm>
            <a:off x="4456717" y="425066"/>
            <a:ext cx="169202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Data/project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4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577802" y="717453"/>
            <a:ext cx="5766735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const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Project1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=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() =&gt;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{</a:t>
            </a:r>
          </a:p>
          <a:p>
            <a:r>
              <a:rPr lang="en-US" altLang="ko-KR" sz="1600" b="1" dirty="0">
                <a:effectLst/>
                <a:latin typeface="+mj-lt"/>
              </a:rPr>
              <a:t>  return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</a:t>
            </a:r>
            <a:r>
              <a:rPr lang="en-US" altLang="ko-KR" sz="1600" b="1" dirty="0">
                <a:effectLst/>
                <a:latin typeface="+mj-lt"/>
              </a:rPr>
              <a:t>&lt;h1&gt;React</a:t>
            </a:r>
            <a:r>
              <a:rPr lang="ko-KR" altLang="en-US" sz="1600" b="1" dirty="0">
                <a:effectLst/>
                <a:latin typeface="+mj-lt"/>
              </a:rPr>
              <a:t>를 이용한 </a:t>
            </a:r>
            <a:r>
              <a:rPr lang="en-US" altLang="ko-KR" sz="1600" b="1" dirty="0">
                <a:effectLst/>
                <a:latin typeface="+mj-lt"/>
              </a:rPr>
              <a:t>Frontend Web&lt;/h1&gt;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</a:t>
            </a:r>
            <a:r>
              <a:rPr lang="en-US" altLang="ko-KR" sz="1600" b="1" dirty="0">
                <a:effectLst/>
                <a:latin typeface="+mj-lt"/>
              </a:rPr>
              <a:t>&lt;</a:t>
            </a:r>
            <a:r>
              <a:rPr lang="en-US" altLang="ko-KR" sz="1600" b="1" dirty="0" err="1">
                <a:effectLst/>
                <a:latin typeface="+mj-lt"/>
              </a:rPr>
              <a:t>img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 err="1">
                <a:effectLst/>
                <a:latin typeface="+mj-lt"/>
              </a:rPr>
              <a:t>src</a:t>
            </a:r>
            <a:r>
              <a:rPr lang="en-US" altLang="ko-KR" sz="1600" b="1" dirty="0">
                <a:effectLst/>
                <a:latin typeface="+mj-lt"/>
              </a:rPr>
              <a:t>="/image/react.png"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alt="react"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/&gt;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</a:t>
            </a:r>
            <a:r>
              <a:rPr lang="en-US" altLang="ko-KR" sz="1600" b="1" dirty="0">
                <a:effectLst/>
                <a:latin typeface="+mj-lt"/>
              </a:rPr>
              <a:t>&lt;</a:t>
            </a:r>
            <a:r>
              <a:rPr lang="en-US" altLang="ko-KR" sz="1600" b="1" dirty="0" err="1">
                <a:effectLst/>
                <a:latin typeface="+mj-lt"/>
              </a:rPr>
              <a:t>fieldset</a:t>
            </a:r>
            <a:r>
              <a:rPr lang="en-US" altLang="ko-KR" sz="1600" b="1" dirty="0">
                <a:effectLst/>
                <a:latin typeface="+mj-lt"/>
              </a:rPr>
              <a:t>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</a:t>
            </a:r>
            <a:r>
              <a:rPr lang="en-US" altLang="ko-KR" sz="1600" b="1" dirty="0">
                <a:effectLst/>
                <a:latin typeface="+mj-lt"/>
              </a:rPr>
              <a:t>&lt;legend&gt;</a:t>
            </a:r>
            <a:r>
              <a:rPr lang="ko-KR" altLang="en-US" sz="1600" b="1" dirty="0">
                <a:effectLst/>
                <a:latin typeface="+mj-lt"/>
              </a:rPr>
              <a:t>프로젝트 개요</a:t>
            </a:r>
            <a:r>
              <a:rPr lang="en-US" altLang="ko-KR" sz="1600" b="1" dirty="0">
                <a:effectLst/>
                <a:latin typeface="+mj-lt"/>
              </a:rPr>
              <a:t>&lt;/legend&gt;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</a:t>
            </a:r>
            <a:r>
              <a:rPr lang="en-US" altLang="ko-KR" sz="1600" b="1" dirty="0">
                <a:effectLst/>
                <a:latin typeface="+mj-lt"/>
              </a:rPr>
              <a:t>&lt;</a:t>
            </a:r>
            <a:r>
              <a:rPr lang="en-US" altLang="ko-KR" sz="1600" b="1" dirty="0" err="1">
                <a:effectLst/>
                <a:latin typeface="+mj-lt"/>
              </a:rPr>
              <a:t>ul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>
                <a:effectLst/>
                <a:latin typeface="+mj-lt"/>
              </a:rPr>
              <a:t>&lt;li&gt;</a:t>
            </a:r>
            <a:r>
              <a:rPr lang="ko-KR" altLang="en-US" sz="1600" b="1" dirty="0">
                <a:effectLst/>
                <a:latin typeface="+mj-lt"/>
              </a:rPr>
              <a:t>프로젝트에 대한 내용을 작성</a:t>
            </a:r>
            <a:r>
              <a:rPr lang="en-US" altLang="ko-KR" sz="1600" b="1" dirty="0">
                <a:effectLst/>
                <a:latin typeface="+mj-lt"/>
              </a:rPr>
              <a:t>&lt;/li&gt;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>
                <a:effectLst/>
                <a:latin typeface="+mj-lt"/>
              </a:rPr>
              <a:t>&lt;li&gt;</a:t>
            </a:r>
            <a:r>
              <a:rPr lang="ko-KR" altLang="en-US" sz="1600" b="1" dirty="0">
                <a:effectLst/>
                <a:latin typeface="+mj-lt"/>
              </a:rPr>
              <a:t>프로젝트에 대한 내용을 작성</a:t>
            </a:r>
            <a:r>
              <a:rPr lang="en-US" altLang="ko-KR" sz="1600" b="1" dirty="0">
                <a:effectLst/>
                <a:latin typeface="+mj-lt"/>
              </a:rPr>
              <a:t>&lt;/li&gt;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>
                <a:effectLst/>
                <a:latin typeface="+mj-lt"/>
              </a:rPr>
              <a:t>&lt;li&gt;</a:t>
            </a:r>
            <a:r>
              <a:rPr lang="ko-KR" altLang="en-US" sz="1600" b="1" dirty="0">
                <a:effectLst/>
                <a:latin typeface="+mj-lt"/>
              </a:rPr>
              <a:t>프로젝트에 대한 내용을 작성</a:t>
            </a:r>
            <a:r>
              <a:rPr lang="en-US" altLang="ko-KR" sz="1600" b="1" dirty="0">
                <a:effectLst/>
                <a:latin typeface="+mj-lt"/>
              </a:rPr>
              <a:t>&lt;/li&gt;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>
                <a:effectLst/>
                <a:latin typeface="+mj-lt"/>
              </a:rPr>
              <a:t>&lt;li&gt;</a:t>
            </a:r>
            <a:r>
              <a:rPr lang="ko-KR" altLang="en-US" sz="1600" b="1" dirty="0">
                <a:effectLst/>
                <a:latin typeface="+mj-lt"/>
              </a:rPr>
              <a:t>프로젝트에 대한 내용을 작성</a:t>
            </a:r>
            <a:r>
              <a:rPr lang="en-US" altLang="ko-KR" sz="1600" b="1" dirty="0">
                <a:effectLst/>
                <a:latin typeface="+mj-lt"/>
              </a:rPr>
              <a:t>&lt;/li&gt;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  </a:t>
            </a:r>
            <a:r>
              <a:rPr lang="en-US" altLang="ko-KR" sz="1600" b="1" dirty="0">
                <a:effectLst/>
                <a:latin typeface="+mj-lt"/>
              </a:rPr>
              <a:t>&lt;li&gt;</a:t>
            </a:r>
            <a:r>
              <a:rPr lang="ko-KR" altLang="en-US" sz="1600" b="1" dirty="0">
                <a:effectLst/>
                <a:latin typeface="+mj-lt"/>
              </a:rPr>
              <a:t>프로젝트에 대한 내용을 작성</a:t>
            </a:r>
            <a:r>
              <a:rPr lang="en-US" altLang="ko-KR" sz="1600" b="1" dirty="0">
                <a:effectLst/>
                <a:latin typeface="+mj-lt"/>
              </a:rPr>
              <a:t>&lt;/li&gt;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  </a:t>
            </a:r>
            <a:r>
              <a:rPr lang="en-US" altLang="ko-KR" sz="1600" b="1" dirty="0">
                <a:effectLst/>
                <a:latin typeface="+mj-lt"/>
              </a:rPr>
              <a:t>&lt;/</a:t>
            </a:r>
            <a:r>
              <a:rPr lang="en-US" altLang="ko-KR" sz="1600" b="1" dirty="0" err="1">
                <a:effectLst/>
                <a:latin typeface="+mj-lt"/>
              </a:rPr>
              <a:t>ul</a:t>
            </a:r>
            <a:r>
              <a:rPr lang="en-US" altLang="ko-KR" sz="1600" b="1" dirty="0">
                <a:effectLst/>
                <a:latin typeface="+mj-lt"/>
              </a:rPr>
              <a:t>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  </a:t>
            </a:r>
            <a:r>
              <a:rPr lang="en-US" altLang="ko-KR" sz="1600" b="1" dirty="0">
                <a:effectLst/>
                <a:latin typeface="+mj-lt"/>
              </a:rPr>
              <a:t>&lt;/</a:t>
            </a:r>
            <a:r>
              <a:rPr lang="en-US" altLang="ko-KR" sz="1600" b="1" dirty="0" err="1">
                <a:effectLst/>
                <a:latin typeface="+mj-lt"/>
              </a:rPr>
              <a:t>fieldset</a:t>
            </a:r>
            <a:r>
              <a:rPr lang="en-US" altLang="ko-KR" sz="1600" b="1" dirty="0">
                <a:effectLst/>
                <a:latin typeface="+mj-lt"/>
              </a:rPr>
              <a:t>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  </a:t>
            </a:r>
            <a:r>
              <a:rPr lang="en-US" altLang="ko-KR" sz="1600" b="1" dirty="0">
                <a:effectLst/>
                <a:latin typeface="+mj-lt"/>
              </a:rPr>
              <a:t>&lt;/div&gt;</a:t>
            </a:r>
            <a:endParaRPr lang="ko-KR" altLang="en-US" sz="1600" b="1" dirty="0">
              <a:effectLst/>
              <a:latin typeface="+mj-lt"/>
            </a:endParaRPr>
          </a:p>
          <a:p>
            <a:r>
              <a:rPr lang="ko-KR" altLang="en-US" sz="1600" b="1" dirty="0">
                <a:effectLst/>
                <a:latin typeface="+mj-lt"/>
              </a:rPr>
              <a:t>  </a:t>
            </a:r>
            <a:r>
              <a:rPr lang="en-US" altLang="ko-KR" sz="1600" b="1" dirty="0">
                <a:effectLst/>
                <a:latin typeface="+mj-lt"/>
              </a:rPr>
              <a:t>);</a:t>
            </a:r>
          </a:p>
          <a:p>
            <a:r>
              <a:rPr lang="en-US" altLang="ko-KR" sz="1600" b="1" dirty="0">
                <a:effectLst/>
                <a:latin typeface="+mj-lt"/>
              </a:rPr>
              <a:t>};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export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default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Project1;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872940" y="394288"/>
            <a:ext cx="147159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Project1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977314" y="55734"/>
            <a:ext cx="13343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rojects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A6A5-7173-A0EB-04C7-ACB0E1AC4D3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A071F-77C4-CD90-C9FB-AF37BABD91F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63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5F123-96DC-F20A-4AF5-FA292C07615F}"/>
              </a:ext>
            </a:extLst>
          </p:cNvPr>
          <p:cNvSpPr txBox="1"/>
          <p:nvPr/>
        </p:nvSpPr>
        <p:spPr>
          <a:xfrm>
            <a:off x="164178" y="429541"/>
            <a:ext cx="36955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Contest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8DC3D-DEC4-D9C7-5ABA-4145F41A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67" y="294738"/>
            <a:ext cx="8839807" cy="625044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D22D8-F72D-04AC-E504-906C3595458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FF9BF-FE9E-25DC-F003-695E0C9EC770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957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5736892" y="890337"/>
            <a:ext cx="5766735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contests from "./Data/contests";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"./CSS/Contest.css";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Contest()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id="contest"&gt;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contests</a:t>
            </a:r>
            <a:r>
              <a:rPr lang="en-US" altLang="ko-KR" sz="1600" b="1" dirty="0" err="1">
                <a:effectLst/>
                <a:latin typeface="+mn-ea"/>
              </a:rPr>
              <a:t>.map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contest</a:t>
            </a:r>
            <a:r>
              <a:rPr lang="en-US" altLang="ko-KR" sz="1600" b="1" dirty="0">
                <a:effectLst/>
                <a:latin typeface="+mn-ea"/>
              </a:rPr>
              <a:t>, index)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contest</a:t>
            </a:r>
            <a:r>
              <a:rPr lang="en-US" altLang="ko-KR" sz="1600" b="1" dirty="0" err="1">
                <a:effectLst/>
                <a:latin typeface="+mn-ea"/>
              </a:rPr>
              <a:t>.tab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contests</a:t>
            </a:r>
            <a:r>
              <a:rPr lang="en-US" altLang="ko-KR" sz="1600" b="1" dirty="0">
                <a:effectLst/>
                <a:latin typeface="+mn-ea"/>
              </a:rPr>
              <a:t>[index].content}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Contest;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916516" y="640470"/>
            <a:ext cx="1584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Contest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4279-7C86-026B-C3F5-6C1B12508849}"/>
              </a:ext>
            </a:extLst>
          </p:cNvPr>
          <p:cNvSpPr txBox="1"/>
          <p:nvPr/>
        </p:nvSpPr>
        <p:spPr>
          <a:xfrm>
            <a:off x="171237" y="979024"/>
            <a:ext cx="5348923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Contest1 from "../Contest/Contest1";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Contest2 from "../Contest/Contest2";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Contest3 from "../Contest/Contest3";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conests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"Contest1",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&lt;Contest1&gt;&lt;/Contest1&gt;,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"Contest2",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&lt;Contest2&gt;&lt;/Contest2&gt;,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"Contest3",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&lt;Contest3&gt;&lt;/Contest3&gt;,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conests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2939679" y="640469"/>
            <a:ext cx="207411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Data/c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ontests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E7074-DD2E-91C4-FEC5-131ADDF2E615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E7F75-8318-43E2-383C-C57D6427696A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32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329265" y="517399"/>
            <a:ext cx="583522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Contest1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공모전입니다</a:t>
            </a:r>
            <a:r>
              <a:rPr lang="en-US" altLang="ko-KR" sz="1600" b="1" dirty="0">
                <a:effectLst/>
                <a:latin typeface="+mn-ea"/>
              </a:rPr>
              <a:t>.&lt;/h1&gt;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="/image/contest1.png" alt="react"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&lt;legend&gt;</a:t>
            </a:r>
            <a:r>
              <a:rPr lang="ko-KR" altLang="en-US" sz="1600" b="1" dirty="0">
                <a:effectLst/>
                <a:latin typeface="+mn-ea"/>
              </a:rPr>
              <a:t>공모전 개요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Contest1;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872940" y="394288"/>
            <a:ext cx="147159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Contest1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977314" y="55734"/>
            <a:ext cx="13343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rojects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A6A5-7173-A0EB-04C7-ACB0E1AC4D3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A071F-77C4-CD90-C9FB-AF37BABD91F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5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00EC3-89D5-3F4F-6CDB-F3E1A09F689B}"/>
              </a:ext>
            </a:extLst>
          </p:cNvPr>
          <p:cNvSpPr txBox="1"/>
          <p:nvPr/>
        </p:nvSpPr>
        <p:spPr>
          <a:xfrm>
            <a:off x="79370" y="508805"/>
            <a:ext cx="218256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/>
              <a:t>전체 화면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752DD5-8AAA-2EF4-362A-4BCE563B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1" y="1311505"/>
            <a:ext cx="2674892" cy="4414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B66D4-3B2F-A76C-EBC9-C133BC4482CF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614D4-C70B-EF72-60BC-CA343EBD92C7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8B327-1687-C4AB-F540-B84BC034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0" y="1065013"/>
            <a:ext cx="9221002" cy="49076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802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5F123-96DC-F20A-4AF5-FA292C07615F}"/>
              </a:ext>
            </a:extLst>
          </p:cNvPr>
          <p:cNvSpPr txBox="1"/>
          <p:nvPr/>
        </p:nvSpPr>
        <p:spPr>
          <a:xfrm>
            <a:off x="164178" y="429541"/>
            <a:ext cx="369555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Career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8D976E-29C0-EA5B-C1EB-CB3D215D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5" y="1006681"/>
            <a:ext cx="9232770" cy="5495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FFC41-785B-F8D0-6F27-F5B7FE4077C9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239AB-7E91-104B-C911-E57ABEFBF5A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7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6078876" y="526248"/>
            <a:ext cx="5766735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careers from "./Data/careers";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"./CSS/ Carears.css";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Carears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(0);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setIndex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careers</a:t>
            </a:r>
            <a:r>
              <a:rPr lang="en-US" altLang="ko-KR" sz="1600" b="1" dirty="0" err="1">
                <a:effectLst/>
                <a:latin typeface="+mn-ea"/>
              </a:rPr>
              <a:t>.map</a:t>
            </a:r>
            <a:r>
              <a:rPr lang="en-US" altLang="ko-KR" sz="1600" b="1" dirty="0">
                <a:effectLst/>
                <a:latin typeface="+mn-ea"/>
              </a:rPr>
              <a:t>((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career</a:t>
            </a:r>
            <a:r>
              <a:rPr lang="en-US" altLang="ko-KR" sz="1600" b="1" dirty="0">
                <a:effectLst/>
                <a:latin typeface="+mn-ea"/>
              </a:rPr>
              <a:t>, index) =&gt;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contentChange</a:t>
            </a:r>
            <a:r>
              <a:rPr lang="en-US" altLang="ko-KR" sz="1600" b="1" dirty="0"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career</a:t>
            </a:r>
            <a:r>
              <a:rPr lang="en-US" altLang="ko-KR" sz="1600" b="1" dirty="0" err="1">
                <a:effectLst/>
                <a:latin typeface="+mn-ea"/>
              </a:rPr>
              <a:t>.tab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careers</a:t>
            </a:r>
            <a:r>
              <a:rPr lang="en-US" altLang="ko-KR" sz="1600" b="1" dirty="0">
                <a:effectLst/>
                <a:latin typeface="+mn-ea"/>
              </a:rPr>
              <a:t>[index].content}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Carears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10102751" y="259220"/>
            <a:ext cx="15841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Career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4279-7C86-026B-C3F5-6C1B12508849}"/>
              </a:ext>
            </a:extLst>
          </p:cNvPr>
          <p:cNvSpPr txBox="1"/>
          <p:nvPr/>
        </p:nvSpPr>
        <p:spPr>
          <a:xfrm>
            <a:off x="356663" y="767051"/>
            <a:ext cx="534892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Career1 from "../Career/Career1";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Career2 from "../Career/Career2";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Career3 from "../Career/Career3";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careers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</a:t>
            </a:r>
            <a:r>
              <a:rPr lang="ko-KR" altLang="en-US" sz="1600" b="1" dirty="0">
                <a:effectLst/>
                <a:latin typeface="+mn-ea"/>
              </a:rPr>
              <a:t>아르바이트 및 인턴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&lt;Career1&gt;&lt;/Career1&gt;,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</a:t>
            </a:r>
            <a:r>
              <a:rPr lang="ko-KR" altLang="en-US" sz="1600" b="1" dirty="0">
                <a:effectLst/>
                <a:latin typeface="+mn-ea"/>
              </a:rPr>
              <a:t>사회봉사 및 연수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&lt;Career2&gt;&lt;/Career2&gt;,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tab: "</a:t>
            </a:r>
            <a:r>
              <a:rPr lang="ko-KR" altLang="en-US" sz="1600" b="1" dirty="0">
                <a:effectLst/>
                <a:latin typeface="+mn-ea"/>
              </a:rPr>
              <a:t>자격증 및 </a:t>
            </a:r>
            <a:r>
              <a:rPr lang="ko-KR" altLang="en-US" sz="1600" b="1" dirty="0" err="1">
                <a:effectLst/>
                <a:latin typeface="+mn-ea"/>
              </a:rPr>
              <a:t>그외</a:t>
            </a:r>
            <a:r>
              <a:rPr lang="ko-KR" altLang="en-US" sz="1600" b="1" dirty="0">
                <a:effectLst/>
                <a:latin typeface="+mn-ea"/>
              </a:rPr>
              <a:t> 스펙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content: &lt;Career3&gt;&lt;/Career3&gt;,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careers;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3125105" y="428497"/>
            <a:ext cx="189895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Data/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areers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F3625-D1AC-22ED-E7C4-2012B78B14A2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446C-A03C-EC4B-4266-A39226F7EDB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41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329265" y="517399"/>
            <a:ext cx="5835229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ko-KR" altLang="en-US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Career1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() =&gt;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&lt;h1&gt;</a:t>
            </a:r>
            <a:r>
              <a:rPr lang="ko-KR" altLang="en-US" sz="1600" b="1" dirty="0">
                <a:effectLst/>
                <a:latin typeface="+mn-ea"/>
              </a:rPr>
              <a:t>아르바이트 및 인턴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&lt;legend&gt;</a:t>
            </a:r>
            <a:r>
              <a:rPr lang="ko-KR" altLang="en-US" sz="1600" b="1" dirty="0">
                <a:effectLst/>
                <a:latin typeface="+mn-ea"/>
              </a:rPr>
              <a:t>아르바이트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&lt;legend&gt;</a:t>
            </a:r>
            <a:r>
              <a:rPr lang="ko-KR" altLang="en-US" sz="1600" b="1" dirty="0">
                <a:effectLst/>
                <a:latin typeface="+mn-ea"/>
              </a:rPr>
              <a:t>인턴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Career1;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4872940" y="394288"/>
            <a:ext cx="147159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Career1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C4F81-77E8-A4AB-66DA-E339995AE0E3}"/>
              </a:ext>
            </a:extLst>
          </p:cNvPr>
          <p:cNvSpPr txBox="1"/>
          <p:nvPr/>
        </p:nvSpPr>
        <p:spPr>
          <a:xfrm>
            <a:off x="977314" y="55734"/>
            <a:ext cx="13343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rojects</a:t>
            </a:r>
            <a:r>
              <a:rPr lang="en-US" altLang="ko-KR" sz="1600" b="1" dirty="0">
                <a:solidFill>
                  <a:schemeClr val="bg1"/>
                </a:solidFill>
              </a:rPr>
              <a:t>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A6A5-7173-A0EB-04C7-ACB0E1AC4D3C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A071F-77C4-CD90-C9FB-AF37BABD91F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59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05B89-70AA-615C-3AFE-763E44C70EBD}"/>
              </a:ext>
            </a:extLst>
          </p:cNvPr>
          <p:cNvSpPr txBox="1"/>
          <p:nvPr/>
        </p:nvSpPr>
        <p:spPr>
          <a:xfrm>
            <a:off x="69745" y="427679"/>
            <a:ext cx="7332043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Route, Routes,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Web from "./Component/Web";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Html from "./Component/Html";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Footer from "./Component/Footer";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id="header"&gt; &lt;Header /&gt; &lt;/div&gt;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&lt;div id="container"&gt;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 id="nav"&gt;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to={"/html"}&gt;HTML&lt;/Link&gt;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"}&gt;CSS&lt;/Link&gt;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"}&gt;JavaScript&lt;/Link&gt;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"}&gt;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to={"/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"}&gt;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5C4E3-BC10-437E-E786-49D9D9A62F42}"/>
              </a:ext>
            </a:extLst>
          </p:cNvPr>
          <p:cNvSpPr txBox="1"/>
          <p:nvPr/>
        </p:nvSpPr>
        <p:spPr>
          <a:xfrm>
            <a:off x="5508057" y="920621"/>
            <a:ext cx="6107228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&lt;div id="main"&gt;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path="/" Component={Web}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path="/html" Component={Html}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path="*" element={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id="footer"&gt;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&lt;Footer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3F648-9FB6-572B-59F2-9F4655EF0EB5}"/>
              </a:ext>
            </a:extLst>
          </p:cNvPr>
          <p:cNvSpPr txBox="1"/>
          <p:nvPr/>
        </p:nvSpPr>
        <p:spPr>
          <a:xfrm>
            <a:off x="5929161" y="90759"/>
            <a:ext cx="1044186" cy="3369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D144CB-5E1C-BA9C-6A01-2391DE9862A9}"/>
              </a:ext>
            </a:extLst>
          </p:cNvPr>
          <p:cNvSpPr/>
          <p:nvPr/>
        </p:nvSpPr>
        <p:spPr>
          <a:xfrm>
            <a:off x="394636" y="5091764"/>
            <a:ext cx="4235116" cy="1766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F63459-E0E7-7BA6-1B5A-02391933B8F9}"/>
              </a:ext>
            </a:extLst>
          </p:cNvPr>
          <p:cNvSpPr/>
          <p:nvPr/>
        </p:nvSpPr>
        <p:spPr>
          <a:xfrm>
            <a:off x="5929161" y="920621"/>
            <a:ext cx="5419023" cy="2756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9044-14F0-ED01-FCD7-F738E325E29D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7B2E8-7BAE-BB26-617F-B1B7A3960909}"/>
              </a:ext>
            </a:extLst>
          </p:cNvPr>
          <p:cNvSpPr txBox="1"/>
          <p:nvPr/>
        </p:nvSpPr>
        <p:spPr>
          <a:xfrm>
            <a:off x="3502626" y="4923304"/>
            <a:ext cx="1044186" cy="3369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Menu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3D5D4-BAB8-9559-0FE8-C6A45881BC04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28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05B89-70AA-615C-3AFE-763E44C70EBD}"/>
              </a:ext>
            </a:extLst>
          </p:cNvPr>
          <p:cNvSpPr txBox="1"/>
          <p:nvPr/>
        </p:nvSpPr>
        <p:spPr>
          <a:xfrm>
            <a:off x="262290" y="617685"/>
            <a:ext cx="10373626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Song+Myung&amp;display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("https://fonts.googleapis.com/css2?family=Nanum+Gothic:wght@700&amp;display=swap");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Nanum+Pen+Script&amp;display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#index{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effectLst/>
                <a:latin typeface="+mn-ea"/>
              </a:rPr>
              <a:t> #header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30px;</a:t>
            </a:r>
          </a:p>
          <a:p>
            <a:r>
              <a:rPr lang="en-US" altLang="ko-KR" sz="1600" b="1" dirty="0">
                <a:effectLst/>
                <a:latin typeface="+mn-ea"/>
              </a:rPr>
              <a:t>  height: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lightgray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244255" y="371464"/>
            <a:ext cx="13233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App.css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12CDA-7AA3-5F45-0993-455D1885FB1A}"/>
              </a:ext>
            </a:extLst>
          </p:cNvPr>
          <p:cNvSpPr txBox="1"/>
          <p:nvPr/>
        </p:nvSpPr>
        <p:spPr>
          <a:xfrm>
            <a:off x="3450656" y="1659285"/>
            <a:ext cx="3460283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#container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display: flex;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#nav{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flex: 1;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padding-left: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height: 400px;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lightgreen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font-size:25px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#main{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flex: 4;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padding-left: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font-size: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background-color: #eeeeee;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2ACDB-814F-6CC6-C110-D5DBB455D6D6}"/>
              </a:ext>
            </a:extLst>
          </p:cNvPr>
          <p:cNvSpPr txBox="1"/>
          <p:nvPr/>
        </p:nvSpPr>
        <p:spPr>
          <a:xfrm>
            <a:off x="7194885" y="1659285"/>
            <a:ext cx="3633536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#main:hover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lightpink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#footer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"</a:t>
            </a:r>
            <a:r>
              <a:rPr lang="en-US" altLang="ko-KR" sz="1600" b="1" dirty="0" err="1">
                <a:effectLst/>
                <a:latin typeface="+mn-ea"/>
              </a:rPr>
              <a:t>Nanum</a:t>
            </a:r>
            <a:r>
              <a:rPr lang="en-US" altLang="ko-KR" sz="1600" b="1" dirty="0">
                <a:effectLst/>
                <a:latin typeface="+mn-ea"/>
              </a:rPr>
              <a:t> Pen Script";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lightgray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30px;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 {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block;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text-decoration: none;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a:hover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08084-3AED-5D17-D2E7-77A275E8D21B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EEF58-FA0F-8F23-6299-4F10D5B33887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D3C4E-33A4-0855-A75B-097EE164512D}"/>
              </a:ext>
            </a:extLst>
          </p:cNvPr>
          <p:cNvSpPr txBox="1"/>
          <p:nvPr/>
        </p:nvSpPr>
        <p:spPr>
          <a:xfrm>
            <a:off x="5067937" y="1490008"/>
            <a:ext cx="13233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화면 분할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87F6-AD9D-9EF4-D104-FFC487D80262}"/>
              </a:ext>
            </a:extLst>
          </p:cNvPr>
          <p:cNvSpPr txBox="1"/>
          <p:nvPr/>
        </p:nvSpPr>
        <p:spPr>
          <a:xfrm>
            <a:off x="4519138" y="55734"/>
            <a:ext cx="416252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 </a:t>
            </a:r>
            <a:r>
              <a:rPr lang="ko-KR" altLang="en-US" sz="1600" b="1" dirty="0">
                <a:solidFill>
                  <a:schemeClr val="bg1"/>
                </a:solidFill>
              </a:rPr>
              <a:t>태그를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제외하고는 모두 </a:t>
            </a:r>
            <a:r>
              <a:rPr lang="en-US" altLang="ko-KR" sz="1600" b="1" dirty="0">
                <a:solidFill>
                  <a:schemeClr val="bg1"/>
                </a:solidFill>
              </a:rPr>
              <a:t>id </a:t>
            </a:r>
            <a:r>
              <a:rPr lang="ko-KR" altLang="en-US" sz="1600" b="1" dirty="0" err="1">
                <a:solidFill>
                  <a:schemeClr val="bg1"/>
                </a:solidFill>
              </a:rPr>
              <a:t>선택자</a:t>
            </a:r>
            <a:r>
              <a:rPr lang="ko-KR" altLang="en-US" sz="1600" b="1" dirty="0">
                <a:solidFill>
                  <a:schemeClr val="bg1"/>
                </a:solidFill>
              </a:rPr>
              <a:t> 사용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454E5E-27F9-069B-B011-39C3139DE729}"/>
              </a:ext>
            </a:extLst>
          </p:cNvPr>
          <p:cNvSpPr txBox="1"/>
          <p:nvPr/>
        </p:nvSpPr>
        <p:spPr>
          <a:xfrm>
            <a:off x="289453" y="549990"/>
            <a:ext cx="70421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Web()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&lt;h3&gt;WEB Programming&lt;/h3&gt;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프로그래밍은 웹사이트 혹은 웹 페이지를 만드는 과정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웹 사이트 화면을 구성하는 것들을 만들어 내는 작업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이 작업은 다양한 언어를 사용해 진행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프런트엔드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HTML, CSS, JavaScript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 err="1">
                <a:effectLst/>
                <a:latin typeface="+mn-ea"/>
              </a:rPr>
              <a:t>백엔트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Python, Ruby, PHP, Java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Web;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0F9B-6849-0BD7-EC79-C5545AEE84CA}"/>
              </a:ext>
            </a:extLst>
          </p:cNvPr>
          <p:cNvSpPr txBox="1"/>
          <p:nvPr/>
        </p:nvSpPr>
        <p:spPr>
          <a:xfrm>
            <a:off x="6008256" y="245755"/>
            <a:ext cx="13233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Web.js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D2008-7D02-92B0-80AF-B2A382E824A4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2AB42-F30D-AFD7-A0D3-F995DD236A2F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7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043090" y="213016"/>
            <a:ext cx="13233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Html.js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62250" y="569239"/>
            <a:ext cx="10104157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Html()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&lt;h2&gt;HTML(Hyper Text Markup Language)&lt;/h2&gt;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웹사이트의 모습을 기술하기 위한 마크업 언어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프로그래밍 언어가 아니라 마크업 정보를 표현하는 마크업 언어로 문서의 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내용 이외의 문서의 구조나 서식 같은 것을 포함한다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이름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의 </a:t>
            </a:r>
            <a:r>
              <a:rPr lang="en-US" altLang="ko-KR" sz="1600" b="1" dirty="0">
                <a:effectLst/>
                <a:latin typeface="+mn-ea"/>
              </a:rPr>
              <a:t>ML</a:t>
            </a:r>
            <a:r>
              <a:rPr lang="ko-KR" altLang="en-US" sz="1600" b="1" dirty="0">
                <a:effectLst/>
                <a:latin typeface="+mn-ea"/>
              </a:rPr>
              <a:t>이 마크업 언어라는 뜻이다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웹사이트에서 흔히 볼 수 있는 </a:t>
            </a:r>
            <a:r>
              <a:rPr lang="en-US" altLang="ko-KR" sz="1600" b="1" dirty="0" err="1">
                <a:effectLst/>
                <a:latin typeface="+mn-ea"/>
              </a:rPr>
              <a:t>htm</a:t>
            </a:r>
            <a:r>
              <a:rPr lang="ko-KR" altLang="en-US" sz="1600" b="1" dirty="0">
                <a:effectLst/>
                <a:latin typeface="+mn-ea"/>
              </a:rPr>
              <a:t>이나 </a:t>
            </a:r>
            <a:r>
              <a:rPr lang="en-US" altLang="ko-KR" sz="1600" b="1" dirty="0">
                <a:effectLst/>
                <a:latin typeface="+mn-ea"/>
              </a:rPr>
              <a:t>html </a:t>
            </a:r>
            <a:r>
              <a:rPr lang="ko-KR" altLang="en-US" sz="1600" b="1" dirty="0">
                <a:effectLst/>
                <a:latin typeface="+mn-ea"/>
              </a:rPr>
              <a:t>확장자가 바로 이 언어로 작성된 문서다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최초 제안자는 </a:t>
            </a:r>
            <a:r>
              <a:rPr lang="en-US" altLang="ko-KR" sz="1600" b="1" dirty="0">
                <a:effectLst/>
                <a:latin typeface="+mn-ea"/>
              </a:rPr>
              <a:t>CERN</a:t>
            </a:r>
            <a:r>
              <a:rPr lang="ko-KR" altLang="en-US" sz="1600" b="1" dirty="0">
                <a:effectLst/>
                <a:latin typeface="+mn-ea"/>
              </a:rPr>
              <a:t>의 물리학자 티머시 </a:t>
            </a:r>
            <a:r>
              <a:rPr lang="en-US" altLang="ko-KR" sz="1600" b="1" dirty="0">
                <a:effectLst/>
                <a:latin typeface="+mn-ea"/>
              </a:rPr>
              <a:t>J. </a:t>
            </a:r>
            <a:r>
              <a:rPr lang="ko-KR" altLang="en-US" sz="1600" b="1" dirty="0" err="1">
                <a:effectLst/>
                <a:latin typeface="+mn-ea"/>
              </a:rPr>
              <a:t>버너스리이다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URL, HTTP, WWW</a:t>
            </a:r>
            <a:r>
              <a:rPr lang="ko-KR" altLang="en-US" sz="1600" b="1" dirty="0">
                <a:effectLst/>
                <a:latin typeface="+mn-ea"/>
              </a:rPr>
              <a:t>의 전신인 </a:t>
            </a:r>
            <a:r>
              <a:rPr lang="en-US" altLang="ko-KR" sz="1600" b="1" dirty="0">
                <a:effectLst/>
                <a:latin typeface="+mn-ea"/>
              </a:rPr>
              <a:t>Enquire </a:t>
            </a:r>
            <a:r>
              <a:rPr lang="ko-KR" altLang="en-US" sz="1600" b="1" dirty="0">
                <a:effectLst/>
                <a:latin typeface="+mn-ea"/>
              </a:rPr>
              <a:t>등도 그가 세트로 개발하고 제안했다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TCP/IP </a:t>
            </a:r>
            <a:r>
              <a:rPr lang="ko-KR" altLang="en-US" sz="1600" b="1" dirty="0">
                <a:effectLst/>
                <a:latin typeface="+mn-ea"/>
              </a:rPr>
              <a:t>통신규약을 만든 빈턴 </a:t>
            </a:r>
            <a:r>
              <a:rPr lang="en-US" altLang="ko-KR" sz="1600" b="1" dirty="0">
                <a:effectLst/>
                <a:latin typeface="+mn-ea"/>
              </a:rPr>
              <a:t>G. </a:t>
            </a:r>
            <a:r>
              <a:rPr lang="ko-KR" altLang="en-US" sz="1600" b="1" dirty="0" err="1">
                <a:effectLst/>
                <a:latin typeface="+mn-ea"/>
              </a:rPr>
              <a:t>서프</a:t>
            </a:r>
            <a:r>
              <a:rPr lang="en-US" altLang="ko-KR" sz="1600" b="1" dirty="0">
                <a:effectLst/>
                <a:latin typeface="+mn-ea"/>
              </a:rPr>
              <a:t>(Vinton Gray Cerf)</a:t>
            </a:r>
            <a:r>
              <a:rPr lang="ko-KR" altLang="en-US" sz="1600" b="1" dirty="0">
                <a:effectLst/>
                <a:latin typeface="+mn-ea"/>
              </a:rPr>
              <a:t>와 함께 인터넷의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아버지로 불린다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Html;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BDEA0-EF82-BDEA-AEBE-42487B5BEE72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36DCA-3AFD-E1B4-6A44-CAA5D2F6BD35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28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8475200" y="182558"/>
            <a:ext cx="132331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Css.js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204499" y="521112"/>
            <a:ext cx="959401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&lt;h2&gt;CSS(Cascading Style Sheets)&lt;/h2&gt;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&lt;li&gt;HTML</a:t>
            </a:r>
            <a:r>
              <a:rPr lang="ko-KR" altLang="en-US" sz="1600" b="1" dirty="0">
                <a:effectLst/>
                <a:latin typeface="+mn-ea"/>
              </a:rPr>
              <a:t>에 디자인적 요소를 포함하여 작성하는 것이 일반적이었다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다시 말해서 온갖 레이아웃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디자인 정보를 </a:t>
            </a:r>
            <a:r>
              <a:rPr lang="en-US" altLang="ko-KR" sz="1600" b="1" dirty="0">
                <a:effectLst/>
                <a:latin typeface="+mn-ea"/>
              </a:rPr>
              <a:t>HTML </a:t>
            </a:r>
            <a:r>
              <a:rPr lang="ko-KR" altLang="en-US" sz="1600" b="1" dirty="0">
                <a:effectLst/>
                <a:latin typeface="+mn-ea"/>
              </a:rPr>
              <a:t>안에 넣었다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의 목적인 구조화된 문서가 아닌 디자인을 위한 문서로 전락하고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말았다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W3C</a:t>
            </a:r>
            <a:r>
              <a:rPr lang="ko-KR" altLang="en-US" sz="1600" b="1" dirty="0">
                <a:effectLst/>
                <a:latin typeface="+mn-ea"/>
              </a:rPr>
              <a:t>에서는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디자인적 요소를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과 완전히 분리시켜 구조화된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을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만들어보자</a:t>
            </a:r>
            <a:r>
              <a:rPr lang="en-US" altLang="ko-KR" sz="1600" b="1" dirty="0">
                <a:effectLst/>
                <a:latin typeface="+mn-ea"/>
              </a:rPr>
              <a:t>!" </a:t>
            </a:r>
            <a:r>
              <a:rPr lang="ko-KR" altLang="en-US" sz="1600" b="1" dirty="0">
                <a:effectLst/>
                <a:latin typeface="+mn-ea"/>
              </a:rPr>
              <a:t>라는 목적으로 </a:t>
            </a:r>
            <a:r>
              <a:rPr lang="en-US" altLang="ko-KR" sz="1600" b="1" dirty="0">
                <a:effectLst/>
                <a:latin typeface="+mn-ea"/>
              </a:rPr>
              <a:t>CSS</a:t>
            </a:r>
            <a:r>
              <a:rPr lang="ko-KR" altLang="en-US" sz="1600" b="1" dirty="0">
                <a:effectLst/>
                <a:latin typeface="+mn-ea"/>
              </a:rPr>
              <a:t>를 발표했다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5E3BB-A94F-7068-7576-64A1B0EF1214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8BF71-49F9-C9F9-9CEE-A2A118A4357E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08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39592-5645-0A5E-68F3-B264F662C1FA}"/>
              </a:ext>
            </a:extLst>
          </p:cNvPr>
          <p:cNvSpPr txBox="1"/>
          <p:nvPr/>
        </p:nvSpPr>
        <p:spPr>
          <a:xfrm>
            <a:off x="9091214" y="216879"/>
            <a:ext cx="967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Js.js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5447-8E6E-B97F-DF25-8A652F71A3FC}"/>
              </a:ext>
            </a:extLst>
          </p:cNvPr>
          <p:cNvSpPr txBox="1"/>
          <p:nvPr/>
        </p:nvSpPr>
        <p:spPr>
          <a:xfrm>
            <a:off x="194871" y="569241"/>
            <a:ext cx="986352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React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from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() =&gt;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&lt;h2&gt;JavaScript&lt;/h2&gt;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Ecma</a:t>
            </a:r>
            <a:r>
              <a:rPr lang="en-US" altLang="ko-KR" sz="1600" b="1" dirty="0">
                <a:effectLst/>
                <a:latin typeface="+mn-ea"/>
              </a:rPr>
              <a:t> International</a:t>
            </a:r>
            <a:r>
              <a:rPr lang="ko-KR" altLang="en-US" sz="1600" b="1" dirty="0">
                <a:effectLst/>
                <a:latin typeface="+mn-ea"/>
              </a:rPr>
              <a:t>의 프로토타입 기반의 프로그래밍 언어로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스크립트 언어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모든 웹 브라우저에 인터프리터가 내장되어 있다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오늘날 </a:t>
            </a:r>
            <a:r>
              <a:rPr lang="en-US" altLang="ko-KR" sz="1600" b="1" dirty="0">
                <a:effectLst/>
                <a:latin typeface="+mn-ea"/>
              </a:rPr>
              <a:t>HTML, CSS</a:t>
            </a:r>
            <a:r>
              <a:rPr lang="ko-KR" altLang="en-US" sz="1600" b="1" dirty="0">
                <a:effectLst/>
                <a:latin typeface="+mn-ea"/>
              </a:rPr>
              <a:t>와 함께 웹을 구성하는 요소 중 하나다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&lt;li&gt;HTML</a:t>
            </a:r>
            <a:r>
              <a:rPr lang="ko-KR" altLang="en-US" sz="1600" b="1" dirty="0">
                <a:effectLst/>
                <a:latin typeface="+mn-ea"/>
              </a:rPr>
              <a:t>이 웹 페이지의 기본 구조를 담당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하고</a:t>
            </a:r>
            <a:r>
              <a:rPr lang="en-US" altLang="ko-KR" sz="1600" b="1" dirty="0">
                <a:effectLst/>
                <a:latin typeface="+mn-ea"/>
              </a:rPr>
              <a:t>, CSS</a:t>
            </a:r>
            <a:r>
              <a:rPr lang="ko-KR" altLang="en-US" sz="1600" b="1" dirty="0">
                <a:effectLst/>
                <a:latin typeface="+mn-ea"/>
              </a:rPr>
              <a:t>가 디자인을 담당한다면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JavaScript</a:t>
            </a:r>
            <a:r>
              <a:rPr lang="ko-KR" altLang="en-US" sz="1600" b="1" dirty="0">
                <a:effectLst/>
                <a:latin typeface="+mn-ea"/>
              </a:rPr>
              <a:t>는 클라이언트 단에서 웹 페이지가 동작하는 것을 담당한다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웹 페이지를 자동차에 비유하자면</a:t>
            </a:r>
            <a:r>
              <a:rPr lang="en-US" altLang="ko-KR" sz="1600" b="1" dirty="0">
                <a:effectLst/>
                <a:latin typeface="+mn-ea"/>
              </a:rPr>
              <a:t>, HTML</a:t>
            </a:r>
            <a:r>
              <a:rPr lang="ko-KR" altLang="en-US" sz="1600" b="1" dirty="0">
                <a:effectLst/>
                <a:latin typeface="+mn-ea"/>
              </a:rPr>
              <a:t>은 자동차의 뼈대</a:t>
            </a:r>
            <a:r>
              <a:rPr lang="en-US" altLang="ko-KR" sz="1600" b="1" dirty="0">
                <a:effectLst/>
                <a:latin typeface="+mn-ea"/>
              </a:rPr>
              <a:t>, CSS</a:t>
            </a:r>
            <a:r>
              <a:rPr lang="ko-KR" altLang="en-US" sz="1600" b="1" dirty="0">
                <a:effectLst/>
                <a:latin typeface="+mn-ea"/>
              </a:rPr>
              <a:t>는 자동차의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외관</a:t>
            </a:r>
            <a:r>
              <a:rPr lang="en-US" altLang="ko-KR" sz="1600" b="1" dirty="0">
                <a:effectLst/>
                <a:latin typeface="+mn-ea"/>
              </a:rPr>
              <a:t>, JavaScript</a:t>
            </a:r>
            <a:r>
              <a:rPr lang="ko-KR" altLang="en-US" sz="1600" b="1" dirty="0">
                <a:effectLst/>
                <a:latin typeface="+mn-ea"/>
              </a:rPr>
              <a:t>는 자동차의 동력이라고 볼 수 있다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71F8-AB6D-2E46-B7F3-9E7D49B1E3E8}"/>
              </a:ext>
            </a:extLst>
          </p:cNvPr>
          <p:cNvSpPr txBox="1"/>
          <p:nvPr/>
        </p:nvSpPr>
        <p:spPr>
          <a:xfrm>
            <a:off x="0" y="-67377"/>
            <a:ext cx="2704699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ReactJs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0A904-1F7F-68E1-E179-E8613E9D9FA1}"/>
              </a:ext>
            </a:extLst>
          </p:cNvPr>
          <p:cNvSpPr txBox="1"/>
          <p:nvPr/>
        </p:nvSpPr>
        <p:spPr>
          <a:xfrm>
            <a:off x="2764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3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7581</TotalTime>
  <Words>4023</Words>
  <Application>Microsoft Office PowerPoint</Application>
  <PresentationFormat>와이드스크린</PresentationFormat>
  <Paragraphs>755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25</cp:revision>
  <dcterms:created xsi:type="dcterms:W3CDTF">2023-03-04T02:11:12Z</dcterms:created>
  <dcterms:modified xsi:type="dcterms:W3CDTF">2023-11-07T01:50:50Z</dcterms:modified>
</cp:coreProperties>
</file>