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671" r:id="rId2"/>
    <p:sldId id="673" r:id="rId3"/>
    <p:sldId id="395" r:id="rId4"/>
    <p:sldId id="674" r:id="rId5"/>
    <p:sldId id="412" r:id="rId6"/>
    <p:sldId id="711" r:id="rId7"/>
    <p:sldId id="675" r:id="rId8"/>
    <p:sldId id="411" r:id="rId9"/>
    <p:sldId id="421" r:id="rId10"/>
    <p:sldId id="677" r:id="rId11"/>
    <p:sldId id="712" r:id="rId12"/>
    <p:sldId id="713" r:id="rId13"/>
    <p:sldId id="738" r:id="rId14"/>
    <p:sldId id="736" r:id="rId15"/>
    <p:sldId id="717" r:id="rId16"/>
    <p:sldId id="718" r:id="rId17"/>
    <p:sldId id="722" r:id="rId18"/>
    <p:sldId id="721" r:id="rId19"/>
    <p:sldId id="723" r:id="rId20"/>
    <p:sldId id="719" r:id="rId21"/>
    <p:sldId id="724" r:id="rId22"/>
    <p:sldId id="725" r:id="rId23"/>
    <p:sldId id="726" r:id="rId24"/>
    <p:sldId id="737" r:id="rId25"/>
    <p:sldId id="678" r:id="rId26"/>
    <p:sldId id="731" r:id="rId27"/>
    <p:sldId id="739" r:id="rId28"/>
    <p:sldId id="729" r:id="rId29"/>
    <p:sldId id="730" r:id="rId30"/>
    <p:sldId id="680" r:id="rId31"/>
    <p:sldId id="734" r:id="rId32"/>
    <p:sldId id="735" r:id="rId33"/>
    <p:sldId id="732" r:id="rId34"/>
    <p:sldId id="70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72" autoAdjust="0"/>
  </p:normalViewPr>
  <p:slideViewPr>
    <p:cSldViewPr snapToGrid="0">
      <p:cViewPr varScale="1">
        <p:scale>
          <a:sx n="62" d="100"/>
          <a:sy n="62" d="100"/>
        </p:scale>
        <p:origin x="8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7EF5-4EC6-485B-AC49-4B12B0B0A4E8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1ECAE-D8B2-470F-9755-918941E48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1E741-C2AA-4BC4-A688-D9E2265071B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1E741-C2AA-4BC4-A688-D9E2265071B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5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D18D-27E6-6640-4795-05E91316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C5A74-723D-55B2-529F-98A2EE765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2029-020F-8C2D-EF24-A7E9B40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D4E5B-0B6D-6DBE-BDBE-8FE9E8F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80C2A-06CD-45FA-AB69-1FDE5A6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0DFE-1B8D-D26E-7D8E-733F2346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905A-C835-5711-A548-E2CE4B75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6CBAF-7032-AAB4-6B02-9202DD0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09A6-CE23-CAC2-CD7A-C1D86A1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9AEE3-B354-B9E6-AA6A-A72602E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19B27-9059-C08B-DF3E-8689E009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37F67-4070-355F-A5D0-2CF73BB9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7274-3D4A-BFE5-5B67-EB41F376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9BFBC-45DF-EA18-E58A-ADA2ECBF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90A6B-C13F-3A0E-9588-A663BA1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9E94-6C56-C611-94E8-52F3FFF8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5EBA-60DE-59A3-9E9D-C9F5C152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C5800-271A-6904-77FC-3A894795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4987F-83B1-027A-03AD-6A67AC36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33D70-1695-A74B-E521-57CFE3B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4028-4D6C-25A9-DA8A-67C18A8F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52A97-1D11-B10B-922F-A31D6BF9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835B-A777-0DED-308B-F64965CD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82F0-864D-E97E-22B5-4A024D7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8DAAF-2030-188A-AB76-E20DFF7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5D1C-0A01-CCEA-F01B-15C64AFE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724BC-0606-9E83-E370-CE697F406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D87AE-A5A6-7D9E-EA09-4DCF9FAF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E775F-6564-BC14-E898-E4C2F0C9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762D-68C7-2252-692F-513A8D0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C23C-2B4D-FB1A-C895-579BE49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AD394-2978-DC3A-F5DD-54AA7706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74BF-05D5-EFC1-9DEE-5AD84890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F15E0-E966-96B8-5EC3-BED3D913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5000C-3F0D-7C2A-205A-BED4DFE7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0102F-059F-7423-11CC-88F6DE49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3BE2-ED2E-EAE6-AA24-855DFEB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A76349-ACDF-D5D1-A30B-71B37A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AC03C-12D3-99F7-B40F-DE27630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FB8-4B25-188F-BA8A-BF73C2C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A82DF-C8E4-03BA-8A3A-CC6E231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8BFF9-A1EF-1D0A-EB72-33979E34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E5F3-C8B9-5303-F73A-10820A2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432C4-7717-72C6-2BEA-28B9376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DA855-A4FD-CDC2-09B7-ED94DE0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BAF5A-5BBA-A710-28CA-E9B4B13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FB9A-5718-72A6-E59A-77A7E85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6CE-5528-EE65-FBB3-9E65A37A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28CB-19D8-18EF-AD8F-180C9078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6B37E-95C3-A346-F425-F8328972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7EF97-0612-67AF-7657-32DF6A2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C1D64-8E4D-F24F-C513-7B6B722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4854-9CCF-8929-1186-E9B2B320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76FE8B-765E-2DC7-6A29-732C4D0E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FC4C6-43DE-8D8B-2A51-43AC975F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A901-065D-D5BB-EEB2-AADD86C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5A4B0-9CE0-837E-19AA-BFA7D98C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44D90-13EA-4DA5-698E-CE18552A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DC827-26B4-3848-10BB-B4F68BE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D8819-2686-3E9C-1442-2C76D45A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A45B2-3447-5113-EFE1-47482BBB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B59B-50E3-4017-9C3B-6AC299E4452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4B-9EBC-4216-DF29-E257F350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AFA7A-6AE1-DE13-E59A-1FB88723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6B937-1EE1-9BB0-786D-E8C8C64ED368}"/>
              </a:ext>
            </a:extLst>
          </p:cNvPr>
          <p:cNvSpPr txBox="1"/>
          <p:nvPr/>
        </p:nvSpPr>
        <p:spPr>
          <a:xfrm>
            <a:off x="363353" y="291783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고급웹프로그래밍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7AAE3-AF99-2ED4-C99A-4A201C5F7301}"/>
              </a:ext>
            </a:extLst>
          </p:cNvPr>
          <p:cNvSpPr txBox="1"/>
          <p:nvPr/>
        </p:nvSpPr>
        <p:spPr>
          <a:xfrm>
            <a:off x="4516254" y="3496749"/>
            <a:ext cx="346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 err="1">
                <a:solidFill>
                  <a:srgbClr val="000000"/>
                </a:solidFill>
                <a:latin typeface="+mn-ea"/>
              </a:rPr>
              <a:t>VueJs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i="0" u="none" strike="noStrike" baseline="0" dirty="0" err="1">
                <a:solidFill>
                  <a:srgbClr val="000000"/>
                </a:solidFill>
                <a:latin typeface="+mn-ea"/>
              </a:rPr>
              <a:t>frondend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App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5831E-9560-65BD-F959-3DCEBF415BFD}"/>
              </a:ext>
            </a:extLst>
          </p:cNvPr>
          <p:cNvSpPr txBox="1"/>
          <p:nvPr/>
        </p:nvSpPr>
        <p:spPr>
          <a:xfrm>
            <a:off x="4301406" y="1866096"/>
            <a:ext cx="3875214" cy="1323439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+mn-ea"/>
              </a:rPr>
              <a:t>VueJs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68137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C543B3-913F-7202-E15C-6823C027E76A}"/>
              </a:ext>
            </a:extLst>
          </p:cNvPr>
          <p:cNvSpPr txBox="1"/>
          <p:nvPr/>
        </p:nvSpPr>
        <p:spPr>
          <a:xfrm>
            <a:off x="165782" y="422316"/>
            <a:ext cx="824830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전체 화면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592BA-3F3F-6677-622E-584BC022003C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AA2CEF-5E4F-1288-F8A0-800DDBED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9" y="938531"/>
            <a:ext cx="9227848" cy="5487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A1BE9-CFA6-2E7E-F860-2A9FA5617C26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413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B1EA03-BA32-8B48-4BDB-09E244DE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54" y="876608"/>
            <a:ext cx="2497056" cy="4564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543B3-913F-7202-E15C-6823C027E76A}"/>
              </a:ext>
            </a:extLst>
          </p:cNvPr>
          <p:cNvSpPr txBox="1"/>
          <p:nvPr/>
        </p:nvSpPr>
        <p:spPr>
          <a:xfrm>
            <a:off x="165782" y="422316"/>
            <a:ext cx="824830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전체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구성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3592BA-3F3F-6677-622E-584BC022003C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A2770A8-3258-303F-CA13-2878A97D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38130"/>
              </p:ext>
            </p:extLst>
          </p:nvPr>
        </p:nvGraphicFramePr>
        <p:xfrm>
          <a:off x="503689" y="938531"/>
          <a:ext cx="5531402" cy="5083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9915">
                  <a:extLst>
                    <a:ext uri="{9D8B030D-6E8A-4147-A177-3AD203B41FA5}">
                      <a16:colId xmlns:a16="http://schemas.microsoft.com/office/drawing/2014/main" val="1832403435"/>
                    </a:ext>
                  </a:extLst>
                </a:gridCol>
                <a:gridCol w="1878931">
                  <a:extLst>
                    <a:ext uri="{9D8B030D-6E8A-4147-A177-3AD203B41FA5}">
                      <a16:colId xmlns:a16="http://schemas.microsoft.com/office/drawing/2014/main" val="3573348012"/>
                    </a:ext>
                  </a:extLst>
                </a:gridCol>
                <a:gridCol w="2192556">
                  <a:extLst>
                    <a:ext uri="{9D8B030D-6E8A-4147-A177-3AD203B41FA5}">
                      <a16:colId xmlns:a16="http://schemas.microsoft.com/office/drawing/2014/main" val="3836759815"/>
                    </a:ext>
                  </a:extLst>
                </a:gridCol>
              </a:tblGrid>
              <a:tr h="659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Main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menu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Sub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menu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03704"/>
                  </a:ext>
                </a:extLst>
              </a:tr>
              <a:tr h="3686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Introduction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ResumeComp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이력서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1335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SelfIntroComp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자기소개서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80686"/>
                  </a:ext>
                </a:extLst>
              </a:tr>
              <a:tr h="36861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ReactJs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7760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VueJs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07576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NodejS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30758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Proxy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1217"/>
                  </a:ext>
                </a:extLst>
              </a:tr>
              <a:tr h="36861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294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4608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75350"/>
                  </a:ext>
                </a:extLst>
              </a:tr>
              <a:tr h="36861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아르바이트 및 인턴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83637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사회 봉사 및 연수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35271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자격증 및 </a:t>
                      </a:r>
                      <a:r>
                        <a:rPr lang="ko-KR" alt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그외</a:t>
                      </a:r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스펙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1416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E69B851-05DE-B3F4-82C1-B387A402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025" y="-82193"/>
            <a:ext cx="2973811" cy="712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6B2D5-B2F3-E0D2-07C9-7A196663A79E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03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289130" y="1304367"/>
            <a:ext cx="9634253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 id ="index"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 err="1">
                <a:effectLst/>
                <a:latin typeface="+mn-ea"/>
              </a:rPr>
              <a:t>김창복의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portfolio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"</a:t>
            </a:r>
            <a:r>
              <a:rPr lang="ko-KR" altLang="en-US" sz="1600" b="1" dirty="0">
                <a:effectLst/>
                <a:latin typeface="+mn-ea"/>
              </a:rPr>
              <a:t>준비된 개발자</a:t>
            </a:r>
            <a:r>
              <a:rPr lang="en-US" altLang="ko-KR" sz="1600" b="1" dirty="0">
                <a:effectLst/>
                <a:latin typeface="+mn-ea"/>
              </a:rPr>
              <a:t>"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id="container"&gt;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 id ="nav"&gt;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&lt;router-link class="link1" to="/introduction"&gt; </a:t>
            </a:r>
            <a:r>
              <a:rPr lang="ko-KR" altLang="en-US" sz="1600" b="1" dirty="0">
                <a:effectLst/>
                <a:latin typeface="+mn-ea"/>
              </a:rPr>
              <a:t>나의 소개 </a:t>
            </a:r>
            <a:r>
              <a:rPr lang="en-US" altLang="ko-KR" sz="1600" b="1" dirty="0">
                <a:effectLst/>
                <a:latin typeface="+mn-ea"/>
              </a:rPr>
              <a:t>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&lt;router-link class="link1" to="/project"&gt; </a:t>
            </a:r>
            <a:r>
              <a:rPr lang="ko-KR" altLang="en-US" sz="1600" b="1" dirty="0">
                <a:effectLst/>
                <a:latin typeface="+mn-ea"/>
              </a:rPr>
              <a:t>프로 </a:t>
            </a:r>
            <a:r>
              <a:rPr lang="ko-KR" altLang="en-US" sz="1600" b="1" dirty="0" err="1">
                <a:effectLst/>
                <a:latin typeface="+mn-ea"/>
              </a:rPr>
              <a:t>젝트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&lt;router-link class="link1" to="/contest"&gt; </a:t>
            </a:r>
            <a:r>
              <a:rPr lang="ko-KR" altLang="en-US" sz="1600" b="1" dirty="0">
                <a:effectLst/>
                <a:latin typeface="+mn-ea"/>
              </a:rPr>
              <a:t>공 모 전 </a:t>
            </a:r>
            <a:r>
              <a:rPr lang="en-US" altLang="ko-KR" sz="1600" b="1" dirty="0">
                <a:effectLst/>
                <a:latin typeface="+mn-ea"/>
              </a:rPr>
              <a:t>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&lt;router-link class="link1" to="/career"&gt; </a:t>
            </a:r>
            <a:r>
              <a:rPr lang="ko-KR" altLang="en-US" sz="1600" b="1" dirty="0">
                <a:effectLst/>
                <a:latin typeface="+mn-ea"/>
              </a:rPr>
              <a:t>나의 경력 </a:t>
            </a:r>
            <a:r>
              <a:rPr lang="en-US" altLang="ko-KR" sz="1600" b="1" dirty="0">
                <a:effectLst/>
                <a:latin typeface="+mn-ea"/>
              </a:rPr>
              <a:t>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 id = "main"&gt; 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&lt;router-view /&gt;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 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App.vue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Main Component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4C444-F5DD-16ED-780A-371A7A01CE44}"/>
              </a:ext>
            </a:extLst>
          </p:cNvPr>
          <p:cNvSpPr txBox="1"/>
          <p:nvPr/>
        </p:nvSpPr>
        <p:spPr>
          <a:xfrm>
            <a:off x="4891239" y="536875"/>
            <a:ext cx="560969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&lt;footer&gt;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Copyright 2023. </a:t>
            </a:r>
            <a:r>
              <a:rPr lang="ko-KR" altLang="en-US" sz="1600" b="1" dirty="0">
                <a:effectLst/>
                <a:latin typeface="+mn-ea"/>
              </a:rPr>
              <a:t>지은이 </a:t>
            </a:r>
            <a:r>
              <a:rPr lang="en-US" altLang="ko-KR" sz="1600" b="1" dirty="0">
                <a:effectLst/>
                <a:latin typeface="+mn-ea"/>
              </a:rPr>
              <a:t>all rights reserved.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연락처 </a:t>
            </a:r>
            <a:r>
              <a:rPr lang="en-US" altLang="ko-KR" sz="1600" b="1" dirty="0">
                <a:effectLst/>
                <a:latin typeface="+mn-ea"/>
              </a:rPr>
              <a:t>: 010-8906-3946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&lt;/div&gt;  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&lt;style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="./App.css"&gt; &lt;/style&gt;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B2AE2-E954-4794-E0E2-885248E80130}"/>
              </a:ext>
            </a:extLst>
          </p:cNvPr>
          <p:cNvSpPr/>
          <p:nvPr/>
        </p:nvSpPr>
        <p:spPr>
          <a:xfrm>
            <a:off x="518359" y="3231437"/>
            <a:ext cx="7516032" cy="3089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CF3A39-7D53-F0FB-3040-BA7DE44BA7B0}"/>
              </a:ext>
            </a:extLst>
          </p:cNvPr>
          <p:cNvSpPr/>
          <p:nvPr/>
        </p:nvSpPr>
        <p:spPr>
          <a:xfrm>
            <a:off x="670759" y="3561321"/>
            <a:ext cx="7260890" cy="1390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76016-21EE-31F3-6EE9-ECC8A14E877C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26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196663" y="810232"/>
            <a:ext cx="648154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(//fonts.googleapis.com/</a:t>
            </a:r>
            <a:r>
              <a:rPr lang="en-US" altLang="ko-KR" sz="1600" b="1" dirty="0" err="1">
                <a:effectLst/>
                <a:latin typeface="+mn-ea"/>
              </a:rPr>
              <a:t>earlyaccess</a:t>
            </a:r>
            <a:r>
              <a:rPr lang="en-US" altLang="ko-KR" sz="1600" b="1" dirty="0">
                <a:effectLst/>
                <a:latin typeface="+mn-ea"/>
              </a:rPr>
              <a:t>/jejugothic.css);</a:t>
            </a:r>
          </a:p>
          <a:p>
            <a:r>
              <a:rPr lang="en-US" altLang="ko-KR" sz="1600" b="1" dirty="0">
                <a:effectLst/>
                <a:latin typeface="+mn-ea"/>
              </a:rPr>
              <a:t>#index{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margin-left:50px 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margin-right:50px 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font-family : '</a:t>
            </a:r>
            <a:r>
              <a:rPr lang="en-US" altLang="ko-KR" sz="1600" b="1" dirty="0" err="1">
                <a:effectLst/>
                <a:latin typeface="+mn-ea"/>
              </a:rPr>
              <a:t>Jeju</a:t>
            </a:r>
            <a:r>
              <a:rPr lang="en-US" altLang="ko-KR" sz="1600" b="1" dirty="0">
                <a:effectLst/>
                <a:latin typeface="+mn-ea"/>
              </a:rPr>
              <a:t> Gothic', sans-serif;</a:t>
            </a:r>
          </a:p>
          <a:p>
            <a:r>
              <a:rPr lang="en-US" altLang="ko-KR" sz="1600" b="1" dirty="0">
                <a:effectLst/>
                <a:latin typeface="+mn-ea"/>
              </a:rPr>
              <a:t>  line-height: 1.5;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font-weight: bolder;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header {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font-size: 50px;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height: 150px;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padding-top: 80px;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background: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lightblue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#container {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display: flex;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#nav{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flex: 1;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height: 700px;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lightgreen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font-size:30px 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App.css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76016-21EE-31F3-6EE9-ECC8A14E877C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6C586-A6CA-F146-1740-FDBAB726E1B1}"/>
              </a:ext>
            </a:extLst>
          </p:cNvPr>
          <p:cNvSpPr txBox="1"/>
          <p:nvPr/>
        </p:nvSpPr>
        <p:spPr>
          <a:xfrm>
            <a:off x="4297165" y="1252698"/>
            <a:ext cx="3377631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#main{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flex: 4;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solidFill>
                  <a:srgbClr val="0000FF"/>
                </a:solidFill>
                <a:effectLst/>
                <a:latin typeface="+mn-ea"/>
              </a:rPr>
              <a:t>lightyellow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font-size: 20px;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margin-left: 20px;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.link1{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display: block;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text-decoration: none;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padding: 10px;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.link1:hover {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background-color: orange;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  color: white; </a:t>
            </a:r>
          </a:p>
          <a:p>
            <a:r>
              <a:rPr lang="en-US" altLang="ko-KR" sz="1600" b="1" dirty="0">
                <a:solidFill>
                  <a:srgbClr val="0000FF"/>
                </a:solidFill>
                <a:effectLst/>
                <a:latin typeface="+mn-ea"/>
              </a:rPr>
              <a:t>}</a:t>
            </a:r>
          </a:p>
          <a:p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4FDF4-CC0A-7963-7DEC-0FED433AC755}"/>
              </a:ext>
            </a:extLst>
          </p:cNvPr>
          <p:cNvSpPr txBox="1"/>
          <p:nvPr/>
        </p:nvSpPr>
        <p:spPr>
          <a:xfrm>
            <a:off x="7901395" y="379472"/>
            <a:ext cx="3124200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.link2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text-align : center 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padding-top : 5px 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padding-bottom : 10px;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margin :10px 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color : white 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background-color: blue;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text-decoration : none 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font-size : 1.8rem 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.link2:hover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background : orange 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.link2:active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background : white;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color : blue;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footer {</a:t>
            </a:r>
          </a:p>
          <a:p>
            <a:r>
              <a:rPr lang="en-US" altLang="ko-KR" sz="1600" b="1" dirty="0">
                <a:effectLst/>
                <a:latin typeface="+mn-ea"/>
              </a:rPr>
              <a:t>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background-color: gray;</a:t>
            </a:r>
          </a:p>
          <a:p>
            <a:r>
              <a:rPr lang="en-US" altLang="ko-KR" sz="1600" b="1" dirty="0">
                <a:effectLst/>
                <a:latin typeface="+mn-ea"/>
              </a:rPr>
              <a:t>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font-size: 30px;</a:t>
            </a:r>
          </a:p>
          <a:p>
            <a:r>
              <a:rPr lang="en-US" altLang="ko-KR" sz="1600" b="1" dirty="0">
                <a:effectLst/>
                <a:latin typeface="+mn-ea"/>
              </a:rPr>
              <a:t>height: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AF745-C139-606A-8C19-F882C422B77A}"/>
              </a:ext>
            </a:extLst>
          </p:cNvPr>
          <p:cNvSpPr txBox="1"/>
          <p:nvPr/>
        </p:nvSpPr>
        <p:spPr>
          <a:xfrm>
            <a:off x="2377211" y="2866609"/>
            <a:ext cx="101326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 err="1">
                <a:solidFill>
                  <a:schemeClr val="bg1"/>
                </a:solidFill>
                <a:latin typeface="+mn-ea"/>
              </a:rPr>
              <a:t>App.vue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8FA5B-2715-7887-37A4-41FE873DC2D5}"/>
              </a:ext>
            </a:extLst>
          </p:cNvPr>
          <p:cNvSpPr txBox="1"/>
          <p:nvPr/>
        </p:nvSpPr>
        <p:spPr>
          <a:xfrm>
            <a:off x="9846522" y="230664"/>
            <a:ext cx="1485873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+mn-ea"/>
              </a:rPr>
              <a:t>SubMenu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Com-</a:t>
            </a:r>
            <a:r>
              <a:rPr lang="en-US" altLang="ko-KR" sz="1400" b="1" kern="0" dirty="0" err="1">
                <a:solidFill>
                  <a:schemeClr val="bg1"/>
                </a:solidFill>
                <a:latin typeface="+mn-ea"/>
              </a:rPr>
              <a:t>onent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18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289131" y="944772"/>
            <a:ext cx="580687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 id="index"&gt;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&lt;h1&gt;</a:t>
            </a:r>
            <a:r>
              <a:rPr lang="ko-KR" altLang="en-US" sz="1600" b="1" dirty="0" err="1">
                <a:effectLst/>
                <a:latin typeface="+mn-ea"/>
              </a:rPr>
              <a:t>김창복을</a:t>
            </a:r>
            <a:r>
              <a:rPr lang="ko-KR" altLang="en-US" sz="1600" b="1" dirty="0">
                <a:effectLst/>
                <a:latin typeface="+mn-ea"/>
              </a:rPr>
              <a:t> 소개합니다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img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src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="../assets/index.png" alt="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나의 사진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!!!"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/&gt;</a:t>
            </a:r>
            <a:endParaRPr lang="ko-KR" altLang="en-US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&lt;style scoped&gt;</a:t>
            </a:r>
          </a:p>
          <a:p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effectLst/>
                <a:latin typeface="+mn-ea"/>
              </a:rPr>
              <a:t>  width: 400px;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height: 300px;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IndexComp.vue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ABF47-D7E9-67AA-433A-6EE81EC6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878" y="2323554"/>
            <a:ext cx="7679480" cy="45669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495797-86B2-89A9-9E25-214B267B3A59}"/>
              </a:ext>
            </a:extLst>
          </p:cNvPr>
          <p:cNvSpPr/>
          <p:nvPr/>
        </p:nvSpPr>
        <p:spPr>
          <a:xfrm>
            <a:off x="5952872" y="3348907"/>
            <a:ext cx="4222680" cy="2270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96CD1-F843-24BD-0535-CFF1252BD77A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90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274315" y="2591988"/>
            <a:ext cx="861423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&lt;router-link class="link2" to="/introduction/resume"&gt;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이력서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&lt;router-link class="link2" to="/introduction/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selfintro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"&gt;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자기 소개서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&lt;router-view /&gt;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IntroComp.vue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중복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Router</a:t>
            </a:r>
            <a:r>
              <a:rPr lang="ko-KR" altLang="en-US" b="1" kern="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b="1" kern="0" dirty="0">
              <a:solidFill>
                <a:srgbClr val="FF0000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나의 소개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Router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이력서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Router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자기소개서 </a:t>
            </a:r>
            <a:r>
              <a:rPr lang="en-US" altLang="ko-KR" b="1" kern="0" dirty="0">
                <a:solidFill>
                  <a:srgbClr val="FF0000"/>
                </a:solidFill>
                <a:latin typeface="+mn-ea"/>
              </a:rPr>
              <a:t>Router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85A13-1307-07D7-4DCD-6FF6B6CABDFA}"/>
              </a:ext>
            </a:extLst>
          </p:cNvPr>
          <p:cNvSpPr txBox="1"/>
          <p:nvPr/>
        </p:nvSpPr>
        <p:spPr>
          <a:xfrm>
            <a:off x="7205387" y="2591988"/>
            <a:ext cx="168316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IntroComp.vue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37058-05B8-5497-C275-8B36A2DC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5" y="4731626"/>
            <a:ext cx="9023798" cy="19062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F5CED-26FF-F025-89BE-10CC092BA916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B09BC-049A-4642-98C6-A78174045242}"/>
              </a:ext>
            </a:extLst>
          </p:cNvPr>
          <p:cNvSpPr txBox="1"/>
          <p:nvPr/>
        </p:nvSpPr>
        <p:spPr>
          <a:xfrm>
            <a:off x="3886200" y="2029639"/>
            <a:ext cx="5411913" cy="4140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이력서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및 자기소개서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Component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는 코드 직접 확인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2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214076" y="1290485"/>
            <a:ext cx="8614238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&lt;router-link class="link2" to="/project/project1"&gt; project1 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&lt;router-link class="link2" to="/project/project2"&gt; project2 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&lt;router-link class="link2" to="/project/project3"&gt; project3 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&lt;router-link class="link2" to="/project/project4"&gt; project4 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&lt;router-view /&gt;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&lt;style&gt;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.project{</a:t>
            </a:r>
          </a:p>
          <a:p>
            <a:r>
              <a:rPr lang="en-US" altLang="ko-KR" sz="1600" b="1" dirty="0">
                <a:effectLst/>
                <a:latin typeface="+mn-ea"/>
              </a:rPr>
              <a:t>    margin-left: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width: 1000px;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 margin-left: 50px;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 font-size: 1.5em;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ProjectComp.vue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latin typeface="+mn-ea"/>
              </a:rPr>
              <a:t>중복 라우터</a:t>
            </a:r>
            <a:endParaRPr lang="en-US" altLang="ko-KR" b="1" kern="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6E617-958E-3DCA-B6C3-6E13050AF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00" y="3657599"/>
            <a:ext cx="7645900" cy="2979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BDD8E6-5D53-9268-992A-83151418532D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AAD238-170C-1586-0FEC-C82AA3557D36}"/>
              </a:ext>
            </a:extLst>
          </p:cNvPr>
          <p:cNvSpPr/>
          <p:nvPr/>
        </p:nvSpPr>
        <p:spPr>
          <a:xfrm>
            <a:off x="214076" y="3798864"/>
            <a:ext cx="4222680" cy="2508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AC5F4-0733-413C-35F6-25C72A8166DA}"/>
              </a:ext>
            </a:extLst>
          </p:cNvPr>
          <p:cNvSpPr txBox="1"/>
          <p:nvPr/>
        </p:nvSpPr>
        <p:spPr>
          <a:xfrm>
            <a:off x="1773007" y="3798864"/>
            <a:ext cx="258323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자식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98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183253" y="920621"/>
            <a:ext cx="4923004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 class ="project"&gt;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&lt;h1&gt;React</a:t>
            </a:r>
            <a:r>
              <a:rPr lang="ko-KR" altLang="en-US" sz="1600" b="1" dirty="0">
                <a:effectLst/>
                <a:latin typeface="+mn-ea"/>
              </a:rPr>
              <a:t>를 이용한 </a:t>
            </a:r>
            <a:r>
              <a:rPr lang="en-US" altLang="ko-KR" sz="1600" b="1" dirty="0">
                <a:effectLst/>
                <a:latin typeface="+mn-ea"/>
              </a:rPr>
              <a:t>Frontend Web&lt;/h1&gt;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="../assets/react.png" alt="react"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&lt;legend&gt;</a:t>
            </a:r>
            <a:r>
              <a:rPr lang="ko-KR" altLang="en-US" sz="1600" b="1" dirty="0">
                <a:effectLst/>
                <a:latin typeface="+mn-ea"/>
              </a:rPr>
              <a:t>프로젝트 개요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프로젝트에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프로젝트에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프로젝트에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프로젝트에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&lt;style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scoped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effectLst/>
                <a:latin typeface="+mn-ea"/>
              </a:rPr>
              <a:t>   width: 800px;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height :600px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ProjectComp1.vue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34F05A-D4DF-BB34-4E0E-F82C5701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63" y="1030680"/>
            <a:ext cx="6289907" cy="52890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CCA786-7CD7-078A-8739-A528B57EBE34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9FAA2-19DE-F1C4-62A4-46539367D82F}"/>
              </a:ext>
            </a:extLst>
          </p:cNvPr>
          <p:cNvSpPr txBox="1"/>
          <p:nvPr/>
        </p:nvSpPr>
        <p:spPr>
          <a:xfrm>
            <a:off x="1947668" y="4970118"/>
            <a:ext cx="258323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현재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style</a:t>
            </a:r>
          </a:p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그림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size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가 다름 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325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234623" y="1341855"/>
            <a:ext cx="8614238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&lt;router-link class="link2" to="/contest/contest1"&gt; Contest1 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&lt;router-link class="link2" to="/contest/contest2"&gt; Contest2 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&lt;router-link class="link2" to="/contest/contest3"&gt; Contest3 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&lt;router-view /&gt;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&lt;style&gt;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.contest{</a:t>
            </a:r>
          </a:p>
          <a:p>
            <a:r>
              <a:rPr lang="en-US" altLang="ko-KR" sz="1600" b="1" dirty="0">
                <a:effectLst/>
                <a:latin typeface="+mn-ea"/>
              </a:rPr>
              <a:t>    margin-left: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width: 1000px;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 margin-left: 50px;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 font-size: 1.5em;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ContestComp.vue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중복 라우터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979629-BD37-6455-CB99-6C7C0DF1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66" y="3177790"/>
            <a:ext cx="7083526" cy="34166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524F8-0E9B-3B73-63B7-8CCEE3D0E5C7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25E9B6-1ABB-94E6-D7BD-62472622ED6F}"/>
              </a:ext>
            </a:extLst>
          </p:cNvPr>
          <p:cNvSpPr/>
          <p:nvPr/>
        </p:nvSpPr>
        <p:spPr>
          <a:xfrm>
            <a:off x="234623" y="3604013"/>
            <a:ext cx="4222680" cy="2508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DB752-7CA7-59E4-3DE8-3DB651801DB7}"/>
              </a:ext>
            </a:extLst>
          </p:cNvPr>
          <p:cNvSpPr txBox="1"/>
          <p:nvPr/>
        </p:nvSpPr>
        <p:spPr>
          <a:xfrm>
            <a:off x="1793554" y="3604013"/>
            <a:ext cx="258323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자식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41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183252" y="920621"/>
            <a:ext cx="5303148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 class = "contest"&gt;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&lt;h1&gt;</a:t>
            </a:r>
            <a:r>
              <a:rPr lang="ko-KR" altLang="en-US" sz="1600" b="1" dirty="0">
                <a:effectLst/>
                <a:latin typeface="+mn-ea"/>
              </a:rPr>
              <a:t>공모전입니다</a:t>
            </a:r>
            <a:r>
              <a:rPr lang="en-US" altLang="ko-KR" sz="1600" b="1" dirty="0">
                <a:effectLst/>
                <a:latin typeface="+mn-ea"/>
              </a:rPr>
              <a:t>.&lt;/h1&gt;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="../assets/contest1.png" alt="react"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&lt;legend&gt;</a:t>
            </a:r>
            <a:r>
              <a:rPr lang="ko-KR" altLang="en-US" sz="1600" b="1" dirty="0">
                <a:effectLst/>
                <a:latin typeface="+mn-ea"/>
              </a:rPr>
              <a:t>공모전 개요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공모전에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공모전에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공모전에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공모전에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&lt;style scoped&gt;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img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width: 400px;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height :600px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ContestComp1.vue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6FE8EF-3043-4778-3C7D-C076AC5B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8" y="191116"/>
            <a:ext cx="5303149" cy="6436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0C8AC-D184-DD81-4A5D-8E66E1D27F8A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467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4C39C3-B027-AA89-D110-FADB5826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4" y="1139934"/>
            <a:ext cx="11069053" cy="4994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705A5-BD8B-0CDD-43A2-E17D09D18058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C3957-75A4-9533-EDD5-B36C712BC066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1D992-51DE-1DA8-892C-A39E49BBE86C}"/>
              </a:ext>
            </a:extLst>
          </p:cNvPr>
          <p:cNvSpPr txBox="1"/>
          <p:nvPr/>
        </p:nvSpPr>
        <p:spPr>
          <a:xfrm>
            <a:off x="208052" y="575037"/>
            <a:ext cx="614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전체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화면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9418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289131" y="1366897"/>
            <a:ext cx="8614238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&lt;router-link class="link2" to="/career/career1"&gt;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아르바이트 및 인턴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&lt;router-link class="link2" to="/career/career2"&gt;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사회봉사 및 연수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&lt;router-link class="link2" to="/career/career3"&gt;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자격증 및 </a:t>
            </a:r>
            <a:r>
              <a:rPr lang="ko-KR" altLang="en-US" sz="1600" b="1" dirty="0" err="1">
                <a:solidFill>
                  <a:srgbClr val="FF0000"/>
                </a:solidFill>
                <a:effectLst/>
                <a:latin typeface="+mn-ea"/>
              </a:rPr>
              <a:t>그외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스펙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&lt;/router-link&gt;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&lt;router-view /&gt;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&lt;style&gt;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.career{</a:t>
            </a:r>
          </a:p>
          <a:p>
            <a:r>
              <a:rPr lang="en-US" altLang="ko-KR" sz="1600" b="1" dirty="0">
                <a:effectLst/>
                <a:latin typeface="+mn-ea"/>
              </a:rPr>
              <a:t>    margin-left: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width: 1000px;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 margin-left: 50px;</a:t>
            </a:r>
          </a:p>
          <a:p>
            <a:r>
              <a:rPr lang="en-US" altLang="ko-KR" sz="1600" b="1" dirty="0">
                <a:effectLst/>
                <a:latin typeface="+mn-ea"/>
              </a:rPr>
              <a:t>    font-size: 1.2em;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CareerComp.vue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중복 라우터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4FD64-57D5-A436-EBFA-022F7C89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27" y="3513762"/>
            <a:ext cx="7537058" cy="2976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9711F-5B05-86E6-44CD-047D535813E9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14C833-2810-7E1C-DB50-8CD663F5505D}"/>
              </a:ext>
            </a:extLst>
          </p:cNvPr>
          <p:cNvSpPr/>
          <p:nvPr/>
        </p:nvSpPr>
        <p:spPr>
          <a:xfrm>
            <a:off x="289131" y="3620878"/>
            <a:ext cx="4222680" cy="2508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F9D05-729A-345C-8A6E-41AD52B5BBC1}"/>
              </a:ext>
            </a:extLst>
          </p:cNvPr>
          <p:cNvSpPr txBox="1"/>
          <p:nvPr/>
        </p:nvSpPr>
        <p:spPr>
          <a:xfrm>
            <a:off x="1848062" y="3620878"/>
            <a:ext cx="258323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자식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+mn-ea"/>
              </a:rPr>
              <a:t>Component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style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94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183252" y="920621"/>
            <a:ext cx="5303148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 class="career"&gt;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&lt;h1&gt;</a:t>
            </a:r>
            <a:r>
              <a:rPr lang="ko-KR" altLang="en-US" sz="1600" b="1" dirty="0">
                <a:effectLst/>
                <a:latin typeface="+mn-ea"/>
              </a:rPr>
              <a:t>아르바이트 및 인턴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&lt;legend&gt;</a:t>
            </a:r>
            <a:r>
              <a:rPr lang="ko-KR" altLang="en-US" sz="1600" b="1" dirty="0">
                <a:effectLst/>
                <a:latin typeface="+mn-ea"/>
              </a:rPr>
              <a:t>아르바이트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</a:t>
            </a:r>
            <a:r>
              <a:rPr lang="ko-KR" altLang="en-US" sz="1600" b="1" dirty="0">
                <a:effectLst/>
                <a:latin typeface="+mn-ea"/>
              </a:rPr>
              <a:t>아르바이트에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</a:t>
            </a:r>
            <a:r>
              <a:rPr lang="ko-KR" altLang="en-US" sz="1600" b="1" dirty="0">
                <a:effectLst/>
                <a:latin typeface="+mn-ea"/>
              </a:rPr>
              <a:t>아르바이트에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&lt;legend&gt;</a:t>
            </a:r>
            <a:r>
              <a:rPr lang="ko-KR" altLang="en-US" sz="1600" b="1" dirty="0">
                <a:effectLst/>
                <a:latin typeface="+mn-ea"/>
              </a:rPr>
              <a:t>인턴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</a:t>
            </a:r>
            <a:r>
              <a:rPr lang="ko-KR" altLang="en-US" sz="1600" b="1" dirty="0">
                <a:effectLst/>
                <a:latin typeface="+mn-ea"/>
              </a:rPr>
              <a:t>인턴에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</a:t>
            </a:r>
            <a:r>
              <a:rPr lang="ko-KR" altLang="en-US" sz="1600" b="1" dirty="0">
                <a:effectLst/>
                <a:latin typeface="+mn-ea"/>
              </a:rPr>
              <a:t>인턴에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&lt;style scoped&gt;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CareerComp1.vue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9CC36E-FA50-05F9-6207-80238AA9A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6"/>
          <a:stretch/>
        </p:blipFill>
        <p:spPr>
          <a:xfrm>
            <a:off x="4389120" y="3089141"/>
            <a:ext cx="7459579" cy="3586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23C886-217C-93A0-1395-3FEF7F6FDD93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195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140642" y="1259663"/>
            <a:ext cx="6144655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createWebHistory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createRouter</a:t>
            </a:r>
            <a:r>
              <a:rPr lang="en-US" altLang="ko-KR" sz="1600" b="1" dirty="0">
                <a:effectLst/>
                <a:latin typeface="+mn-ea"/>
              </a:rPr>
              <a:t> } from "</a:t>
            </a:r>
            <a:r>
              <a:rPr lang="en-US" altLang="ko-KR" sz="1600" b="1" dirty="0" err="1">
                <a:effectLst/>
                <a:latin typeface="+mn-ea"/>
              </a:rPr>
              <a:t>vue</a:t>
            </a:r>
            <a:r>
              <a:rPr lang="en-US" altLang="ko-KR" sz="1600" b="1" dirty="0">
                <a:effectLst/>
                <a:latin typeface="+mn-ea"/>
              </a:rPr>
              <a:t>-router";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IndexComp</a:t>
            </a:r>
            <a:r>
              <a:rPr lang="en-US" altLang="ko-KR" sz="1600" b="1" dirty="0"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effectLst/>
                <a:latin typeface="+mn-ea"/>
              </a:rPr>
              <a:t>IndexComp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IntroComp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IntroComp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ResumeComp</a:t>
            </a:r>
            <a:r>
              <a:rPr lang="en-US" altLang="ko-KR" sz="1600" b="1" dirty="0"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effectLst/>
                <a:latin typeface="+mn-ea"/>
              </a:rPr>
              <a:t>ResumeComp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SelfIntroComp</a:t>
            </a:r>
            <a:r>
              <a:rPr lang="en-US" altLang="ko-KR" sz="1600" b="1" dirty="0"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effectLst/>
                <a:latin typeface="+mn-ea"/>
              </a:rPr>
              <a:t>SelfIntroComp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ProjectComp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ProjectComp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ProjectComp1 from "../components/ProjectComp1";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ProjectComp2 from "../components/ProjectComp2";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ProjectComp3 from "../components/ProjectComp3";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ProjectComp4 from "../components/ProjectComp4";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ContestComp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ContestComp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ContestComp1 from "../components/ContestComp1";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ContestComp2 from "../components/ContestComp2";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ContestComp3 from "../components/ContestComp3“</a:t>
            </a:r>
          </a:p>
          <a:p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CareerComp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CareerComp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CareerComp1 from "../components/CareerComp1";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CareerComp2 from "../components/CareerComp2";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CareerComp3 from "../components/CareerComp3";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367646"/>
            <a:ext cx="507738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router/index.js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중복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라우팅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F43A0-4982-8264-391F-3447C4D4B41F}"/>
              </a:ext>
            </a:extLst>
          </p:cNvPr>
          <p:cNvSpPr txBox="1"/>
          <p:nvPr/>
        </p:nvSpPr>
        <p:spPr>
          <a:xfrm>
            <a:off x="6553571" y="567233"/>
            <a:ext cx="4877603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routes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</a:t>
            </a:r>
            <a:r>
              <a:rPr lang="en-US" altLang="ko-KR" sz="1600" b="1" dirty="0" err="1">
                <a:effectLst/>
                <a:latin typeface="+mn-ea"/>
              </a:rPr>
              <a:t>IndexComp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introduction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</a:t>
            </a:r>
            <a:r>
              <a:rPr lang="en-US" altLang="ko-KR" sz="1600" b="1" dirty="0" err="1">
                <a:effectLst/>
                <a:latin typeface="+mn-ea"/>
              </a:rPr>
              <a:t>IntroComp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children: [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"resume",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</a:t>
            </a:r>
            <a:r>
              <a:rPr lang="en-US" altLang="ko-KR" sz="1600" b="1" dirty="0" err="1">
                <a:effectLst/>
                <a:latin typeface="+mn-ea"/>
              </a:rPr>
              <a:t>ResumeComp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</a:t>
            </a:r>
            <a:r>
              <a:rPr lang="en-US" altLang="ko-KR" sz="1600" b="1" dirty="0" err="1">
                <a:effectLst/>
                <a:latin typeface="+mn-ea"/>
              </a:rPr>
              <a:t>selfintro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</a:t>
            </a:r>
            <a:r>
              <a:rPr lang="en-US" altLang="ko-KR" sz="1600" b="1" dirty="0" err="1">
                <a:effectLst/>
                <a:latin typeface="+mn-ea"/>
              </a:rPr>
              <a:t>SelfIntroComp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],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3E1B47-8EB0-B612-9BCA-965A1855C7E4}"/>
              </a:ext>
            </a:extLst>
          </p:cNvPr>
          <p:cNvSpPr/>
          <p:nvPr/>
        </p:nvSpPr>
        <p:spPr>
          <a:xfrm>
            <a:off x="6676294" y="1854038"/>
            <a:ext cx="3927108" cy="3436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2E77A-3422-AF5E-50BE-D053C5CB3CEF}"/>
              </a:ext>
            </a:extLst>
          </p:cNvPr>
          <p:cNvSpPr txBox="1"/>
          <p:nvPr/>
        </p:nvSpPr>
        <p:spPr>
          <a:xfrm>
            <a:off x="6553571" y="112941"/>
            <a:ext cx="50773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중복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라우팅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3F857-2607-2D20-D6EA-E772FC3A8371}"/>
              </a:ext>
            </a:extLst>
          </p:cNvPr>
          <p:cNvSpPr txBox="1"/>
          <p:nvPr/>
        </p:nvSpPr>
        <p:spPr>
          <a:xfrm>
            <a:off x="9209877" y="1686041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+mn-ea"/>
              </a:rPr>
              <a:t>중복 라우팅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F7EAAD-220D-8643-8502-631F086A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1" y="5414622"/>
            <a:ext cx="5661010" cy="1195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8B3D62-08E3-5174-4086-021CF4D6AF97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A7168D-2B3A-9FAE-D68D-F05C888DEC9D}"/>
              </a:ext>
            </a:extLst>
          </p:cNvPr>
          <p:cNvSpPr/>
          <p:nvPr/>
        </p:nvSpPr>
        <p:spPr>
          <a:xfrm>
            <a:off x="6828694" y="2568539"/>
            <a:ext cx="3609850" cy="2455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C6595-1BD7-FCB7-2CA3-F5B24F2A7ED1}"/>
              </a:ext>
            </a:extLst>
          </p:cNvPr>
          <p:cNvSpPr txBox="1"/>
          <p:nvPr/>
        </p:nvSpPr>
        <p:spPr>
          <a:xfrm>
            <a:off x="9440776" y="2161815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58C71-236B-AF34-C3D2-262D468448B4}"/>
              </a:ext>
            </a:extLst>
          </p:cNvPr>
          <p:cNvSpPr txBox="1"/>
          <p:nvPr/>
        </p:nvSpPr>
        <p:spPr>
          <a:xfrm>
            <a:off x="8927001" y="2708319"/>
            <a:ext cx="1393525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Children</a:t>
            </a:r>
          </a:p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4E0AF-C64A-7E7F-BD34-79D9AD699829}"/>
              </a:ext>
            </a:extLst>
          </p:cNvPr>
          <p:cNvSpPr txBox="1"/>
          <p:nvPr/>
        </p:nvSpPr>
        <p:spPr>
          <a:xfrm>
            <a:off x="6411791" y="6012544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A3EDA-240D-865C-C8BD-0F46585CD863}"/>
              </a:ext>
            </a:extLst>
          </p:cNvPr>
          <p:cNvSpPr txBox="1"/>
          <p:nvPr/>
        </p:nvSpPr>
        <p:spPr>
          <a:xfrm>
            <a:off x="9741781" y="6314482"/>
            <a:ext cx="1393525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Children</a:t>
            </a:r>
          </a:p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Component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993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111767" y="1122750"/>
            <a:ext cx="4046348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project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</a:t>
            </a:r>
            <a:r>
              <a:rPr lang="en-US" altLang="ko-KR" sz="1600" b="1" dirty="0" err="1">
                <a:effectLst/>
                <a:latin typeface="+mn-ea"/>
              </a:rPr>
              <a:t>ProjectComp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children: [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"project1",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ProjectComp1,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"project2",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ProjectComp2,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"project3",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ProjectComp3,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"project4",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ProjectComp4,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],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9BD68-DA76-D7BF-300D-7444F3E9AE7C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13ADD-8D3D-AB4F-6623-0BA2D4BB5D46}"/>
              </a:ext>
            </a:extLst>
          </p:cNvPr>
          <p:cNvSpPr txBox="1"/>
          <p:nvPr/>
        </p:nvSpPr>
        <p:spPr>
          <a:xfrm>
            <a:off x="148717" y="533504"/>
            <a:ext cx="50773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중복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라우팅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8010F2-6C72-84B2-7272-296AA6FB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42" y="3590679"/>
            <a:ext cx="7015932" cy="2733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D009BF-2F94-B303-19A0-6D8048D29C6D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67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F43A0-4982-8264-391F-3447C4D4B41F}"/>
              </a:ext>
            </a:extLst>
          </p:cNvPr>
          <p:cNvSpPr txBox="1"/>
          <p:nvPr/>
        </p:nvSpPr>
        <p:spPr>
          <a:xfrm>
            <a:off x="548688" y="1206701"/>
            <a:ext cx="3663489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contest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</a:t>
            </a:r>
            <a:r>
              <a:rPr lang="en-US" altLang="ko-KR" sz="1600" b="1" dirty="0" err="1">
                <a:effectLst/>
                <a:latin typeface="+mn-ea"/>
              </a:rPr>
              <a:t>ContestComp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children: [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"contest1",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ContestComp1,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"contest2",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ContestComp2,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"contest3",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ContestComp3,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],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6A0C9-027C-C26A-70F1-FC4E0C923929}"/>
              </a:ext>
            </a:extLst>
          </p:cNvPr>
          <p:cNvSpPr txBox="1"/>
          <p:nvPr/>
        </p:nvSpPr>
        <p:spPr>
          <a:xfrm>
            <a:off x="4385959" y="205675"/>
            <a:ext cx="3663489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path: "/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career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</a:t>
            </a:r>
            <a:r>
              <a:rPr lang="en-US" altLang="ko-KR" sz="1600" b="1" dirty="0" err="1">
                <a:effectLst/>
                <a:latin typeface="+mn-ea"/>
              </a:rPr>
              <a:t>CareerComp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children: [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"career1",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CareerComp1,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"career2",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CareerComp2,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path: "career3",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component: CareerComp3,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],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router = </a:t>
            </a:r>
            <a:r>
              <a:rPr lang="en-US" altLang="ko-KR" sz="1600" b="1" dirty="0" err="1">
                <a:effectLst/>
                <a:latin typeface="+mn-ea"/>
              </a:rPr>
              <a:t>createRouter</a:t>
            </a:r>
            <a:r>
              <a:rPr lang="en-US" altLang="ko-KR" sz="1600" b="1" dirty="0">
                <a:effectLst/>
                <a:latin typeface="+mn-ea"/>
              </a:rPr>
              <a:t>({</a:t>
            </a:r>
          </a:p>
          <a:p>
            <a:r>
              <a:rPr lang="en-US" altLang="ko-KR" sz="1600" b="1" dirty="0">
                <a:effectLst/>
                <a:latin typeface="+mn-ea"/>
              </a:rPr>
              <a:t>  // </a:t>
            </a:r>
            <a:r>
              <a:rPr lang="ko-KR" altLang="en-US" sz="1600" b="1" dirty="0" err="1">
                <a:effectLst/>
                <a:latin typeface="+mn-ea"/>
              </a:rPr>
              <a:t>라우트</a:t>
            </a:r>
            <a:r>
              <a:rPr lang="ko-KR" altLang="en-US" sz="1600" b="1" dirty="0">
                <a:effectLst/>
                <a:latin typeface="+mn-ea"/>
              </a:rPr>
              <a:t> 생성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history: </a:t>
            </a:r>
            <a:r>
              <a:rPr lang="en-US" altLang="ko-KR" sz="1600" b="1" dirty="0" err="1">
                <a:effectLst/>
                <a:latin typeface="+mn-ea"/>
              </a:rPr>
              <a:t>createWebHistory</a:t>
            </a:r>
            <a:r>
              <a:rPr lang="en-US" altLang="ko-KR" sz="1600" b="1" dirty="0">
                <a:effectLst/>
                <a:latin typeface="+mn-ea"/>
              </a:rPr>
              <a:t>(),</a:t>
            </a:r>
          </a:p>
          <a:p>
            <a:r>
              <a:rPr lang="en-US" altLang="ko-KR" sz="1600" b="1" dirty="0">
                <a:effectLst/>
                <a:latin typeface="+mn-ea"/>
              </a:rPr>
              <a:t>  routes,</a:t>
            </a:r>
          </a:p>
          <a:p>
            <a:r>
              <a:rPr lang="en-US" altLang="ko-KR" sz="1600" b="1" dirty="0">
                <a:effectLst/>
                <a:latin typeface="+mn-ea"/>
              </a:rPr>
              <a:t>});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router;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9BD68-DA76-D7BF-300D-7444F3E9AE7C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13ADD-8D3D-AB4F-6623-0BA2D4BB5D46}"/>
              </a:ext>
            </a:extLst>
          </p:cNvPr>
          <p:cNvSpPr txBox="1"/>
          <p:nvPr/>
        </p:nvSpPr>
        <p:spPr>
          <a:xfrm>
            <a:off x="148717" y="533504"/>
            <a:ext cx="507738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중복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라우팅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3490C-BBEC-2215-7DA1-F411E8B2E868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vue_2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765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DCE98-7ADD-348F-6263-79AB7AB26125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1EC26-2AD5-979D-B424-E57B828AC4BD}"/>
              </a:ext>
            </a:extLst>
          </p:cNvPr>
          <p:cNvSpPr txBox="1"/>
          <p:nvPr/>
        </p:nvSpPr>
        <p:spPr>
          <a:xfrm>
            <a:off x="165782" y="422316"/>
            <a:ext cx="8248301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전체 화면 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Mein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Menu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만 변경했어요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5C39BD-E08D-BC17-A5A1-B9B889C1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71" y="1431621"/>
            <a:ext cx="9252590" cy="54263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8218C-FB00-8578-69A0-3E888B54C519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755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DCE98-7ADD-348F-6263-79AB7AB26125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CBE58A-1B7C-C289-00B7-528CE810B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45"/>
          <a:stretch/>
        </p:blipFill>
        <p:spPr>
          <a:xfrm>
            <a:off x="6832117" y="1265750"/>
            <a:ext cx="2701606" cy="5504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1EC26-2AD5-979D-B424-E57B828AC4BD}"/>
              </a:ext>
            </a:extLst>
          </p:cNvPr>
          <p:cNvSpPr txBox="1"/>
          <p:nvPr/>
        </p:nvSpPr>
        <p:spPr>
          <a:xfrm>
            <a:off x="165782" y="422316"/>
            <a:ext cx="488910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전체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Component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구성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메인 메뉴는 </a:t>
            </a:r>
            <a:r>
              <a:rPr lang="en-US" altLang="ko-KR" b="1" dirty="0">
                <a:solidFill>
                  <a:srgbClr val="000000"/>
                </a:solidFill>
                <a:latin typeface="나눔바른고딕"/>
              </a:rPr>
              <a:t>Routing</a:t>
            </a: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 안함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나눔바른고딕"/>
              </a:rPr>
              <a:t>메인 컴포넌트는 메뉴이름 만 존재</a:t>
            </a:r>
            <a:endParaRPr lang="en-US" altLang="ko-KR" b="1" dirty="0">
              <a:solidFill>
                <a:srgbClr val="000000"/>
              </a:solidFill>
              <a:latin typeface="나눔바른고딕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507A95BE-719A-4FFF-4173-8A083EDCE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90994"/>
              </p:ext>
            </p:extLst>
          </p:nvPr>
        </p:nvGraphicFramePr>
        <p:xfrm>
          <a:off x="581424" y="1773143"/>
          <a:ext cx="5880616" cy="5063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084">
                  <a:extLst>
                    <a:ext uri="{9D8B030D-6E8A-4147-A177-3AD203B41FA5}">
                      <a16:colId xmlns:a16="http://schemas.microsoft.com/office/drawing/2014/main" val="1832403435"/>
                    </a:ext>
                  </a:extLst>
                </a:gridCol>
                <a:gridCol w="1739599">
                  <a:extLst>
                    <a:ext uri="{9D8B030D-6E8A-4147-A177-3AD203B41FA5}">
                      <a16:colId xmlns:a16="http://schemas.microsoft.com/office/drawing/2014/main" val="3573348012"/>
                    </a:ext>
                  </a:extLst>
                </a:gridCol>
                <a:gridCol w="2588933">
                  <a:extLst>
                    <a:ext uri="{9D8B030D-6E8A-4147-A177-3AD203B41FA5}">
                      <a16:colId xmlns:a16="http://schemas.microsoft.com/office/drawing/2014/main" val="3836759815"/>
                    </a:ext>
                  </a:extLst>
                </a:gridCol>
              </a:tblGrid>
              <a:tr h="63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Main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menu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menu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Component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03704"/>
                  </a:ext>
                </a:extLst>
              </a:tr>
              <a:tr h="3686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나의 소개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ResumeComp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이력서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1335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SelfIntroComp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자기소개서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80686"/>
                  </a:ext>
                </a:extLst>
              </a:tr>
              <a:tr h="36861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ReactJs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7760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VueJs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07576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 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NodejS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30758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Proxy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1217"/>
                  </a:ext>
                </a:extLst>
              </a:tr>
              <a:tr h="36861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294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14608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Contest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00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공모전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75350"/>
                  </a:ext>
                </a:extLst>
              </a:tr>
              <a:tr h="36861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나의경룍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아르바이트 및 인턴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83637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사회 봉사 및 연수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35271"/>
                  </a:ext>
                </a:extLst>
              </a:tr>
              <a:tr h="3686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Career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자격증 및 </a:t>
                      </a:r>
                      <a:r>
                        <a:rPr lang="ko-KR" alt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그외</a:t>
                      </a:r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스펙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14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633A65-EC5D-9463-2384-3F0F14103481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1601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>
            <a:extLst>
              <a:ext uri="{FF2B5EF4-FFF2-40B4-BE49-F238E27FC236}">
                <a16:creationId xmlns:a16="http://schemas.microsoft.com/office/drawing/2014/main" id="{B1DFFC04-B8E1-E670-5F76-FB29B1AC0C2A}"/>
              </a:ext>
            </a:extLst>
          </p:cNvPr>
          <p:cNvSpPr txBox="1"/>
          <p:nvPr/>
        </p:nvSpPr>
        <p:spPr>
          <a:xfrm>
            <a:off x="73329" y="419706"/>
            <a:ext cx="4878816" cy="1361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tabLst>
                <a:tab pos="2984500" algn="l"/>
              </a:tabLst>
            </a:pPr>
            <a:r>
              <a:rPr lang="ko-KR" altLang="en-US" sz="18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8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메뉴 구성</a:t>
            </a:r>
            <a:endParaRPr lang="ko-KR" altLang="en-US" b="1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  <a:tabLst>
                <a:tab pos="2984500" algn="l"/>
              </a:tabLst>
            </a:pP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서브메뉴           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display :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none;</a:t>
            </a:r>
            <a:endParaRPr lang="ko-KR" altLang="en-US" b="1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60000"/>
              </a:lnSpc>
              <a:buFont typeface="Wingdings" panose="05000000000000000000" pitchFamily="2" charset="2"/>
              <a:buChar char="l"/>
              <a:tabLst>
                <a:tab pos="2984500" algn="l"/>
              </a:tabLst>
            </a:pP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hover =&gt; display: block; </a:t>
            </a:r>
            <a:endParaRPr lang="ko-KR" altLang="en-US" b="1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33D32F-2EE6-0CE8-21D8-F5B87ED925F3}"/>
              </a:ext>
            </a:extLst>
          </p:cNvPr>
          <p:cNvGrpSpPr/>
          <p:nvPr/>
        </p:nvGrpSpPr>
        <p:grpSpPr>
          <a:xfrm>
            <a:off x="140713" y="2098037"/>
            <a:ext cx="9622863" cy="4132131"/>
            <a:chOff x="127312" y="2622019"/>
            <a:chExt cx="11251174" cy="41321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19E91D9-E465-AF1F-CFD0-2BD28B96326E}"/>
                </a:ext>
              </a:extLst>
            </p:cNvPr>
            <p:cNvSpPr/>
            <p:nvPr/>
          </p:nvSpPr>
          <p:spPr>
            <a:xfrm>
              <a:off x="5743064" y="2622019"/>
              <a:ext cx="901772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+mn-ea"/>
                </a:rPr>
                <a:t>ul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59D5DF-D961-89FE-2105-03832222B62E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5400000">
              <a:off x="3583719" y="1433721"/>
              <a:ext cx="1006014" cy="42144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3EED46A3-A04D-DD34-7E89-18FC9C1627B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5400000">
              <a:off x="4893720" y="2758282"/>
              <a:ext cx="1020575" cy="15798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F4A634-B4A0-B84D-FB2B-ADE09359DB7C}"/>
                </a:ext>
              </a:extLst>
            </p:cNvPr>
            <p:cNvSpPr/>
            <p:nvPr/>
          </p:nvSpPr>
          <p:spPr>
            <a:xfrm>
              <a:off x="804359" y="5995433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FF83731B-9A4A-E36B-C16A-D5B6A04A10CD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rot="16200000" flipV="1">
              <a:off x="989269" y="5821091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0CAB31-1D4D-FFFC-0E10-935499E6EB5B}"/>
                </a:ext>
              </a:extLst>
            </p:cNvPr>
            <p:cNvSpPr/>
            <p:nvPr/>
          </p:nvSpPr>
          <p:spPr>
            <a:xfrm>
              <a:off x="812151" y="5424229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193B33-BFA0-31B9-A387-ED1C4D8BFD46}"/>
                </a:ext>
              </a:extLst>
            </p:cNvPr>
            <p:cNvSpPr/>
            <p:nvPr/>
          </p:nvSpPr>
          <p:spPr>
            <a:xfrm>
              <a:off x="1640298" y="5999564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4A2C589B-5C7D-9ADB-B09F-E59E29A4B117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V="1">
              <a:off x="1825208" y="5825223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7B1006-5FF3-27A3-BF22-2728551F2B18}"/>
                </a:ext>
              </a:extLst>
            </p:cNvPr>
            <p:cNvSpPr/>
            <p:nvPr/>
          </p:nvSpPr>
          <p:spPr>
            <a:xfrm>
              <a:off x="1648090" y="5428361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805B32-B773-2D42-E8E1-1F6390D79243}"/>
                </a:ext>
              </a:extLst>
            </p:cNvPr>
            <p:cNvSpPr/>
            <p:nvPr/>
          </p:nvSpPr>
          <p:spPr>
            <a:xfrm>
              <a:off x="2521721" y="5993956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DF1DD4CE-ECE4-E805-D7C3-CEBC352AFFE7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2706631" y="5819614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3E7798-78EC-AA7F-C991-7DF9AC99C29F}"/>
                </a:ext>
              </a:extLst>
            </p:cNvPr>
            <p:cNvSpPr/>
            <p:nvPr/>
          </p:nvSpPr>
          <p:spPr>
            <a:xfrm>
              <a:off x="2529514" y="5422752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F4C84FB-C71F-FC63-3C61-DACB9A23915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rot="5400000" flipH="1" flipV="1">
              <a:off x="1409720" y="4833334"/>
              <a:ext cx="348683" cy="8331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FF576A2C-0C0A-F678-1628-9E7574148F5E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V="1">
              <a:off x="1825624" y="5250539"/>
              <a:ext cx="352815" cy="2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7AAAE261-D16C-2007-8A46-CA8C0BCEF467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16200000" flipV="1">
              <a:off x="2269139" y="4807023"/>
              <a:ext cx="347206" cy="8842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836D8E4-43B5-0E6B-16F5-B2F27D5DA011}"/>
                </a:ext>
              </a:extLst>
            </p:cNvPr>
            <p:cNvSpPr/>
            <p:nvPr/>
          </p:nvSpPr>
          <p:spPr>
            <a:xfrm>
              <a:off x="1633731" y="4062186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B9C8CC4-B3D4-F15D-46E7-5C6861029C96}"/>
                </a:ext>
              </a:extLst>
            </p:cNvPr>
            <p:cNvSpPr/>
            <p:nvPr/>
          </p:nvSpPr>
          <p:spPr>
            <a:xfrm>
              <a:off x="728064" y="4667027"/>
              <a:ext cx="718502" cy="40313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B62FC181-9AA5-7990-238A-392CFC924EB9}"/>
                </a:ext>
              </a:extLst>
            </p:cNvPr>
            <p:cNvCxnSpPr>
              <a:cxnSpLocks/>
              <a:stCxn id="61" idx="0"/>
              <a:endCxn id="60" idx="2"/>
            </p:cNvCxnSpPr>
            <p:nvPr/>
          </p:nvCxnSpPr>
          <p:spPr>
            <a:xfrm rot="5400000" flipH="1" flipV="1">
              <a:off x="1443740" y="4121681"/>
              <a:ext cx="188922" cy="9017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7D29E14-1061-2943-8ADA-0FB2C2EE29F2}"/>
                </a:ext>
              </a:extLst>
            </p:cNvPr>
            <p:cNvSpPr/>
            <p:nvPr/>
          </p:nvSpPr>
          <p:spPr>
            <a:xfrm>
              <a:off x="1628139" y="4672413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+mn-ea"/>
                </a:rPr>
                <a:t>ul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9E2D5C-F6AE-4F7F-8EC7-80C28C719AEC}"/>
                </a:ext>
              </a:extLst>
            </p:cNvPr>
            <p:cNvCxnSpPr>
              <a:cxnSpLocks/>
              <a:stCxn id="79" idx="0"/>
              <a:endCxn id="60" idx="2"/>
            </p:cNvCxnSpPr>
            <p:nvPr/>
          </p:nvCxnSpPr>
          <p:spPr>
            <a:xfrm rot="5400000" flipH="1" flipV="1">
              <a:off x="1889136" y="4572463"/>
              <a:ext cx="194308" cy="55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392BFA0-629A-F8F7-1D2B-6DBE93343F83}"/>
                </a:ext>
              </a:extLst>
            </p:cNvPr>
            <p:cNvSpPr/>
            <p:nvPr/>
          </p:nvSpPr>
          <p:spPr>
            <a:xfrm>
              <a:off x="3438920" y="6009994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3876FD3D-9130-9281-B6F6-6FB4415F9BE7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16200000" flipV="1">
              <a:off x="3623830" y="5835652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1BE3554-63EB-2244-C255-38F66E7E3941}"/>
                </a:ext>
              </a:extLst>
            </p:cNvPr>
            <p:cNvSpPr/>
            <p:nvPr/>
          </p:nvSpPr>
          <p:spPr>
            <a:xfrm>
              <a:off x="3446712" y="5438790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1B835AC-84A7-E5A8-2DF9-7F56D7D73636}"/>
                </a:ext>
              </a:extLst>
            </p:cNvPr>
            <p:cNvSpPr/>
            <p:nvPr/>
          </p:nvSpPr>
          <p:spPr>
            <a:xfrm>
              <a:off x="4274859" y="6014125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5E66018E-ADD2-B7EC-D6A6-8711D59FFF62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rot="16200000" flipV="1">
              <a:off x="4459769" y="5839784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7834251-9CCE-A83B-D7D4-855F6A6E9D9F}"/>
                </a:ext>
              </a:extLst>
            </p:cNvPr>
            <p:cNvSpPr/>
            <p:nvPr/>
          </p:nvSpPr>
          <p:spPr>
            <a:xfrm>
              <a:off x="4282651" y="5442922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3CD3533-37DE-10D9-1BC6-716CD1721172}"/>
                </a:ext>
              </a:extLst>
            </p:cNvPr>
            <p:cNvSpPr/>
            <p:nvPr/>
          </p:nvSpPr>
          <p:spPr>
            <a:xfrm>
              <a:off x="5156282" y="6008517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49882977-4B20-EEDA-34EB-29ADE0DD665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rot="16200000" flipV="1">
              <a:off x="5341193" y="5834175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BBB342C-884D-287B-808F-618CDDE9F5D7}"/>
                </a:ext>
              </a:extLst>
            </p:cNvPr>
            <p:cNvSpPr/>
            <p:nvPr/>
          </p:nvSpPr>
          <p:spPr>
            <a:xfrm>
              <a:off x="5164075" y="5437313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28AE52AA-BA82-4637-F8C7-9462D1B323C2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rot="5400000" flipH="1" flipV="1">
              <a:off x="4044281" y="4847895"/>
              <a:ext cx="348683" cy="8331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0EA9F5A-52FB-58A6-830E-F08C44C8E38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rot="16200000" flipV="1">
              <a:off x="4460185" y="5265100"/>
              <a:ext cx="352815" cy="2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3ACFF47E-CE3B-8434-5A7D-BC351FB277D8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rot="16200000" flipV="1">
              <a:off x="4903700" y="4821584"/>
              <a:ext cx="347206" cy="8842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CDFDCB5-13EA-CD4E-40BE-3403BA88F293}"/>
                </a:ext>
              </a:extLst>
            </p:cNvPr>
            <p:cNvSpPr/>
            <p:nvPr/>
          </p:nvSpPr>
          <p:spPr>
            <a:xfrm>
              <a:off x="4268292" y="4076747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662181C-2311-7A9A-CC78-26BABC8EBD61}"/>
                </a:ext>
              </a:extLst>
            </p:cNvPr>
            <p:cNvSpPr/>
            <p:nvPr/>
          </p:nvSpPr>
          <p:spPr>
            <a:xfrm>
              <a:off x="3362625" y="4681588"/>
              <a:ext cx="718502" cy="40313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0C7B27F-1D7C-447F-6E67-767C2AB36C70}"/>
                </a:ext>
              </a:extLst>
            </p:cNvPr>
            <p:cNvCxnSpPr>
              <a:cxnSpLocks/>
              <a:stCxn id="102" idx="0"/>
              <a:endCxn id="101" idx="2"/>
            </p:cNvCxnSpPr>
            <p:nvPr/>
          </p:nvCxnSpPr>
          <p:spPr>
            <a:xfrm rot="5400000" flipH="1" flipV="1">
              <a:off x="4078301" y="4136242"/>
              <a:ext cx="188922" cy="9017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F5645D3-BF9A-0F15-58BE-E4B03687CB41}"/>
                </a:ext>
              </a:extLst>
            </p:cNvPr>
            <p:cNvSpPr/>
            <p:nvPr/>
          </p:nvSpPr>
          <p:spPr>
            <a:xfrm>
              <a:off x="4262700" y="4686974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+mn-ea"/>
                </a:rPr>
                <a:t>ul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DACA8E4C-7CD1-1625-4998-07348B87AB73}"/>
                </a:ext>
              </a:extLst>
            </p:cNvPr>
            <p:cNvCxnSpPr>
              <a:cxnSpLocks/>
              <a:stCxn id="105" idx="0"/>
              <a:endCxn id="101" idx="2"/>
            </p:cNvCxnSpPr>
            <p:nvPr/>
          </p:nvCxnSpPr>
          <p:spPr>
            <a:xfrm rot="5400000" flipH="1" flipV="1">
              <a:off x="4523697" y="4587024"/>
              <a:ext cx="194308" cy="55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344D562-7525-47A9-EFA4-50DC213D53B0}"/>
                </a:ext>
              </a:extLst>
            </p:cNvPr>
            <p:cNvSpPr/>
            <p:nvPr/>
          </p:nvSpPr>
          <p:spPr>
            <a:xfrm>
              <a:off x="6128620" y="6009994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DA5EB972-A06B-3497-A359-F93F78B47AC9}"/>
                </a:ext>
              </a:extLst>
            </p:cNvPr>
            <p:cNvCxnSpPr>
              <a:cxnSpLocks/>
              <a:stCxn id="150" idx="0"/>
            </p:cNvCxnSpPr>
            <p:nvPr/>
          </p:nvCxnSpPr>
          <p:spPr>
            <a:xfrm rot="16200000" flipV="1">
              <a:off x="6313530" y="5835652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395A1C5-F344-0C70-71C1-163BD68C8EE2}"/>
                </a:ext>
              </a:extLst>
            </p:cNvPr>
            <p:cNvSpPr/>
            <p:nvPr/>
          </p:nvSpPr>
          <p:spPr>
            <a:xfrm>
              <a:off x="6136412" y="5438790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C601B25-8160-93FB-3EA1-CB131E397535}"/>
                </a:ext>
              </a:extLst>
            </p:cNvPr>
            <p:cNvSpPr/>
            <p:nvPr/>
          </p:nvSpPr>
          <p:spPr>
            <a:xfrm>
              <a:off x="6964559" y="6014125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ㅍ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1F2E374-967E-EEB0-88FF-8A028A313960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rot="16200000" flipV="1">
              <a:off x="7149469" y="5839784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7586D91-B8F1-0EA8-5934-D27147C5375F}"/>
                </a:ext>
              </a:extLst>
            </p:cNvPr>
            <p:cNvSpPr/>
            <p:nvPr/>
          </p:nvSpPr>
          <p:spPr>
            <a:xfrm>
              <a:off x="6972351" y="5442922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D6F4606-EE1F-788D-7D66-0D47CF3450D9}"/>
                </a:ext>
              </a:extLst>
            </p:cNvPr>
            <p:cNvSpPr/>
            <p:nvPr/>
          </p:nvSpPr>
          <p:spPr>
            <a:xfrm>
              <a:off x="7845982" y="6008517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57" name="연결선: 꺾임 156">
              <a:extLst>
                <a:ext uri="{FF2B5EF4-FFF2-40B4-BE49-F238E27FC236}">
                  <a16:creationId xmlns:a16="http://schemas.microsoft.com/office/drawing/2014/main" id="{A7A2AFD2-43C7-82B5-0B36-8472715C7389}"/>
                </a:ext>
              </a:extLst>
            </p:cNvPr>
            <p:cNvCxnSpPr>
              <a:cxnSpLocks/>
              <a:stCxn id="156" idx="0"/>
            </p:cNvCxnSpPr>
            <p:nvPr/>
          </p:nvCxnSpPr>
          <p:spPr>
            <a:xfrm rot="16200000" flipV="1">
              <a:off x="8030892" y="5834175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0199DF3-B69D-0A57-A26C-CA1AF8733671}"/>
                </a:ext>
              </a:extLst>
            </p:cNvPr>
            <p:cNvSpPr/>
            <p:nvPr/>
          </p:nvSpPr>
          <p:spPr>
            <a:xfrm>
              <a:off x="7853775" y="5437313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13A7EDA6-DA55-C6F3-A5E4-209DD688A38F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rot="5400000" flipH="1" flipV="1">
              <a:off x="6733981" y="4847895"/>
              <a:ext cx="348683" cy="8331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연결선: 꺾임 159">
              <a:extLst>
                <a:ext uri="{FF2B5EF4-FFF2-40B4-BE49-F238E27FC236}">
                  <a16:creationId xmlns:a16="http://schemas.microsoft.com/office/drawing/2014/main" id="{A792432E-69B6-1807-C5FE-BE9223F1C3FC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rot="16200000" flipV="1">
              <a:off x="7149885" y="5265100"/>
              <a:ext cx="352815" cy="2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연결선: 꺾임 160">
              <a:extLst>
                <a:ext uri="{FF2B5EF4-FFF2-40B4-BE49-F238E27FC236}">
                  <a16:creationId xmlns:a16="http://schemas.microsoft.com/office/drawing/2014/main" id="{29D83AB7-395F-9527-7FF9-FB54DA2C65AF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 rot="16200000" flipV="1">
              <a:off x="7593400" y="4821584"/>
              <a:ext cx="347206" cy="8842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D6D242A-C148-D2B6-E5A5-68AE1E076D69}"/>
                </a:ext>
              </a:extLst>
            </p:cNvPr>
            <p:cNvSpPr/>
            <p:nvPr/>
          </p:nvSpPr>
          <p:spPr>
            <a:xfrm>
              <a:off x="6957992" y="4076747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54A7270-031B-1ACA-4577-959B0BF7E54D}"/>
                </a:ext>
              </a:extLst>
            </p:cNvPr>
            <p:cNvSpPr/>
            <p:nvPr/>
          </p:nvSpPr>
          <p:spPr>
            <a:xfrm>
              <a:off x="6052325" y="4681588"/>
              <a:ext cx="718502" cy="40313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66" name="연결선: 꺾임 165">
              <a:extLst>
                <a:ext uri="{FF2B5EF4-FFF2-40B4-BE49-F238E27FC236}">
                  <a16:creationId xmlns:a16="http://schemas.microsoft.com/office/drawing/2014/main" id="{50D0180E-2C7C-7BBB-E567-AB2651D370B7}"/>
                </a:ext>
              </a:extLst>
            </p:cNvPr>
            <p:cNvCxnSpPr>
              <a:cxnSpLocks/>
              <a:stCxn id="164" idx="0"/>
              <a:endCxn id="163" idx="2"/>
            </p:cNvCxnSpPr>
            <p:nvPr/>
          </p:nvCxnSpPr>
          <p:spPr>
            <a:xfrm rot="5400000" flipH="1" flipV="1">
              <a:off x="6768001" y="4136242"/>
              <a:ext cx="188922" cy="9017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BE2C933-1B6A-4150-AA45-B7B39C1ECF3D}"/>
                </a:ext>
              </a:extLst>
            </p:cNvPr>
            <p:cNvSpPr/>
            <p:nvPr/>
          </p:nvSpPr>
          <p:spPr>
            <a:xfrm>
              <a:off x="6952400" y="4686974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+mn-ea"/>
                </a:rPr>
                <a:t>ul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57843B26-ECEA-3B96-3C62-B8C5C205FD3D}"/>
                </a:ext>
              </a:extLst>
            </p:cNvPr>
            <p:cNvCxnSpPr>
              <a:cxnSpLocks/>
              <a:stCxn id="167" idx="0"/>
              <a:endCxn id="163" idx="2"/>
            </p:cNvCxnSpPr>
            <p:nvPr/>
          </p:nvCxnSpPr>
          <p:spPr>
            <a:xfrm rot="5400000" flipH="1" flipV="1">
              <a:off x="7213397" y="4587024"/>
              <a:ext cx="194308" cy="55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B7CCBE1-5D93-BD57-040F-B42EE21E1B39}"/>
                </a:ext>
              </a:extLst>
            </p:cNvPr>
            <p:cNvSpPr/>
            <p:nvPr/>
          </p:nvSpPr>
          <p:spPr>
            <a:xfrm>
              <a:off x="8763181" y="6024555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CCAFEEE5-F527-4090-465E-0A3D478FBA91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rot="16200000" flipV="1">
              <a:off x="8948091" y="5850213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A800B0D-5436-78C2-63EC-191C7BB6287D}"/>
                </a:ext>
              </a:extLst>
            </p:cNvPr>
            <p:cNvSpPr/>
            <p:nvPr/>
          </p:nvSpPr>
          <p:spPr>
            <a:xfrm>
              <a:off x="8770973" y="5453351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7610E68-C149-417B-63D9-F5DB3BFAD065}"/>
                </a:ext>
              </a:extLst>
            </p:cNvPr>
            <p:cNvSpPr/>
            <p:nvPr/>
          </p:nvSpPr>
          <p:spPr>
            <a:xfrm>
              <a:off x="9599120" y="6028686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ㅍ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0B3F703C-E72B-7D2A-29DC-B91517854947}"/>
                </a:ext>
              </a:extLst>
            </p:cNvPr>
            <p:cNvCxnSpPr>
              <a:cxnSpLocks/>
              <a:stCxn id="173" idx="0"/>
            </p:cNvCxnSpPr>
            <p:nvPr/>
          </p:nvCxnSpPr>
          <p:spPr>
            <a:xfrm rot="16200000" flipV="1">
              <a:off x="9784030" y="5854345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DFBC36C-5213-B15F-03D6-4AF77A9E01D1}"/>
                </a:ext>
              </a:extLst>
            </p:cNvPr>
            <p:cNvSpPr/>
            <p:nvPr/>
          </p:nvSpPr>
          <p:spPr>
            <a:xfrm>
              <a:off x="9606912" y="5457483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DC5C216-C222-CD6D-FB16-5DE4AC1DBDC6}"/>
                </a:ext>
              </a:extLst>
            </p:cNvPr>
            <p:cNvSpPr/>
            <p:nvPr/>
          </p:nvSpPr>
          <p:spPr>
            <a:xfrm>
              <a:off x="10480543" y="6023078"/>
              <a:ext cx="718502" cy="41591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err="1">
                  <a:solidFill>
                    <a:schemeClr val="tx1"/>
                  </a:solidFill>
                  <a:latin typeface="+mn-ea"/>
                </a:rPr>
                <a:t>ㅍ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BB083AAC-E58C-49FE-1363-234CC0AA306F}"/>
                </a:ext>
              </a:extLst>
            </p:cNvPr>
            <p:cNvCxnSpPr>
              <a:cxnSpLocks/>
              <a:stCxn id="176" idx="0"/>
            </p:cNvCxnSpPr>
            <p:nvPr/>
          </p:nvCxnSpPr>
          <p:spPr>
            <a:xfrm rot="16200000" flipV="1">
              <a:off x="10665454" y="5848736"/>
              <a:ext cx="348682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860AB1A-E97B-506D-11E6-755CBC4A2042}"/>
                </a:ext>
              </a:extLst>
            </p:cNvPr>
            <p:cNvSpPr/>
            <p:nvPr/>
          </p:nvSpPr>
          <p:spPr>
            <a:xfrm>
              <a:off x="10488336" y="5451874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D7F8CFA3-C814-E95C-8E27-7420F5EBDB56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 rot="5400000" flipH="1" flipV="1">
              <a:off x="9368542" y="4862456"/>
              <a:ext cx="348683" cy="8331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96D95C4-6CC9-6354-C3D4-DEE1C68CDB06}"/>
                </a:ext>
              </a:extLst>
            </p:cNvPr>
            <p:cNvCxnSpPr>
              <a:cxnSpLocks/>
              <a:stCxn id="175" idx="0"/>
            </p:cNvCxnSpPr>
            <p:nvPr/>
          </p:nvCxnSpPr>
          <p:spPr>
            <a:xfrm rot="16200000" flipV="1">
              <a:off x="9784446" y="5279661"/>
              <a:ext cx="352815" cy="2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연결선: 꺾임 180">
              <a:extLst>
                <a:ext uri="{FF2B5EF4-FFF2-40B4-BE49-F238E27FC236}">
                  <a16:creationId xmlns:a16="http://schemas.microsoft.com/office/drawing/2014/main" id="{E4F6611D-CD17-DE95-0FD2-E3BBFBF349A7}"/>
                </a:ext>
              </a:extLst>
            </p:cNvPr>
            <p:cNvCxnSpPr>
              <a:cxnSpLocks/>
              <a:stCxn id="178" idx="0"/>
            </p:cNvCxnSpPr>
            <p:nvPr/>
          </p:nvCxnSpPr>
          <p:spPr>
            <a:xfrm rot="16200000" flipV="1">
              <a:off x="10227961" y="4836145"/>
              <a:ext cx="347206" cy="8842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8CE67E93-98ED-6E4D-864A-FFE3900BBC3B}"/>
                </a:ext>
              </a:extLst>
            </p:cNvPr>
            <p:cNvSpPr/>
            <p:nvPr/>
          </p:nvSpPr>
          <p:spPr>
            <a:xfrm>
              <a:off x="9592553" y="4091308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&lt;li&gt;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FA8E0B06-98E3-476B-E4C1-3DD62D343317}"/>
                </a:ext>
              </a:extLst>
            </p:cNvPr>
            <p:cNvSpPr/>
            <p:nvPr/>
          </p:nvSpPr>
          <p:spPr>
            <a:xfrm>
              <a:off x="8686886" y="4696149"/>
              <a:ext cx="718502" cy="403136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tx1"/>
                  </a:solidFill>
                  <a:latin typeface="+mn-ea"/>
                </a:rPr>
                <a:t>메뉴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86" name="연결선: 꺾임 185">
              <a:extLst>
                <a:ext uri="{FF2B5EF4-FFF2-40B4-BE49-F238E27FC236}">
                  <a16:creationId xmlns:a16="http://schemas.microsoft.com/office/drawing/2014/main" id="{1B93630A-F4B4-4044-2FB5-52689BDE94EB}"/>
                </a:ext>
              </a:extLst>
            </p:cNvPr>
            <p:cNvCxnSpPr>
              <a:cxnSpLocks/>
              <a:stCxn id="184" idx="0"/>
              <a:endCxn id="183" idx="2"/>
            </p:cNvCxnSpPr>
            <p:nvPr/>
          </p:nvCxnSpPr>
          <p:spPr>
            <a:xfrm rot="5400000" flipH="1" flipV="1">
              <a:off x="9402562" y="4150803"/>
              <a:ext cx="188922" cy="9017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0F91D1D3-8720-2539-0490-02BB0D59C54C}"/>
                </a:ext>
              </a:extLst>
            </p:cNvPr>
            <p:cNvSpPr/>
            <p:nvPr/>
          </p:nvSpPr>
          <p:spPr>
            <a:xfrm>
              <a:off x="9586961" y="4701535"/>
              <a:ext cx="710710" cy="4159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&lt;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+mn-ea"/>
                </a:rPr>
                <a:t>ul</a:t>
              </a:r>
              <a:r>
                <a:rPr lang="en-US" altLang="ko-KR" sz="1400" b="1" dirty="0">
                  <a:solidFill>
                    <a:schemeClr val="tx1"/>
                  </a:solidFill>
                  <a:latin typeface="+mn-ea"/>
                </a:rPr>
                <a:t>&gt;</a:t>
              </a:r>
              <a:endParaRPr lang="en-US" altLang="ko-KR" sz="1400" b="1" i="0" dirty="0"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02DB2C30-1100-9F56-19ED-7C01CA6C2768}"/>
                </a:ext>
              </a:extLst>
            </p:cNvPr>
            <p:cNvCxnSpPr>
              <a:cxnSpLocks/>
              <a:stCxn id="187" idx="0"/>
              <a:endCxn id="183" idx="2"/>
            </p:cNvCxnSpPr>
            <p:nvPr/>
          </p:nvCxnSpPr>
          <p:spPr>
            <a:xfrm rot="5400000" flipH="1" flipV="1">
              <a:off x="9847958" y="4601585"/>
              <a:ext cx="194308" cy="55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연결선: 꺾임 191">
              <a:extLst>
                <a:ext uri="{FF2B5EF4-FFF2-40B4-BE49-F238E27FC236}">
                  <a16:creationId xmlns:a16="http://schemas.microsoft.com/office/drawing/2014/main" id="{1FDCA287-1D5A-F7F9-3868-A86BD9901E0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16200000" flipH="1">
              <a:off x="6238569" y="2993318"/>
              <a:ext cx="1020575" cy="11098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연결선: 꺾임 194">
              <a:extLst>
                <a:ext uri="{FF2B5EF4-FFF2-40B4-BE49-F238E27FC236}">
                  <a16:creationId xmlns:a16="http://schemas.microsoft.com/office/drawing/2014/main" id="{64A6A047-2506-2A9A-714F-444042DC29DB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16200000" flipH="1">
              <a:off x="7548569" y="1683319"/>
              <a:ext cx="1035136" cy="37443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CB669E1C-8FF0-FBF7-2BD6-628D3BD7B183}"/>
                </a:ext>
              </a:extLst>
            </p:cNvPr>
            <p:cNvSpPr/>
            <p:nvPr/>
          </p:nvSpPr>
          <p:spPr>
            <a:xfrm>
              <a:off x="428529" y="3968116"/>
              <a:ext cx="10520961" cy="12046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B8C2345-FB4A-79B2-8764-CB725F3B56A7}"/>
                </a:ext>
              </a:extLst>
            </p:cNvPr>
            <p:cNvSpPr/>
            <p:nvPr/>
          </p:nvSpPr>
          <p:spPr>
            <a:xfrm>
              <a:off x="415426" y="5176937"/>
              <a:ext cx="10963060" cy="13517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29B3694-FA4A-3258-36F1-6BD1BC6BFCE2}"/>
                </a:ext>
              </a:extLst>
            </p:cNvPr>
            <p:cNvSpPr txBox="1"/>
            <p:nvPr/>
          </p:nvSpPr>
          <p:spPr>
            <a:xfrm>
              <a:off x="127312" y="4321074"/>
              <a:ext cx="113988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메인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9C181AC-54E5-3069-8368-41B08DB12A50}"/>
                </a:ext>
              </a:extLst>
            </p:cNvPr>
            <p:cNvSpPr txBox="1"/>
            <p:nvPr/>
          </p:nvSpPr>
          <p:spPr>
            <a:xfrm>
              <a:off x="259864" y="6446373"/>
              <a:ext cx="113988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서브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D2AE6A-7C98-7FCD-DBC6-FE4FF9B7EE03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F1563-15E1-DF40-C710-D8B84E7F98A1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14CF3-F284-ECD1-9DC4-391A33AF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31" y="57537"/>
            <a:ext cx="3002964" cy="4484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126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E265B2-741C-FB4E-60E3-E0FF4B9D5254}"/>
              </a:ext>
            </a:extLst>
          </p:cNvPr>
          <p:cNvSpPr txBox="1"/>
          <p:nvPr/>
        </p:nvSpPr>
        <p:spPr>
          <a:xfrm>
            <a:off x="1" y="0"/>
            <a:ext cx="7729086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 id ="index"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 err="1">
                <a:effectLst/>
                <a:latin typeface="+mn-ea"/>
              </a:rPr>
              <a:t>김창복의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portfolio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"</a:t>
            </a:r>
            <a:r>
              <a:rPr lang="ko-KR" altLang="en-US" sz="1600" b="1" dirty="0">
                <a:effectLst/>
                <a:latin typeface="+mn-ea"/>
              </a:rPr>
              <a:t>준비된 개발자</a:t>
            </a:r>
            <a:r>
              <a:rPr lang="en-US" altLang="ko-KR" sz="1600" b="1" dirty="0">
                <a:effectLst/>
                <a:latin typeface="+mn-ea"/>
              </a:rPr>
              <a:t>"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id="container"&gt;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 id ="nav"&gt;</a:t>
            </a:r>
          </a:p>
          <a:p>
            <a:r>
              <a:rPr lang="en-US" altLang="ko-KR" sz="2000" b="1" dirty="0">
                <a:solidFill>
                  <a:srgbClr val="FF0000"/>
                </a:solidFill>
                <a:effectLst/>
                <a:latin typeface="+mn-ea"/>
              </a:rPr>
              <a:t>        &lt;</a:t>
            </a:r>
            <a:r>
              <a:rPr lang="en-US" altLang="ko-KR" sz="2000" b="1" dirty="0" err="1">
                <a:solidFill>
                  <a:srgbClr val="FF0000"/>
                </a:solidFill>
                <a:effectLst/>
                <a:latin typeface="+mn-ea"/>
              </a:rPr>
              <a:t>ul</a:t>
            </a:r>
            <a:r>
              <a:rPr lang="en-US" altLang="ko-KR" sz="2000" b="1" dirty="0">
                <a:solidFill>
                  <a:srgbClr val="FF0000"/>
                </a:solidFill>
                <a:effectLst/>
                <a:latin typeface="+mn-ea"/>
              </a:rPr>
              <a:t> class="menu"&gt;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="#"&gt;</a:t>
            </a:r>
            <a:r>
              <a:rPr lang="ko-KR" altLang="en-US" sz="1600" b="1" dirty="0">
                <a:effectLst/>
                <a:latin typeface="+mn-ea"/>
              </a:rPr>
              <a:t>나의 소개</a:t>
            </a:r>
            <a:r>
              <a:rPr lang="en-US" altLang="ko-KR" sz="1600" b="1" dirty="0">
                <a:effectLst/>
                <a:latin typeface="+mn-ea"/>
              </a:rPr>
              <a:t>&lt;/a&gt;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 class="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submenu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to="/resume"&gt; </a:t>
            </a:r>
            <a:r>
              <a:rPr lang="ko-KR" altLang="en-US" sz="1600" b="1" dirty="0">
                <a:effectLst/>
                <a:latin typeface="+mn-ea"/>
              </a:rPr>
              <a:t>이력서 </a:t>
            </a:r>
            <a:r>
              <a:rPr lang="en-US" altLang="ko-KR" sz="1600" b="1" dirty="0">
                <a:effectLst/>
                <a:latin typeface="+mn-ea"/>
              </a:rPr>
              <a:t>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</a:t>
            </a:r>
            <a:r>
              <a:rPr lang="en-US" altLang="ko-KR" sz="1600" b="1" dirty="0" err="1">
                <a:effectLst/>
                <a:latin typeface="+mn-ea"/>
              </a:rPr>
              <a:t>selfintro</a:t>
            </a:r>
            <a:r>
              <a:rPr lang="en-US" altLang="ko-KR" sz="1600" b="1" dirty="0">
                <a:effectLst/>
                <a:latin typeface="+mn-ea"/>
              </a:rPr>
              <a:t>"&gt; </a:t>
            </a:r>
            <a:r>
              <a:rPr lang="ko-KR" altLang="en-US" sz="1600" b="1" dirty="0">
                <a:effectLst/>
                <a:latin typeface="+mn-ea"/>
              </a:rPr>
              <a:t>자기 소개서 </a:t>
            </a:r>
            <a:r>
              <a:rPr lang="en-US" altLang="ko-KR" sz="1600" b="1" dirty="0">
                <a:effectLst/>
                <a:latin typeface="+mn-ea"/>
              </a:rPr>
              <a:t>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&lt;/li&gt;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="#"&gt;</a:t>
            </a:r>
            <a:r>
              <a:rPr lang="ko-KR" altLang="en-US" sz="1600" b="1" dirty="0">
                <a:effectLst/>
                <a:latin typeface="+mn-ea"/>
              </a:rPr>
              <a:t>프로 </a:t>
            </a:r>
            <a:r>
              <a:rPr lang="ko-KR" altLang="en-US" sz="1600" b="1" dirty="0" err="1">
                <a:effectLst/>
                <a:latin typeface="+mn-ea"/>
              </a:rPr>
              <a:t>젝트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 class="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submenu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to="/project1"&gt; project1 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to="/project2"&gt; project2 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to="/project3"&gt; project3 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to="/project4"&gt; project4 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&lt;/li&gt;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B3FB87-876F-E379-6BC4-8E659322DF4F}"/>
              </a:ext>
            </a:extLst>
          </p:cNvPr>
          <p:cNvSpPr/>
          <p:nvPr/>
        </p:nvSpPr>
        <p:spPr>
          <a:xfrm>
            <a:off x="630684" y="2749928"/>
            <a:ext cx="6962704" cy="1505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56AFCC-C651-B50D-2FAE-C777B982D669}"/>
              </a:ext>
            </a:extLst>
          </p:cNvPr>
          <p:cNvSpPr/>
          <p:nvPr/>
        </p:nvSpPr>
        <p:spPr>
          <a:xfrm>
            <a:off x="593128" y="4375857"/>
            <a:ext cx="6962704" cy="2111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97E1BB-73A2-CEA8-F9C1-2B5F6C5F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68" y="505816"/>
            <a:ext cx="3581969" cy="5348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527758-4EF6-30B5-AD61-B9E1B827D3CA}"/>
              </a:ext>
            </a:extLst>
          </p:cNvPr>
          <p:cNvSpPr/>
          <p:nvPr/>
        </p:nvSpPr>
        <p:spPr>
          <a:xfrm>
            <a:off x="8156981" y="639652"/>
            <a:ext cx="2738817" cy="919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22382D-187E-4CF5-72B4-378BACF771D9}"/>
              </a:ext>
            </a:extLst>
          </p:cNvPr>
          <p:cNvSpPr/>
          <p:nvPr/>
        </p:nvSpPr>
        <p:spPr>
          <a:xfrm>
            <a:off x="8156981" y="1559293"/>
            <a:ext cx="2738817" cy="1559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97188-DB8C-EDD3-2605-4D07B5BA13EC}"/>
              </a:ext>
            </a:extLst>
          </p:cNvPr>
          <p:cNvSpPr txBox="1"/>
          <p:nvPr/>
        </p:nvSpPr>
        <p:spPr>
          <a:xfrm>
            <a:off x="6096000" y="201296"/>
            <a:ext cx="139352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err="1">
                <a:solidFill>
                  <a:schemeClr val="bg1"/>
                </a:solidFill>
                <a:latin typeface="+mn-ea"/>
              </a:rPr>
              <a:t>App.vue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DE3C4-9329-650F-3967-99C26710F95A}"/>
              </a:ext>
            </a:extLst>
          </p:cNvPr>
          <p:cNvSpPr txBox="1"/>
          <p:nvPr/>
        </p:nvSpPr>
        <p:spPr>
          <a:xfrm>
            <a:off x="4094692" y="2585674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6AB3-2B62-B4D5-65B0-C2706CBA7653}"/>
              </a:ext>
            </a:extLst>
          </p:cNvPr>
          <p:cNvSpPr txBox="1"/>
          <p:nvPr/>
        </p:nvSpPr>
        <p:spPr>
          <a:xfrm>
            <a:off x="5920304" y="2893451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DD93C-19BD-0F4C-79E8-CCE9638E39F4}"/>
              </a:ext>
            </a:extLst>
          </p:cNvPr>
          <p:cNvSpPr txBox="1"/>
          <p:nvPr/>
        </p:nvSpPr>
        <p:spPr>
          <a:xfrm>
            <a:off x="4094692" y="4344331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DB8E8-DB97-3D7D-67EB-5AEE9B208A77}"/>
              </a:ext>
            </a:extLst>
          </p:cNvPr>
          <p:cNvSpPr txBox="1"/>
          <p:nvPr/>
        </p:nvSpPr>
        <p:spPr>
          <a:xfrm>
            <a:off x="5825262" y="4652108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40FCC-67E7-D452-0D94-6F746420F9DA}"/>
              </a:ext>
            </a:extLst>
          </p:cNvPr>
          <p:cNvSpPr txBox="1"/>
          <p:nvPr/>
        </p:nvSpPr>
        <p:spPr>
          <a:xfrm>
            <a:off x="9853599" y="467404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E7988-190F-2D90-D0FF-4291C0C20ECB}"/>
              </a:ext>
            </a:extLst>
          </p:cNvPr>
          <p:cNvSpPr txBox="1"/>
          <p:nvPr/>
        </p:nvSpPr>
        <p:spPr>
          <a:xfrm>
            <a:off x="10034004" y="849859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87937-B790-007C-DD31-4C14B28D3137}"/>
              </a:ext>
            </a:extLst>
          </p:cNvPr>
          <p:cNvSpPr txBox="1"/>
          <p:nvPr/>
        </p:nvSpPr>
        <p:spPr>
          <a:xfrm>
            <a:off x="9962150" y="1545646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3DBDF-B551-407B-9EC3-49E30A5718B2}"/>
              </a:ext>
            </a:extLst>
          </p:cNvPr>
          <p:cNvSpPr txBox="1"/>
          <p:nvPr/>
        </p:nvSpPr>
        <p:spPr>
          <a:xfrm>
            <a:off x="10142555" y="1928101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014CF-02E4-45D3-8F40-E551E14F21BC}"/>
              </a:ext>
            </a:extLst>
          </p:cNvPr>
          <p:cNvSpPr txBox="1"/>
          <p:nvPr/>
        </p:nvSpPr>
        <p:spPr>
          <a:xfrm>
            <a:off x="9987386" y="3113508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EC0C1-5AEF-5A3D-4B28-CFD35B2AFCCD}"/>
              </a:ext>
            </a:extLst>
          </p:cNvPr>
          <p:cNvSpPr txBox="1"/>
          <p:nvPr/>
        </p:nvSpPr>
        <p:spPr>
          <a:xfrm>
            <a:off x="10167791" y="3495963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48BC4-6EF2-A565-C7F8-AB51760FE20D}"/>
              </a:ext>
            </a:extLst>
          </p:cNvPr>
          <p:cNvSpPr txBox="1"/>
          <p:nvPr/>
        </p:nvSpPr>
        <p:spPr>
          <a:xfrm>
            <a:off x="9938225" y="4423541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B076C-23D1-439C-BD56-675B4B48F8E9}"/>
              </a:ext>
            </a:extLst>
          </p:cNvPr>
          <p:cNvSpPr txBox="1"/>
          <p:nvPr/>
        </p:nvSpPr>
        <p:spPr>
          <a:xfrm>
            <a:off x="10118630" y="4805996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30834-8068-A1E3-3AAA-6748973B4F98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474B4E-C8A6-BFBB-8EA6-F7D2488BE635}"/>
              </a:ext>
            </a:extLst>
          </p:cNvPr>
          <p:cNvSpPr txBox="1"/>
          <p:nvPr/>
        </p:nvSpPr>
        <p:spPr>
          <a:xfrm>
            <a:off x="5128499" y="1989335"/>
            <a:ext cx="235334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CSS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가 없을 경우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BAF6F-1657-8E3F-3305-DE4AA90136BE}"/>
              </a:ext>
            </a:extLst>
          </p:cNvPr>
          <p:cNvSpPr txBox="1"/>
          <p:nvPr/>
        </p:nvSpPr>
        <p:spPr>
          <a:xfrm>
            <a:off x="2307224" y="2235878"/>
            <a:ext cx="13935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Menu start</a:t>
            </a:r>
            <a:r>
              <a:rPr lang="ko-KR" altLang="en-US" sz="1400" b="1" kern="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854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DCE98-7ADD-348F-6263-79AB7AB26125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7CD6D-3FBF-F95A-1B4F-8606121B4754}"/>
              </a:ext>
            </a:extLst>
          </p:cNvPr>
          <p:cNvSpPr txBox="1"/>
          <p:nvPr/>
        </p:nvSpPr>
        <p:spPr>
          <a:xfrm>
            <a:off x="77003" y="601025"/>
            <a:ext cx="9076623" cy="6309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="#"&gt;</a:t>
            </a:r>
            <a:r>
              <a:rPr lang="ko-KR" altLang="en-US" sz="1600" b="1" dirty="0">
                <a:effectLst/>
                <a:latin typeface="+mn-ea"/>
              </a:rPr>
              <a:t>공 모 전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 class="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submenu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to="/contest1"&gt; Contest1 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to="/contest2"&gt; Contest2 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to="/contest3"&gt; Contest3 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&lt;/li&gt;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    &lt;li&gt;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="#"&gt;</a:t>
            </a:r>
            <a:r>
              <a:rPr lang="ko-KR" altLang="en-US" sz="1600" b="1" dirty="0">
                <a:effectLst/>
                <a:latin typeface="+mn-ea"/>
              </a:rPr>
              <a:t>나의 경력</a:t>
            </a:r>
            <a:r>
              <a:rPr lang="en-US" altLang="ko-KR" sz="1600" b="1" dirty="0">
                <a:effectLst/>
                <a:latin typeface="+mn-ea"/>
              </a:rPr>
              <a:t>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 class="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submenu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to="/career1"&gt; </a:t>
            </a:r>
            <a:r>
              <a:rPr lang="ko-KR" altLang="en-US" sz="1600" b="1" dirty="0">
                <a:effectLst/>
                <a:latin typeface="+mn-ea"/>
              </a:rPr>
              <a:t>아르바이트 및 인턴 </a:t>
            </a:r>
            <a:r>
              <a:rPr lang="en-US" altLang="ko-KR" sz="1600" b="1" dirty="0">
                <a:effectLst/>
                <a:latin typeface="+mn-ea"/>
              </a:rPr>
              <a:t>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to="/career2"&gt; </a:t>
            </a:r>
            <a:r>
              <a:rPr lang="ko-KR" altLang="en-US" sz="1600" b="1" dirty="0">
                <a:effectLst/>
                <a:latin typeface="+mn-ea"/>
              </a:rPr>
              <a:t>사회봉사 및 연수 </a:t>
            </a:r>
            <a:r>
              <a:rPr lang="en-US" altLang="ko-KR" sz="1600" b="1" dirty="0">
                <a:effectLst/>
                <a:latin typeface="+mn-ea"/>
              </a:rPr>
              <a:t>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&lt;li&gt;&lt;router-link to="/career3"&gt; </a:t>
            </a:r>
            <a:r>
              <a:rPr lang="ko-KR" altLang="en-US" sz="1600" b="1" dirty="0">
                <a:effectLst/>
                <a:latin typeface="+mn-ea"/>
              </a:rPr>
              <a:t>자격증 및 </a:t>
            </a:r>
            <a:r>
              <a:rPr lang="ko-KR" altLang="en-US" sz="1600" b="1" dirty="0" err="1">
                <a:effectLst/>
                <a:latin typeface="+mn-ea"/>
              </a:rPr>
              <a:t>그외</a:t>
            </a:r>
            <a:r>
              <a:rPr lang="ko-KR" altLang="en-US" sz="1600" b="1" dirty="0">
                <a:effectLst/>
                <a:latin typeface="+mn-ea"/>
              </a:rPr>
              <a:t> 스펙 </a:t>
            </a:r>
            <a:r>
              <a:rPr lang="en-US" altLang="ko-KR" sz="1600" b="1" dirty="0">
                <a:effectLst/>
                <a:latin typeface="+mn-ea"/>
              </a:rPr>
              <a:t>&lt;/router-link&gt;&lt;/li&gt;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&lt;/li&gt;</a:t>
            </a:r>
          </a:p>
          <a:p>
            <a:r>
              <a:rPr lang="en-US" altLang="ko-KR" sz="2000" b="1" dirty="0">
                <a:solidFill>
                  <a:srgbClr val="FF0000"/>
                </a:solidFill>
                <a:effectLst/>
                <a:latin typeface="+mn-ea"/>
              </a:rPr>
              <a:t>        &lt;/</a:t>
            </a:r>
            <a:r>
              <a:rPr lang="en-US" altLang="ko-KR" sz="2000" b="1" dirty="0" err="1">
                <a:solidFill>
                  <a:srgbClr val="FF0000"/>
                </a:solidFill>
                <a:effectLst/>
                <a:latin typeface="+mn-ea"/>
              </a:rPr>
              <a:t>ul</a:t>
            </a:r>
            <a:r>
              <a:rPr lang="en-US" altLang="ko-KR" sz="2000" b="1" dirty="0">
                <a:solidFill>
                  <a:srgbClr val="FF0000"/>
                </a:solidFill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      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&lt;div id = "main"&gt;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hr</a:t>
            </a:r>
            <a:r>
              <a:rPr lang="en-US" altLang="ko-KR" sz="1600" b="1" dirty="0">
                <a:effectLst/>
                <a:latin typeface="+mn-ea"/>
              </a:rPr>
              <a:t> /&gt; 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&lt;router-view /&gt;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hr</a:t>
            </a:r>
            <a:r>
              <a:rPr lang="en-US" altLang="ko-KR" sz="1600" b="1" dirty="0">
                <a:effectLst/>
                <a:latin typeface="+mn-ea"/>
              </a:rPr>
              <a:t> /&gt;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&lt;/div&gt; 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20DF4B-91E5-D4A6-AEBB-1A62424A50A0}"/>
              </a:ext>
            </a:extLst>
          </p:cNvPr>
          <p:cNvSpPr/>
          <p:nvPr/>
        </p:nvSpPr>
        <p:spPr>
          <a:xfrm>
            <a:off x="371747" y="620104"/>
            <a:ext cx="6962704" cy="1776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1F00CC-196B-9E49-0068-665D9B12B59E}"/>
              </a:ext>
            </a:extLst>
          </p:cNvPr>
          <p:cNvSpPr/>
          <p:nvPr/>
        </p:nvSpPr>
        <p:spPr>
          <a:xfrm>
            <a:off x="371746" y="2540706"/>
            <a:ext cx="8069609" cy="1776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47F75-F89D-3157-AD9B-7C08F0F63D1B}"/>
              </a:ext>
            </a:extLst>
          </p:cNvPr>
          <p:cNvSpPr txBox="1"/>
          <p:nvPr/>
        </p:nvSpPr>
        <p:spPr>
          <a:xfrm>
            <a:off x="3384170" y="4281616"/>
            <a:ext cx="51278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Copyright 2023. </a:t>
            </a:r>
            <a:r>
              <a:rPr lang="ko-KR" altLang="en-US" sz="1600" b="1" dirty="0">
                <a:effectLst/>
                <a:latin typeface="+mn-ea"/>
              </a:rPr>
              <a:t>지은이 </a:t>
            </a:r>
            <a:r>
              <a:rPr lang="en-US" altLang="ko-KR" sz="1600" b="1" dirty="0">
                <a:effectLst/>
                <a:latin typeface="+mn-ea"/>
              </a:rPr>
              <a:t>all rights reserved.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연락처 </a:t>
            </a:r>
            <a:r>
              <a:rPr lang="en-US" altLang="ko-KR" sz="1600" b="1" dirty="0">
                <a:effectLst/>
                <a:latin typeface="+mn-ea"/>
              </a:rPr>
              <a:t>: 010-8906-3946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&lt;/footer&gt;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&lt;/div&gt;  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&lt;style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="./App.css"&gt;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&lt;/style&gt;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5122BC-563C-F2E5-6EC9-E1626898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264" y="620104"/>
            <a:ext cx="3581969" cy="5348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FFD3E6-AB22-1C5F-42A3-E8D58CC6DB03}"/>
              </a:ext>
            </a:extLst>
          </p:cNvPr>
          <p:cNvSpPr/>
          <p:nvPr/>
        </p:nvSpPr>
        <p:spPr>
          <a:xfrm>
            <a:off x="8669155" y="3214838"/>
            <a:ext cx="2640529" cy="1347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D0EAAF-D4B5-A70B-E36A-D547C37074E3}"/>
              </a:ext>
            </a:extLst>
          </p:cNvPr>
          <p:cNvSpPr/>
          <p:nvPr/>
        </p:nvSpPr>
        <p:spPr>
          <a:xfrm>
            <a:off x="8674170" y="4562375"/>
            <a:ext cx="3261158" cy="1347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C4745-3096-CB82-9D95-F0CE9966FF34}"/>
              </a:ext>
            </a:extLst>
          </p:cNvPr>
          <p:cNvSpPr txBox="1"/>
          <p:nvPr/>
        </p:nvSpPr>
        <p:spPr>
          <a:xfrm>
            <a:off x="3849004" y="504408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23C0C-9761-FF84-CAB0-4CB4F3E7C954}"/>
              </a:ext>
            </a:extLst>
          </p:cNvPr>
          <p:cNvSpPr txBox="1"/>
          <p:nvPr/>
        </p:nvSpPr>
        <p:spPr>
          <a:xfrm>
            <a:off x="5579574" y="812185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6DD29-6B38-1ADC-DDFB-E40E2E7D8CFF}"/>
              </a:ext>
            </a:extLst>
          </p:cNvPr>
          <p:cNvSpPr txBox="1"/>
          <p:nvPr/>
        </p:nvSpPr>
        <p:spPr>
          <a:xfrm>
            <a:off x="4178132" y="2422495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FE774-6A27-EAFD-E981-9E99FC605A81}"/>
              </a:ext>
            </a:extLst>
          </p:cNvPr>
          <p:cNvSpPr txBox="1"/>
          <p:nvPr/>
        </p:nvSpPr>
        <p:spPr>
          <a:xfrm>
            <a:off x="5908702" y="2730272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FF1D8-789E-2D84-2186-95B4857A02FA}"/>
              </a:ext>
            </a:extLst>
          </p:cNvPr>
          <p:cNvSpPr txBox="1"/>
          <p:nvPr/>
        </p:nvSpPr>
        <p:spPr>
          <a:xfrm>
            <a:off x="10432516" y="581368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67605-206B-1403-6DF1-A720387A3916}"/>
              </a:ext>
            </a:extLst>
          </p:cNvPr>
          <p:cNvSpPr txBox="1"/>
          <p:nvPr/>
        </p:nvSpPr>
        <p:spPr>
          <a:xfrm>
            <a:off x="10612921" y="963823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ED6943-8447-2876-4152-0FD0512202C2}"/>
              </a:ext>
            </a:extLst>
          </p:cNvPr>
          <p:cNvSpPr txBox="1"/>
          <p:nvPr/>
        </p:nvSpPr>
        <p:spPr>
          <a:xfrm>
            <a:off x="10541067" y="1659610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7344E0-B3BB-368D-5E9F-23E3EB7C4E6C}"/>
              </a:ext>
            </a:extLst>
          </p:cNvPr>
          <p:cNvSpPr txBox="1"/>
          <p:nvPr/>
        </p:nvSpPr>
        <p:spPr>
          <a:xfrm>
            <a:off x="10721472" y="2042065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D26247-11CA-6440-C019-7E67E6D32F54}"/>
              </a:ext>
            </a:extLst>
          </p:cNvPr>
          <p:cNvSpPr txBox="1"/>
          <p:nvPr/>
        </p:nvSpPr>
        <p:spPr>
          <a:xfrm>
            <a:off x="10566303" y="3176102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EDE29B-FEF7-68DF-A188-AC24979F98FB}"/>
              </a:ext>
            </a:extLst>
          </p:cNvPr>
          <p:cNvSpPr txBox="1"/>
          <p:nvPr/>
        </p:nvSpPr>
        <p:spPr>
          <a:xfrm>
            <a:off x="10746708" y="3558557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83FEB2-F107-D1CE-001E-B439CEC14293}"/>
              </a:ext>
            </a:extLst>
          </p:cNvPr>
          <p:cNvSpPr txBox="1"/>
          <p:nvPr/>
        </p:nvSpPr>
        <p:spPr>
          <a:xfrm>
            <a:off x="10517142" y="4537505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Main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16152-E8EB-F23D-3357-1B49CF6556B9}"/>
              </a:ext>
            </a:extLst>
          </p:cNvPr>
          <p:cNvSpPr txBox="1"/>
          <p:nvPr/>
        </p:nvSpPr>
        <p:spPr>
          <a:xfrm>
            <a:off x="10697547" y="4919960"/>
            <a:ext cx="13935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Sub menu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4A6F08-732B-61B5-B567-38537CD5388F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77046-D16E-2BD8-18F0-6BA367787329}"/>
              </a:ext>
            </a:extLst>
          </p:cNvPr>
          <p:cNvSpPr txBox="1"/>
          <p:nvPr/>
        </p:nvSpPr>
        <p:spPr>
          <a:xfrm>
            <a:off x="1644849" y="4413910"/>
            <a:ext cx="13935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+mn-ea"/>
              </a:rPr>
              <a:t>Menu end</a:t>
            </a:r>
            <a:endParaRPr lang="ko-KR" altLang="en-US" sz="14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53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D5C6C-2B80-4957-9CC2-584C2CCEB3EC}"/>
              </a:ext>
            </a:extLst>
          </p:cNvPr>
          <p:cNvSpPr txBox="1"/>
          <p:nvPr/>
        </p:nvSpPr>
        <p:spPr>
          <a:xfrm>
            <a:off x="65192" y="360393"/>
            <a:ext cx="4389121" cy="6548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</a:rPr>
              <a:t>VueJs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디렉토리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구조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Main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Component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+mn-ea"/>
              </a:rPr>
              <a:t>App.vue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자식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Component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FF0000"/>
                </a:solidFill>
                <a:latin typeface="+mn-ea"/>
              </a:rPr>
              <a:t>HeaderComp.vue</a:t>
            </a:r>
            <a:endParaRPr lang="en-US" altLang="ko-KR" b="1" kern="0" dirty="0">
              <a:solidFill>
                <a:srgbClr val="FF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NavComp.vue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MainComp.vue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+mn-ea"/>
              </a:rPr>
              <a:t>ArtiComp</a:t>
            </a: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IndexComp.vue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+mn-ea"/>
              </a:rPr>
              <a:t>HtmlComp.vue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CSSComp.vue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+mn-ea"/>
              </a:rPr>
              <a:t>JavascriptComp.vue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VueJsComp.vue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+mn-ea"/>
              </a:rPr>
              <a:t>NodeJsComp.vue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r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outer/index.js 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Router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설정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2828A-438F-2312-7596-AC4441051976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B9CD2-DB32-D1B4-3785-A9D949E8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80" y="406863"/>
            <a:ext cx="2353776" cy="62325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CFAA85-13E8-4946-94C0-906B8BC7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69" y="455934"/>
            <a:ext cx="2273179" cy="6183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D6240-68C0-4334-6BE4-E9693B616C23}"/>
              </a:ext>
            </a:extLst>
          </p:cNvPr>
          <p:cNvSpPr txBox="1"/>
          <p:nvPr/>
        </p:nvSpPr>
        <p:spPr>
          <a:xfrm>
            <a:off x="5844974" y="21839"/>
            <a:ext cx="101305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VueJs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F3710-2A3A-E873-6FB0-57F567D5B9FD}"/>
              </a:ext>
            </a:extLst>
          </p:cNvPr>
          <p:cNvSpPr txBox="1"/>
          <p:nvPr/>
        </p:nvSpPr>
        <p:spPr>
          <a:xfrm>
            <a:off x="10371462" y="70911"/>
            <a:ext cx="101305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ReactJs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1A82C-BB7F-E1B4-3708-72B666D7D22F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4A6670-2706-4120-515C-EFDD8EA67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023" y="835998"/>
            <a:ext cx="2056288" cy="36229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0996C8-8757-D96F-8938-AA8035BCACBE}"/>
              </a:ext>
            </a:extLst>
          </p:cNvPr>
          <p:cNvSpPr/>
          <p:nvPr/>
        </p:nvSpPr>
        <p:spPr>
          <a:xfrm>
            <a:off x="4454312" y="-82193"/>
            <a:ext cx="4780561" cy="6918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452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78105" y="1382064"/>
            <a:ext cx="657405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createWebHistory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createRouter</a:t>
            </a:r>
            <a:r>
              <a:rPr lang="en-US" altLang="ko-KR" sz="1600" b="1" dirty="0">
                <a:effectLst/>
                <a:latin typeface="+mn-ea"/>
              </a:rPr>
              <a:t> } from "</a:t>
            </a:r>
            <a:r>
              <a:rPr lang="en-US" altLang="ko-KR" sz="1600" b="1" dirty="0" err="1">
                <a:effectLst/>
                <a:latin typeface="+mn-ea"/>
              </a:rPr>
              <a:t>vue</a:t>
            </a:r>
            <a:r>
              <a:rPr lang="en-US" altLang="ko-KR" sz="1600" b="1" dirty="0">
                <a:effectLst/>
                <a:latin typeface="+mn-ea"/>
              </a:rPr>
              <a:t>-router";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IndexComp</a:t>
            </a:r>
            <a:r>
              <a:rPr lang="en-US" altLang="ko-KR" sz="1600" b="1" dirty="0"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effectLst/>
                <a:latin typeface="+mn-ea"/>
              </a:rPr>
              <a:t>IndexComp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ResumeComp</a:t>
            </a:r>
            <a:r>
              <a:rPr lang="en-US" altLang="ko-KR" sz="1600" b="1" dirty="0"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effectLst/>
                <a:latin typeface="+mn-ea"/>
              </a:rPr>
              <a:t>ResumeComp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SelfIntroComp</a:t>
            </a:r>
            <a:r>
              <a:rPr lang="en-US" altLang="ko-KR" sz="1600" b="1" dirty="0">
                <a:effectLst/>
                <a:latin typeface="+mn-ea"/>
              </a:rPr>
              <a:t> from "../components/</a:t>
            </a:r>
            <a:r>
              <a:rPr lang="en-US" altLang="ko-KR" sz="1600" b="1" dirty="0" err="1">
                <a:effectLst/>
                <a:latin typeface="+mn-ea"/>
              </a:rPr>
              <a:t>SelfIntroComp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import ProjectComp1 from "../components/ProjectComp1";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ProjectComp2 from "../components/ProjectComp2";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ProjectComp3 from "../components/ProjectComp3";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ProjectComp4 from "../components/ProjectComp4";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import ContestComp1 from "../components/ContestComp1";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ContestComp2 from "../components/ContestComp2";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ContestComp3 from "../components/ContestComp3";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import CareerComp1 from "../components/CareerComp1";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CareerComp2 from "../components/CareerComp2";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CareerComp3 from "../components/CareerComp3";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002C0-B3D8-3456-9EC3-A68AAD881FB5}"/>
              </a:ext>
            </a:extLst>
          </p:cNvPr>
          <p:cNvSpPr txBox="1"/>
          <p:nvPr/>
        </p:nvSpPr>
        <p:spPr>
          <a:xfrm>
            <a:off x="28875" y="367536"/>
            <a:ext cx="353625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s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</a:rPr>
              <a:t>rc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/routes/index.js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중복 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Routing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필요 없음</a:t>
            </a:r>
            <a:endParaRPr lang="ko-KR" altLang="en-US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F33F2-73B3-C54C-4351-FC8C09F31616}"/>
              </a:ext>
            </a:extLst>
          </p:cNvPr>
          <p:cNvSpPr txBox="1"/>
          <p:nvPr/>
        </p:nvSpPr>
        <p:spPr>
          <a:xfrm>
            <a:off x="4831817" y="1043510"/>
            <a:ext cx="12641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Index.js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86088-F1B3-08F5-D264-D8D884851A4E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8AE79-ACCE-4D4A-7404-201790C3FC86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DE25FD-4DEF-BA5A-569B-ADAFA1ABD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45"/>
          <a:stretch/>
        </p:blipFill>
        <p:spPr>
          <a:xfrm>
            <a:off x="7571855" y="360393"/>
            <a:ext cx="3060231" cy="62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74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3944119" y="1080283"/>
            <a:ext cx="3565998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"/project3",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ProjectComp3,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"/project4",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ProjectComp4,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"/contest1",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ContestComp1,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"/contest2",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ContestComp2,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"/contest3",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ContestComp3,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002C0-B3D8-3456-9EC3-A68AAD881FB5}"/>
              </a:ext>
            </a:extLst>
          </p:cNvPr>
          <p:cNvSpPr txBox="1"/>
          <p:nvPr/>
        </p:nvSpPr>
        <p:spPr>
          <a:xfrm>
            <a:off x="28875" y="521646"/>
            <a:ext cx="2743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s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</a:rPr>
              <a:t>rc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/routes/index.js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E1354-72F6-FB77-F19F-3D9BE853DAED}"/>
              </a:ext>
            </a:extLst>
          </p:cNvPr>
          <p:cNvSpPr txBox="1"/>
          <p:nvPr/>
        </p:nvSpPr>
        <p:spPr>
          <a:xfrm>
            <a:off x="7848006" y="1080283"/>
            <a:ext cx="334264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"/career1",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CareerComp1,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"/career2",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CareerComp2,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"/career3",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CareerComp3,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router = </a:t>
            </a:r>
            <a:r>
              <a:rPr lang="en-US" altLang="ko-KR" sz="1600" b="1" dirty="0" err="1">
                <a:effectLst/>
                <a:latin typeface="+mn-ea"/>
              </a:rPr>
              <a:t>createRouter</a:t>
            </a:r>
            <a:r>
              <a:rPr lang="en-US" altLang="ko-KR" sz="1600" b="1" dirty="0">
                <a:effectLst/>
                <a:latin typeface="+mn-ea"/>
              </a:rPr>
              <a:t>({</a:t>
            </a:r>
          </a:p>
          <a:p>
            <a:r>
              <a:rPr lang="en-US" altLang="ko-KR" sz="1600" b="1" dirty="0">
                <a:effectLst/>
                <a:latin typeface="+mn-ea"/>
              </a:rPr>
              <a:t>  // </a:t>
            </a:r>
            <a:r>
              <a:rPr lang="ko-KR" altLang="en-US" sz="1600" b="1" dirty="0" err="1">
                <a:effectLst/>
                <a:latin typeface="+mn-ea"/>
              </a:rPr>
              <a:t>라우트</a:t>
            </a:r>
            <a:r>
              <a:rPr lang="ko-KR" altLang="en-US" sz="1600" b="1" dirty="0">
                <a:effectLst/>
                <a:latin typeface="+mn-ea"/>
              </a:rPr>
              <a:t> 생성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history: </a:t>
            </a:r>
            <a:r>
              <a:rPr lang="en-US" altLang="ko-KR" sz="1600" b="1" dirty="0" err="1">
                <a:effectLst/>
                <a:latin typeface="+mn-ea"/>
              </a:rPr>
              <a:t>createWebHistory</a:t>
            </a:r>
            <a:r>
              <a:rPr lang="en-US" altLang="ko-KR" sz="1600" b="1" dirty="0">
                <a:effectLst/>
                <a:latin typeface="+mn-ea"/>
              </a:rPr>
              <a:t>(),</a:t>
            </a:r>
          </a:p>
          <a:p>
            <a:r>
              <a:rPr lang="en-US" altLang="ko-KR" sz="1600" b="1" dirty="0">
                <a:effectLst/>
                <a:latin typeface="+mn-ea"/>
              </a:rPr>
              <a:t>  routes,</a:t>
            </a:r>
          </a:p>
          <a:p>
            <a:r>
              <a:rPr lang="en-US" altLang="ko-KR" sz="1600" b="1" dirty="0">
                <a:effectLst/>
                <a:latin typeface="+mn-ea"/>
              </a:rPr>
              <a:t>});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router;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F33F2-73B3-C54C-4351-FC8C09F31616}"/>
              </a:ext>
            </a:extLst>
          </p:cNvPr>
          <p:cNvSpPr txBox="1"/>
          <p:nvPr/>
        </p:nvSpPr>
        <p:spPr>
          <a:xfrm>
            <a:off x="2374962" y="939744"/>
            <a:ext cx="12641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Index.js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86088-F1B3-08F5-D264-D8D884851A4E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577E4-7728-EEEB-4D12-A9D0C600B4C5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D2A67-65E3-956A-436C-6EBCE67C26E6}"/>
              </a:ext>
            </a:extLst>
          </p:cNvPr>
          <p:cNvSpPr txBox="1"/>
          <p:nvPr/>
        </p:nvSpPr>
        <p:spPr>
          <a:xfrm>
            <a:off x="220327" y="1080283"/>
            <a:ext cx="3293435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routes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</a:t>
            </a:r>
            <a:r>
              <a:rPr lang="en-US" altLang="ko-KR" sz="1600" b="1" dirty="0" err="1">
                <a:effectLst/>
                <a:latin typeface="+mn-ea"/>
              </a:rPr>
              <a:t>IndexComp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"/resume",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</a:t>
            </a:r>
            <a:r>
              <a:rPr lang="en-US" altLang="ko-KR" sz="1600" b="1" dirty="0" err="1">
                <a:effectLst/>
                <a:latin typeface="+mn-ea"/>
              </a:rPr>
              <a:t>ResumeComp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</a:t>
            </a:r>
            <a:r>
              <a:rPr lang="en-US" altLang="ko-KR" sz="1600" b="1" dirty="0" err="1">
                <a:effectLst/>
                <a:latin typeface="+mn-ea"/>
              </a:rPr>
              <a:t>selfintro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</a:t>
            </a:r>
            <a:r>
              <a:rPr lang="en-US" altLang="ko-KR" sz="1600" b="1" dirty="0" err="1">
                <a:effectLst/>
                <a:latin typeface="+mn-ea"/>
              </a:rPr>
              <a:t>SelfIntroComp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"/project1",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ProjectComp1,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"/project2",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component: ProjectComp2,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endParaRPr lang="en-US" altLang="ko-KR" sz="1600" b="1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221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486088-F1B3-08F5-D264-D8D884851A4E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87D39-3336-50A4-209D-306856FB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4" y="672098"/>
            <a:ext cx="8993328" cy="5847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F589AD-9275-728D-AA1A-B88909358153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315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>
            <a:extLst>
              <a:ext uri="{FF2B5EF4-FFF2-40B4-BE49-F238E27FC236}">
                <a16:creationId xmlns:a16="http://schemas.microsoft.com/office/drawing/2014/main" id="{B1DFFC04-B8E1-E670-5F76-FB29B1AC0C2A}"/>
              </a:ext>
            </a:extLst>
          </p:cNvPr>
          <p:cNvSpPr txBox="1"/>
          <p:nvPr/>
        </p:nvSpPr>
        <p:spPr>
          <a:xfrm>
            <a:off x="73328" y="419706"/>
            <a:ext cx="1078645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Song+Myung&amp;display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("https://fonts.googleapis.com/css2?family=Nanum+Gothic:wght@700&amp;display=swap");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Nanum+Pen+Script&amp;display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#index{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font-family : '</a:t>
            </a:r>
            <a:r>
              <a:rPr lang="en-US" altLang="ko-KR" sz="1600" b="1" dirty="0" err="1">
                <a:effectLst/>
                <a:latin typeface="+mn-ea"/>
              </a:rPr>
              <a:t>Jeju</a:t>
            </a:r>
            <a:r>
              <a:rPr lang="en-US" altLang="ko-KR" sz="1600" b="1" dirty="0">
                <a:effectLst/>
                <a:latin typeface="+mn-ea"/>
              </a:rPr>
              <a:t> Gothic';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margin-left:50px 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margin-right:50px ;</a:t>
            </a:r>
          </a:p>
          <a:p>
            <a:r>
              <a:rPr lang="en-US" altLang="ko-KR" sz="1600" b="1" dirty="0">
                <a:effectLst/>
                <a:latin typeface="+mn-ea"/>
              </a:rPr>
              <a:t>  line-height: 1.5;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font-weight: bolder;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header {</a:t>
            </a:r>
          </a:p>
          <a:p>
            <a:r>
              <a:rPr lang="en-US" altLang="ko-KR" sz="1600" b="1" dirty="0">
                <a:effectLst/>
                <a:latin typeface="+mn-ea"/>
              </a:rPr>
              <a:t> font-size: 40px;</a:t>
            </a:r>
          </a:p>
          <a:p>
            <a:r>
              <a:rPr lang="en-US" altLang="ko-KR" sz="1600" b="1" dirty="0">
                <a:effectLst/>
                <a:latin typeface="+mn-ea"/>
              </a:rPr>
              <a:t> height: 150px;</a:t>
            </a:r>
          </a:p>
          <a:p>
            <a:r>
              <a:rPr lang="en-US" altLang="ko-KR" sz="1600" b="1" dirty="0">
                <a:effectLst/>
                <a:latin typeface="+mn-ea"/>
              </a:rPr>
              <a:t> 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 background-color: </a:t>
            </a:r>
            <a:r>
              <a:rPr lang="en-US" altLang="ko-KR" sz="1600" b="1" dirty="0" err="1">
                <a:effectLst/>
                <a:latin typeface="+mn-ea"/>
              </a:rPr>
              <a:t>lightsteelblue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#container {</a:t>
            </a:r>
          </a:p>
          <a:p>
            <a:r>
              <a:rPr lang="en-US" altLang="ko-KR" sz="1600" b="1" dirty="0">
                <a:effectLst/>
                <a:latin typeface="+mn-ea"/>
              </a:rPr>
              <a:t> display: flex;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#nav{</a:t>
            </a:r>
          </a:p>
          <a:p>
            <a:r>
              <a:rPr lang="en-US" altLang="ko-KR" sz="1600" b="1" dirty="0">
                <a:effectLst/>
                <a:latin typeface="+mn-ea"/>
              </a:rPr>
              <a:t> flex: 1;</a:t>
            </a:r>
          </a:p>
          <a:p>
            <a:r>
              <a:rPr lang="en-US" altLang="ko-KR" sz="1600" b="1" dirty="0">
                <a:effectLst/>
                <a:latin typeface="+mn-ea"/>
              </a:rPr>
              <a:t> font-size:20px ;</a:t>
            </a:r>
          </a:p>
          <a:p>
            <a:r>
              <a:rPr lang="en-US" altLang="ko-KR" sz="1600" b="1" dirty="0">
                <a:effectLst/>
                <a:latin typeface="+mn-ea"/>
              </a:rPr>
              <a:t> /* text-align: center; */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BD294-1F1B-00B7-0FBB-FAD65F2A788D}"/>
              </a:ext>
            </a:extLst>
          </p:cNvPr>
          <p:cNvSpPr txBox="1"/>
          <p:nvPr/>
        </p:nvSpPr>
        <p:spPr>
          <a:xfrm>
            <a:off x="3727383" y="1563812"/>
            <a:ext cx="2368617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#main{</a:t>
            </a:r>
          </a:p>
          <a:p>
            <a:r>
              <a:rPr lang="en-US" altLang="ko-KR" sz="1600" b="1" dirty="0">
                <a:effectLst/>
                <a:latin typeface="+mn-ea"/>
              </a:rPr>
              <a:t> flex: 4;</a:t>
            </a:r>
          </a:p>
          <a:p>
            <a:r>
              <a:rPr lang="en-US" altLang="ko-KR" sz="1600" b="1" dirty="0">
                <a:effectLst/>
                <a:latin typeface="+mn-ea"/>
              </a:rPr>
              <a:t> font-size: 20px;</a:t>
            </a:r>
          </a:p>
          <a:p>
            <a:r>
              <a:rPr lang="en-US" altLang="ko-KR" sz="1600" b="1" dirty="0">
                <a:effectLst/>
                <a:latin typeface="+mn-ea"/>
              </a:rPr>
              <a:t> margin-left: 20px;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li {</a:t>
            </a:r>
          </a:p>
          <a:p>
            <a:r>
              <a:rPr lang="en-US" altLang="ko-KR" sz="1600" b="1" dirty="0">
                <a:effectLst/>
                <a:latin typeface="+mn-ea"/>
              </a:rPr>
              <a:t> list-style: none;</a:t>
            </a:r>
          </a:p>
          <a:p>
            <a:r>
              <a:rPr lang="en-US" altLang="ko-KR" sz="1600" b="1" dirty="0">
                <a:effectLst/>
                <a:latin typeface="+mn-ea"/>
              </a:rPr>
              <a:t> width:250px;</a:t>
            </a:r>
          </a:p>
          <a:p>
            <a:r>
              <a:rPr lang="en-US" altLang="ko-KR" sz="1600" b="1" dirty="0">
                <a:effectLst/>
                <a:latin typeface="+mn-ea"/>
              </a:rPr>
              <a:t> padding:10px;</a:t>
            </a:r>
          </a:p>
          <a:p>
            <a:r>
              <a:rPr lang="en-US" altLang="ko-KR" sz="1600" b="1" dirty="0">
                <a:effectLst/>
                <a:latin typeface="+mn-ea"/>
              </a:rPr>
              <a:t> margin : 10px;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a {</a:t>
            </a:r>
          </a:p>
          <a:p>
            <a:r>
              <a:rPr lang="en-US" altLang="ko-KR" sz="1600" b="1" dirty="0">
                <a:effectLst/>
                <a:latin typeface="+mn-ea"/>
              </a:rPr>
              <a:t> text-decoration: none;</a:t>
            </a:r>
          </a:p>
          <a:p>
            <a:r>
              <a:rPr lang="en-US" altLang="ko-KR" sz="1600" b="1" dirty="0">
                <a:effectLst/>
                <a:latin typeface="+mn-ea"/>
              </a:rPr>
              <a:t> 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442E9-4826-FC45-D1FF-C96757D33E5D}"/>
              </a:ext>
            </a:extLst>
          </p:cNvPr>
          <p:cNvSpPr txBox="1"/>
          <p:nvPr/>
        </p:nvSpPr>
        <p:spPr>
          <a:xfrm>
            <a:off x="6247557" y="1563812"/>
            <a:ext cx="3152611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.menu {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 width: 300px;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.menu &gt; li {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 line-height: 40px;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 background-color: blue;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.submenu {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 display: none;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}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.menu &gt; 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li:hover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 background-color: orange;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 transition-duration: 1s;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}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.menu &gt; 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li:hover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 .submenu {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 display: block;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  transition-duration: 1s;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4567D-77EE-09B3-1EE0-22ACB82B3342}"/>
              </a:ext>
            </a:extLst>
          </p:cNvPr>
          <p:cNvSpPr txBox="1"/>
          <p:nvPr/>
        </p:nvSpPr>
        <p:spPr>
          <a:xfrm>
            <a:off x="9519706" y="2381953"/>
            <a:ext cx="228530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.menu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바로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아래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li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91068-BF09-F53E-AD89-F21F3CA3DB24}"/>
              </a:ext>
            </a:extLst>
          </p:cNvPr>
          <p:cNvSpPr txBox="1"/>
          <p:nvPr/>
        </p:nvSpPr>
        <p:spPr>
          <a:xfrm>
            <a:off x="9507063" y="3526059"/>
            <a:ext cx="2611609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안보임 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영역도 차지 </a:t>
            </a:r>
            <a:r>
              <a:rPr lang="ko-KR" altLang="en-US" sz="1600" b="1" kern="0" dirty="0" err="1">
                <a:solidFill>
                  <a:schemeClr val="bg1"/>
                </a:solidFill>
                <a:latin typeface="+mn-ea"/>
              </a:rPr>
              <a:t>않함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261A6-D79C-2052-1B9E-BA154411C131}"/>
              </a:ext>
            </a:extLst>
          </p:cNvPr>
          <p:cNvSpPr txBox="1"/>
          <p:nvPr/>
        </p:nvSpPr>
        <p:spPr>
          <a:xfrm>
            <a:off x="9507063" y="4001359"/>
            <a:ext cx="2611609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메뉴</a:t>
            </a: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+mn-ea"/>
              </a:rPr>
              <a:t>위에 마우스 올리면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64BAD-55FF-318B-21D8-0EA1FE783965}"/>
              </a:ext>
            </a:extLst>
          </p:cNvPr>
          <p:cNvSpPr txBox="1"/>
          <p:nvPr/>
        </p:nvSpPr>
        <p:spPr>
          <a:xfrm>
            <a:off x="9507062" y="5008719"/>
            <a:ext cx="2611609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+mn-ea"/>
              </a:rPr>
              <a:t>서브 메뉴가 보임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12C6C-F4BE-7203-F154-FE73C56FA736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34C7B-7F8C-9AF7-E5C5-0CC2CD8C18FD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55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001F41-7F23-2B38-9FC7-C4A6CEB872BD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1F465-1F84-EB84-E431-4377BACA41CE}"/>
              </a:ext>
            </a:extLst>
          </p:cNvPr>
          <p:cNvSpPr txBox="1"/>
          <p:nvPr/>
        </p:nvSpPr>
        <p:spPr>
          <a:xfrm>
            <a:off x="5710186" y="729141"/>
            <a:ext cx="4829477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 class="career"&gt;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&lt;h1&gt;</a:t>
            </a:r>
            <a:r>
              <a:rPr lang="ko-KR" altLang="en-US" sz="1600" b="1" dirty="0">
                <a:effectLst/>
                <a:latin typeface="+mn-ea"/>
              </a:rPr>
              <a:t>아르바이트 및 인턴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&lt;legend&gt;</a:t>
            </a:r>
            <a:r>
              <a:rPr lang="ko-KR" altLang="en-US" sz="1600" b="1" dirty="0">
                <a:effectLst/>
                <a:latin typeface="+mn-ea"/>
              </a:rPr>
              <a:t>아르바이트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</a:t>
            </a:r>
            <a:r>
              <a:rPr lang="ko-KR" altLang="en-US" sz="1600" b="1" dirty="0">
                <a:effectLst/>
                <a:latin typeface="+mn-ea"/>
              </a:rPr>
              <a:t>아르바이트에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</a:t>
            </a:r>
            <a:r>
              <a:rPr lang="ko-KR" altLang="en-US" sz="1600" b="1" dirty="0">
                <a:effectLst/>
                <a:latin typeface="+mn-ea"/>
              </a:rPr>
              <a:t>아르바이트에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&lt;legend&gt;</a:t>
            </a:r>
            <a:r>
              <a:rPr lang="ko-KR" altLang="en-US" sz="1600" b="1" dirty="0">
                <a:effectLst/>
                <a:latin typeface="+mn-ea"/>
              </a:rPr>
              <a:t>인턴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</a:t>
            </a:r>
            <a:r>
              <a:rPr lang="ko-KR" altLang="en-US" sz="1600" b="1" dirty="0">
                <a:effectLst/>
                <a:latin typeface="+mn-ea"/>
              </a:rPr>
              <a:t>인턴에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&lt;li&gt;</a:t>
            </a:r>
            <a:r>
              <a:rPr lang="ko-KR" altLang="en-US" sz="1600" b="1" dirty="0">
                <a:effectLst/>
                <a:latin typeface="+mn-ea"/>
              </a:rPr>
              <a:t>인턴에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&lt;style scoped&gt;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&lt;/style&gt;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EE2EF-97AB-9CA3-3007-48D5E9B3620C}"/>
              </a:ext>
            </a:extLst>
          </p:cNvPr>
          <p:cNvSpPr txBox="1"/>
          <p:nvPr/>
        </p:nvSpPr>
        <p:spPr>
          <a:xfrm>
            <a:off x="256718" y="834518"/>
            <a:ext cx="4741958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Career1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() =&gt;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&lt;h1&gt;</a:t>
            </a:r>
            <a:r>
              <a:rPr lang="ko-KR" altLang="en-US" sz="1600" b="1" dirty="0">
                <a:effectLst/>
                <a:latin typeface="+mn-ea"/>
              </a:rPr>
              <a:t>아르바이트 및 인턴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&lt;legend&gt;</a:t>
            </a:r>
            <a:r>
              <a:rPr lang="ko-KR" altLang="en-US" sz="1600" b="1" dirty="0">
                <a:effectLst/>
                <a:latin typeface="+mn-ea"/>
              </a:rPr>
              <a:t>아르바이트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아르바이트에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아르바이트에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br>
              <a:rPr lang="ko-KR" altLang="en-US" sz="1600" b="1" dirty="0">
                <a:effectLst/>
                <a:latin typeface="+mn-ea"/>
              </a:rPr>
            </a:br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&lt;legend&gt;</a:t>
            </a:r>
            <a:r>
              <a:rPr lang="ko-KR" altLang="en-US" sz="1600" b="1" dirty="0">
                <a:effectLst/>
                <a:latin typeface="+mn-ea"/>
              </a:rPr>
              <a:t>인턴</a:t>
            </a:r>
            <a:r>
              <a:rPr lang="en-US" altLang="ko-KR" sz="1600" b="1" dirty="0">
                <a:effectLst/>
                <a:latin typeface="+mn-ea"/>
              </a:rPr>
              <a:t>&lt;/legend&gt;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인턴에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&lt;li&gt;</a:t>
            </a:r>
            <a:r>
              <a:rPr lang="ko-KR" altLang="en-US" sz="1600" b="1" dirty="0">
                <a:effectLst/>
                <a:latin typeface="+mn-ea"/>
              </a:rPr>
              <a:t>인턴에 대한 내용을 작성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&lt;/</a:t>
            </a:r>
            <a:r>
              <a:rPr lang="en-US" altLang="ko-KR" sz="1600" b="1" dirty="0" err="1">
                <a:effectLst/>
                <a:latin typeface="+mn-ea"/>
              </a:rPr>
              <a:t>fieldset</a:t>
            </a:r>
            <a:r>
              <a:rPr lang="en-US" altLang="ko-KR" sz="1600" b="1" dirty="0">
                <a:effectLst/>
                <a:latin typeface="+mn-ea"/>
              </a:rPr>
              <a:t>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&lt;/div&gt;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Career1;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64387-60C7-B289-768F-69CF3574F4EC}"/>
              </a:ext>
            </a:extLst>
          </p:cNvPr>
          <p:cNvSpPr txBox="1"/>
          <p:nvPr/>
        </p:nvSpPr>
        <p:spPr>
          <a:xfrm>
            <a:off x="2816750" y="560962"/>
            <a:ext cx="12641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32228-DBA1-92CB-5E61-A3CAF05B19C1}"/>
              </a:ext>
            </a:extLst>
          </p:cNvPr>
          <p:cNvSpPr txBox="1"/>
          <p:nvPr/>
        </p:nvSpPr>
        <p:spPr>
          <a:xfrm>
            <a:off x="9025045" y="558583"/>
            <a:ext cx="126418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3B92B94-3630-C76E-4266-D69D68ABBE8A}"/>
              </a:ext>
            </a:extLst>
          </p:cNvPr>
          <p:cNvSpPr/>
          <p:nvPr/>
        </p:nvSpPr>
        <p:spPr>
          <a:xfrm>
            <a:off x="4910467" y="3251148"/>
            <a:ext cx="887929" cy="541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AF2CB-334A-A107-C751-3ED02B1CA834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vue_3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63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D9DD6D-7209-0448-D9CC-F089C08D6756}"/>
              </a:ext>
            </a:extLst>
          </p:cNvPr>
          <p:cNvSpPr txBox="1"/>
          <p:nvPr/>
        </p:nvSpPr>
        <p:spPr>
          <a:xfrm>
            <a:off x="462648" y="1420309"/>
            <a:ext cx="420983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createApp</a:t>
            </a:r>
            <a:r>
              <a:rPr lang="en-US" altLang="ko-KR" sz="1600" b="1" dirty="0">
                <a:effectLst/>
                <a:latin typeface="+mn-ea"/>
              </a:rPr>
              <a:t> } from "</a:t>
            </a:r>
            <a:r>
              <a:rPr lang="en-US" altLang="ko-KR" sz="1600" b="1" dirty="0" err="1">
                <a:effectLst/>
                <a:latin typeface="+mn-ea"/>
              </a:rPr>
              <a:t>vue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App from "./</a:t>
            </a:r>
            <a:r>
              <a:rPr lang="en-US" altLang="ko-KR" sz="1600" b="1" dirty="0" err="1">
                <a:effectLst/>
                <a:latin typeface="+mn-ea"/>
              </a:rPr>
              <a:t>App.vue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router from "./router";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</a:t>
            </a:r>
            <a:r>
              <a:rPr lang="en-US" altLang="ko-KR" sz="1600" b="1" dirty="0" err="1">
                <a:effectLst/>
                <a:latin typeface="+mn-ea"/>
              </a:rPr>
              <a:t>createApp</a:t>
            </a:r>
            <a:r>
              <a:rPr lang="en-US" altLang="ko-KR" sz="1600" b="1" dirty="0">
                <a:effectLst/>
                <a:latin typeface="+mn-ea"/>
              </a:rPr>
              <a:t>(App);</a:t>
            </a:r>
          </a:p>
          <a:p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app.use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(router);            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라우팅</a:t>
            </a:r>
          </a:p>
          <a:p>
            <a:r>
              <a:rPr lang="en-US" altLang="ko-KR" sz="1600" b="1" dirty="0" err="1">
                <a:effectLst/>
                <a:latin typeface="+mn-ea"/>
              </a:rPr>
              <a:t>app.mount</a:t>
            </a:r>
            <a:r>
              <a:rPr lang="en-US" altLang="ko-KR" sz="1600" b="1" dirty="0">
                <a:effectLst/>
                <a:latin typeface="+mn-ea"/>
              </a:rPr>
              <a:t>("#app");       // </a:t>
            </a:r>
            <a:r>
              <a:rPr lang="ko-KR" altLang="en-US" sz="1600" b="1" dirty="0" err="1">
                <a:effectLst/>
                <a:latin typeface="+mn-ea"/>
              </a:rPr>
              <a:t>마운팅</a:t>
            </a:r>
            <a:endParaRPr lang="ko-KR" altLang="en-US" sz="1600" b="1" dirty="0"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5" y="521646"/>
            <a:ext cx="507738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m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ain.js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router </a:t>
            </a:r>
            <a:r>
              <a:rPr lang="ko-KR" altLang="en-US" b="1" dirty="0"/>
              <a:t>추가 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4C444-F5DD-16ED-780A-371A7A01CE44}"/>
              </a:ext>
            </a:extLst>
          </p:cNvPr>
          <p:cNvSpPr txBox="1"/>
          <p:nvPr/>
        </p:nvSpPr>
        <p:spPr>
          <a:xfrm>
            <a:off x="5247373" y="1391436"/>
            <a:ext cx="5609690" cy="12936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Vue Router 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설치 </a:t>
            </a:r>
            <a:endParaRPr lang="ko-KR" altLang="en-US" kern="0" spc="0" dirty="0">
              <a:effectLst/>
              <a:latin typeface="한컴바탕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--legacy-peer-deps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b="1" kern="0" spc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vue-router@next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--save </a:t>
            </a:r>
            <a:endParaRPr lang="en-US" altLang="ko-KR" kern="0" spc="0" dirty="0"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72923-79EA-B3CD-1E2C-FC3D622AFB8F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79F90-3E3A-A96F-F4F0-DB23F92DE671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481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28874" y="521646"/>
            <a:ext cx="4032987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</a:rPr>
              <a:t>App.vue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자식 </a:t>
            </a:r>
            <a:r>
              <a:rPr lang="en-US" altLang="ko-KR" b="1" dirty="0"/>
              <a:t>Component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HeaderComp</a:t>
            </a:r>
            <a:endParaRPr lang="en-US" altLang="ko-KR" b="1" dirty="0"/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NavComp</a:t>
            </a:r>
            <a:endParaRPr lang="en-US" altLang="ko-KR" b="1" dirty="0"/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MainComp</a:t>
            </a:r>
            <a:endParaRPr lang="en-US" altLang="ko-KR" b="1" dirty="0"/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+mn-ea"/>
              </a:rPr>
              <a:t>FooterComp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JavaScript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자식 컴포넌트 등록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외부 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CSS </a:t>
            </a:r>
            <a:r>
              <a:rPr lang="ko-KR" altLang="en-US" b="1" kern="0" dirty="0" err="1">
                <a:solidFill>
                  <a:srgbClr val="000000"/>
                </a:solidFill>
                <a:latin typeface="+mn-ea"/>
              </a:rPr>
              <a:t>등옥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A7457-790A-E2F1-2952-A7A071159984}"/>
              </a:ext>
            </a:extLst>
          </p:cNvPr>
          <p:cNvSpPr txBox="1"/>
          <p:nvPr/>
        </p:nvSpPr>
        <p:spPr>
          <a:xfrm>
            <a:off x="4288975" y="21839"/>
            <a:ext cx="6149082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 id = "index"&gt;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HeaderComp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&lt;div id="container"&gt;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NavComp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MainComp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FooterComp</a:t>
            </a:r>
            <a:r>
              <a:rPr lang="en-US" altLang="ko-KR" sz="1600" b="1" dirty="0">
                <a:effectLst/>
                <a:latin typeface="+mn-ea"/>
              </a:rPr>
              <a:t>/&gt;  </a:t>
            </a:r>
          </a:p>
          <a:p>
            <a:r>
              <a:rPr lang="en-US" altLang="ko-KR" sz="1600" b="1" dirty="0">
                <a:effectLst/>
                <a:latin typeface="+mn-ea"/>
              </a:rPr>
              <a:t>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&lt;script&gt;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HeaderComp</a:t>
            </a:r>
            <a:r>
              <a:rPr lang="en-US" altLang="ko-KR" sz="1600" b="1" dirty="0">
                <a:effectLst/>
                <a:latin typeface="+mn-ea"/>
              </a:rPr>
              <a:t> from './components/</a:t>
            </a:r>
            <a:r>
              <a:rPr lang="en-US" altLang="ko-KR" sz="1600" b="1" dirty="0" err="1">
                <a:effectLst/>
                <a:latin typeface="+mn-ea"/>
              </a:rPr>
              <a:t>HeaderComp.vue</a:t>
            </a:r>
            <a:r>
              <a:rPr lang="en-US" altLang="ko-KR" sz="1600" b="1" dirty="0">
                <a:effectLst/>
                <a:latin typeface="+mn-ea"/>
              </a:rPr>
              <a:t>'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NavComp</a:t>
            </a:r>
            <a:r>
              <a:rPr lang="en-US" altLang="ko-KR" sz="1600" b="1" dirty="0">
                <a:effectLst/>
                <a:latin typeface="+mn-ea"/>
              </a:rPr>
              <a:t> from './components/</a:t>
            </a:r>
            <a:r>
              <a:rPr lang="en-US" altLang="ko-KR" sz="1600" b="1" dirty="0" err="1">
                <a:effectLst/>
                <a:latin typeface="+mn-ea"/>
              </a:rPr>
              <a:t>NavComp.vue</a:t>
            </a:r>
            <a:r>
              <a:rPr lang="en-US" altLang="ko-KR" sz="1600" b="1" dirty="0">
                <a:effectLst/>
                <a:latin typeface="+mn-ea"/>
              </a:rPr>
              <a:t>'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MainComp</a:t>
            </a:r>
            <a:r>
              <a:rPr lang="en-US" altLang="ko-KR" sz="1600" b="1" dirty="0">
                <a:effectLst/>
                <a:latin typeface="+mn-ea"/>
              </a:rPr>
              <a:t> from './components/</a:t>
            </a:r>
            <a:r>
              <a:rPr lang="en-US" altLang="ko-KR" sz="1600" b="1" dirty="0" err="1">
                <a:effectLst/>
                <a:latin typeface="+mn-ea"/>
              </a:rPr>
              <a:t>MainComp.vue</a:t>
            </a:r>
            <a:r>
              <a:rPr lang="en-US" altLang="ko-KR" sz="1600" b="1" dirty="0">
                <a:effectLst/>
                <a:latin typeface="+mn-ea"/>
              </a:rPr>
              <a:t>'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FooterComp</a:t>
            </a:r>
            <a:r>
              <a:rPr lang="en-US" altLang="ko-KR" sz="1600" b="1" dirty="0">
                <a:effectLst/>
                <a:latin typeface="+mn-ea"/>
              </a:rPr>
              <a:t> from './components/</a:t>
            </a:r>
            <a:r>
              <a:rPr lang="en-US" altLang="ko-KR" sz="1600" b="1" dirty="0" err="1">
                <a:effectLst/>
                <a:latin typeface="+mn-ea"/>
              </a:rPr>
              <a:t>FooterComp.vue</a:t>
            </a:r>
            <a:r>
              <a:rPr lang="en-US" altLang="ko-KR" sz="1600" b="1" dirty="0">
                <a:effectLst/>
                <a:latin typeface="+mn-ea"/>
              </a:rPr>
              <a:t>'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name: 'App',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components: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HeaderComp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NavComp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MainComp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FooterComp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&lt;/script&gt;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&lt;style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="./App.css"&gt;&lt;/style&gt;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CFB921-FA5C-27DD-6A93-253B2D54A0EA}"/>
              </a:ext>
            </a:extLst>
          </p:cNvPr>
          <p:cNvSpPr/>
          <p:nvPr/>
        </p:nvSpPr>
        <p:spPr>
          <a:xfrm>
            <a:off x="4288975" y="108093"/>
            <a:ext cx="6068673" cy="24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ED5AAE-F7CD-30EB-8DB2-9EA3D2FE167C}"/>
              </a:ext>
            </a:extLst>
          </p:cNvPr>
          <p:cNvSpPr/>
          <p:nvPr/>
        </p:nvSpPr>
        <p:spPr>
          <a:xfrm>
            <a:off x="4300304" y="2727461"/>
            <a:ext cx="6068673" cy="368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EC08F-DBD5-5998-8863-22BE62F7C52B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82F58-E8A9-9509-4F9D-CD5A568AA5AF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366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151623" y="504071"/>
            <a:ext cx="3005464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자식 </a:t>
            </a:r>
            <a:r>
              <a:rPr lang="en-US" altLang="ko-KR" b="1" dirty="0"/>
              <a:t>Component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HeaderComp</a:t>
            </a:r>
            <a:endParaRPr lang="en-US" altLang="ko-KR" b="1" dirty="0"/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NavComp</a:t>
            </a:r>
            <a:endParaRPr lang="en-US" altLang="ko-KR" b="1" dirty="0"/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MainComp</a:t>
            </a:r>
            <a:endParaRPr lang="en-US" altLang="ko-KR" b="1" dirty="0"/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+mn-ea"/>
              </a:rPr>
              <a:t>FooterComp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A7457-790A-E2F1-2952-A7A071159984}"/>
              </a:ext>
            </a:extLst>
          </p:cNvPr>
          <p:cNvSpPr txBox="1"/>
          <p:nvPr/>
        </p:nvSpPr>
        <p:spPr>
          <a:xfrm>
            <a:off x="3631102" y="504071"/>
            <a:ext cx="7358459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id =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header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&lt;router-link class = "link" to="/"&gt; WEB Programming 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3120-93DB-246B-DD2C-6A8D103F8393}"/>
              </a:ext>
            </a:extLst>
          </p:cNvPr>
          <p:cNvSpPr txBox="1"/>
          <p:nvPr/>
        </p:nvSpPr>
        <p:spPr>
          <a:xfrm>
            <a:off x="3631101" y="1951879"/>
            <a:ext cx="735845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id="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nav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&lt;router-link class="link" to="/HTML"&gt; HTML 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&lt;router-link class="link" to="/CSS"&gt;  CSS 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&lt;router-link class="link" to="/JavaScript"&gt; JavaScript 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&lt;router-link class="link" to="/</a:t>
            </a:r>
            <a:r>
              <a:rPr lang="en-US" altLang="ko-KR" sz="1600" b="1" dirty="0" err="1">
                <a:effectLst/>
                <a:latin typeface="+mn-ea"/>
              </a:rPr>
              <a:t>VueJs</a:t>
            </a:r>
            <a:r>
              <a:rPr lang="en-US" altLang="ko-KR" sz="1600" b="1" dirty="0">
                <a:effectLst/>
                <a:latin typeface="+mn-ea"/>
              </a:rPr>
              <a:t>"&gt; </a:t>
            </a:r>
            <a:r>
              <a:rPr lang="en-US" altLang="ko-KR" sz="1600" b="1" dirty="0" err="1">
                <a:effectLst/>
                <a:latin typeface="+mn-ea"/>
              </a:rPr>
              <a:t>VueJs</a:t>
            </a:r>
            <a:r>
              <a:rPr lang="en-US" altLang="ko-KR" sz="1600" b="1" dirty="0">
                <a:effectLst/>
                <a:latin typeface="+mn-ea"/>
              </a:rPr>
              <a:t> &lt;/router-link&gt;  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&lt;router-link class="link" to="/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"&gt; 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 &lt;/router-link&gt;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B0F6F-F9E7-ED61-FE5F-54DC9BC89787}"/>
              </a:ext>
            </a:extLst>
          </p:cNvPr>
          <p:cNvSpPr txBox="1"/>
          <p:nvPr/>
        </p:nvSpPr>
        <p:spPr>
          <a:xfrm>
            <a:off x="428379" y="4384570"/>
            <a:ext cx="261320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id =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main</a:t>
            </a:r>
            <a:r>
              <a:rPr lang="en-US" altLang="ko-KR" sz="1600" b="1" dirty="0">
                <a:effectLst/>
                <a:latin typeface="+mn-ea"/>
              </a:rPr>
              <a:t>"&gt;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&lt;router-view /&gt; 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EC72E-D35F-F4F1-B778-42CFB0A83777}"/>
              </a:ext>
            </a:extLst>
          </p:cNvPr>
          <p:cNvSpPr txBox="1"/>
          <p:nvPr/>
        </p:nvSpPr>
        <p:spPr>
          <a:xfrm>
            <a:off x="3631101" y="4389647"/>
            <a:ext cx="735845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&lt;div id =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footer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Copyright 2023. </a:t>
            </a:r>
            <a:r>
              <a:rPr lang="ko-KR" altLang="en-US" sz="1600" b="1" dirty="0">
                <a:effectLst/>
                <a:latin typeface="+mn-ea"/>
              </a:rPr>
              <a:t>지은이 </a:t>
            </a:r>
            <a:r>
              <a:rPr lang="en-US" altLang="ko-KR" sz="1600" b="1" dirty="0">
                <a:effectLst/>
                <a:latin typeface="+mn-ea"/>
              </a:rPr>
              <a:t>all rights reserved.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연락처 </a:t>
            </a:r>
            <a:r>
              <a:rPr lang="en-US" altLang="ko-KR" sz="1600" b="1" dirty="0">
                <a:effectLst/>
                <a:latin typeface="+mn-ea"/>
              </a:rPr>
              <a:t>: 010-8906-3946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9A2F5-B2F4-6DD9-4A27-F9F3FC313FB3}"/>
              </a:ext>
            </a:extLst>
          </p:cNvPr>
          <p:cNvSpPr txBox="1"/>
          <p:nvPr/>
        </p:nvSpPr>
        <p:spPr>
          <a:xfrm>
            <a:off x="7402167" y="350182"/>
            <a:ext cx="173934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HeaderComp.vue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F8DEA-7A74-932C-3CFC-57388A0A72B2}"/>
              </a:ext>
            </a:extLst>
          </p:cNvPr>
          <p:cNvSpPr txBox="1"/>
          <p:nvPr/>
        </p:nvSpPr>
        <p:spPr>
          <a:xfrm>
            <a:off x="7585047" y="1854763"/>
            <a:ext cx="173934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NavComp.vue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2C9BE-40C5-DCF1-F49C-86DBB6A9C2BC}"/>
              </a:ext>
            </a:extLst>
          </p:cNvPr>
          <p:cNvSpPr txBox="1"/>
          <p:nvPr/>
        </p:nvSpPr>
        <p:spPr>
          <a:xfrm>
            <a:off x="7310330" y="4393641"/>
            <a:ext cx="173934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FootervComp.vue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7E182-3C91-9929-6DA5-A0B97B00E762}"/>
              </a:ext>
            </a:extLst>
          </p:cNvPr>
          <p:cNvSpPr txBox="1"/>
          <p:nvPr/>
        </p:nvSpPr>
        <p:spPr>
          <a:xfrm>
            <a:off x="1017897" y="4128344"/>
            <a:ext cx="173934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MainComp.vue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8975D-6652-0C78-AE41-D60240FF1D26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40F-031D-2D58-F5C5-96AF6087A636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29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D5C6C-2B80-4957-9CC2-584C2CCEB3EC}"/>
              </a:ext>
            </a:extLst>
          </p:cNvPr>
          <p:cNvSpPr txBox="1"/>
          <p:nvPr/>
        </p:nvSpPr>
        <p:spPr>
          <a:xfrm>
            <a:off x="0" y="437010"/>
            <a:ext cx="358762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설정 파일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/router/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index.js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07AED-C002-7A98-EABC-ABBB17D7B80E}"/>
              </a:ext>
            </a:extLst>
          </p:cNvPr>
          <p:cNvSpPr txBox="1"/>
          <p:nvPr/>
        </p:nvSpPr>
        <p:spPr>
          <a:xfrm>
            <a:off x="435707" y="1306800"/>
            <a:ext cx="672549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createWebHistory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createRouter</a:t>
            </a:r>
            <a:r>
              <a:rPr lang="en-US" altLang="ko-KR" sz="1600" b="1" dirty="0">
                <a:effectLst/>
                <a:latin typeface="+mn-ea"/>
              </a:rPr>
              <a:t> } from "</a:t>
            </a:r>
            <a:r>
              <a:rPr lang="en-US" altLang="ko-KR" sz="1600" b="1" dirty="0" err="1">
                <a:effectLst/>
                <a:latin typeface="+mn-ea"/>
              </a:rPr>
              <a:t>vue</a:t>
            </a:r>
            <a:r>
              <a:rPr lang="en-US" altLang="ko-KR" sz="1600" b="1" dirty="0">
                <a:effectLst/>
                <a:latin typeface="+mn-ea"/>
              </a:rPr>
              <a:t>-router";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IndexComp</a:t>
            </a:r>
            <a:r>
              <a:rPr lang="en-US" altLang="ko-KR" sz="1600" b="1" dirty="0">
                <a:effectLst/>
                <a:latin typeface="+mn-ea"/>
              </a:rPr>
              <a:t> from "@/components/</a:t>
            </a:r>
            <a:r>
              <a:rPr lang="en-US" altLang="ko-KR" sz="1600" b="1" dirty="0" err="1">
                <a:effectLst/>
                <a:latin typeface="+mn-ea"/>
              </a:rPr>
              <a:t>IndexComp.vue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HtmlComp</a:t>
            </a:r>
            <a:r>
              <a:rPr lang="en-US" altLang="ko-KR" sz="1600" b="1" dirty="0">
                <a:effectLst/>
                <a:latin typeface="+mn-ea"/>
              </a:rPr>
              <a:t> from "@/components/</a:t>
            </a:r>
            <a:r>
              <a:rPr lang="en-US" altLang="ko-KR" sz="1600" b="1" dirty="0" err="1">
                <a:effectLst/>
                <a:latin typeface="+mn-ea"/>
              </a:rPr>
              <a:t>HtmlComp.vue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CSSComp</a:t>
            </a:r>
            <a:r>
              <a:rPr lang="en-US" altLang="ko-KR" sz="1600" b="1" dirty="0">
                <a:effectLst/>
                <a:latin typeface="+mn-ea"/>
              </a:rPr>
              <a:t> from "@/components/</a:t>
            </a:r>
            <a:r>
              <a:rPr lang="en-US" altLang="ko-KR" sz="1600" b="1" dirty="0" err="1">
                <a:effectLst/>
                <a:latin typeface="+mn-ea"/>
              </a:rPr>
              <a:t>IndexComp.vue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JavascriptComp</a:t>
            </a:r>
            <a:r>
              <a:rPr lang="en-US" altLang="ko-KR" sz="1600" b="1" dirty="0">
                <a:effectLst/>
                <a:latin typeface="+mn-ea"/>
              </a:rPr>
              <a:t> from "@/components/</a:t>
            </a:r>
            <a:r>
              <a:rPr lang="en-US" altLang="ko-KR" sz="1600" b="1" dirty="0" err="1">
                <a:effectLst/>
                <a:latin typeface="+mn-ea"/>
              </a:rPr>
              <a:t>JavascriptComp.vue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VueJsComp</a:t>
            </a:r>
            <a:r>
              <a:rPr lang="en-US" altLang="ko-KR" sz="1600" b="1" dirty="0">
                <a:effectLst/>
                <a:latin typeface="+mn-ea"/>
              </a:rPr>
              <a:t> from "@/components/</a:t>
            </a:r>
            <a:r>
              <a:rPr lang="en-US" altLang="ko-KR" sz="1600" b="1" dirty="0" err="1">
                <a:effectLst/>
                <a:latin typeface="+mn-ea"/>
              </a:rPr>
              <a:t>VueJsComp.vue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NodeJsComp</a:t>
            </a:r>
            <a:r>
              <a:rPr lang="en-US" altLang="ko-KR" sz="1600" b="1" dirty="0">
                <a:effectLst/>
                <a:latin typeface="+mn-ea"/>
              </a:rPr>
              <a:t> from "@/components/</a:t>
            </a:r>
            <a:r>
              <a:rPr lang="en-US" altLang="ko-KR" sz="1600" b="1" dirty="0" err="1">
                <a:effectLst/>
                <a:latin typeface="+mn-ea"/>
              </a:rPr>
              <a:t>NodeJsComp.vue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routes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"/",                         // index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component: </a:t>
            </a:r>
            <a:r>
              <a:rPr lang="en-US" altLang="ko-KR" sz="1600" b="1" dirty="0" err="1">
                <a:effectLst/>
                <a:latin typeface="+mn-ea"/>
              </a:rPr>
              <a:t>IndexComp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"/Html", 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component: </a:t>
            </a:r>
            <a:r>
              <a:rPr lang="en-US" altLang="ko-KR" sz="1600" b="1" dirty="0" err="1">
                <a:effectLst/>
                <a:latin typeface="+mn-ea"/>
              </a:rPr>
              <a:t>HtmlComp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"/CSS", 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component: </a:t>
            </a:r>
            <a:r>
              <a:rPr lang="en-US" altLang="ko-KR" sz="1600" b="1" dirty="0" err="1">
                <a:effectLst/>
                <a:latin typeface="+mn-ea"/>
              </a:rPr>
              <a:t>CSSComp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312E9-82CE-3519-25E7-1A5BBAB4BA82}"/>
              </a:ext>
            </a:extLst>
          </p:cNvPr>
          <p:cNvSpPr txBox="1"/>
          <p:nvPr/>
        </p:nvSpPr>
        <p:spPr>
          <a:xfrm>
            <a:off x="7161197" y="1099946"/>
            <a:ext cx="4694723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", 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component: </a:t>
            </a:r>
            <a:r>
              <a:rPr lang="en-US" altLang="ko-KR" sz="1600" b="1" dirty="0" err="1">
                <a:effectLst/>
                <a:latin typeface="+mn-ea"/>
              </a:rPr>
              <a:t>JavascriptComp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</a:t>
            </a:r>
            <a:r>
              <a:rPr lang="en-US" altLang="ko-KR" sz="1600" b="1" dirty="0" err="1">
                <a:effectLst/>
                <a:latin typeface="+mn-ea"/>
              </a:rPr>
              <a:t>VueJs</a:t>
            </a:r>
            <a:r>
              <a:rPr lang="en-US" altLang="ko-KR" sz="1600" b="1" dirty="0">
                <a:effectLst/>
                <a:latin typeface="+mn-ea"/>
              </a:rPr>
              <a:t>", 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component: </a:t>
            </a:r>
            <a:r>
              <a:rPr lang="en-US" altLang="ko-KR" sz="1600" b="1" dirty="0" err="1">
                <a:effectLst/>
                <a:latin typeface="+mn-ea"/>
              </a:rPr>
              <a:t>VueJsComp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path: "/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", 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component: </a:t>
            </a:r>
            <a:r>
              <a:rPr lang="en-US" altLang="ko-KR" sz="1600" b="1" dirty="0" err="1">
                <a:effectLst/>
                <a:latin typeface="+mn-ea"/>
              </a:rPr>
              <a:t>NodeJsComp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router = </a:t>
            </a:r>
            <a:r>
              <a:rPr lang="en-US" altLang="ko-KR" sz="1600" b="1" dirty="0" err="1">
                <a:effectLst/>
                <a:latin typeface="+mn-ea"/>
              </a:rPr>
              <a:t>createRouter</a:t>
            </a:r>
            <a:r>
              <a:rPr lang="en-US" altLang="ko-KR" sz="1600" b="1" dirty="0">
                <a:effectLst/>
                <a:latin typeface="+mn-ea"/>
              </a:rPr>
              <a:t>({    // </a:t>
            </a:r>
            <a:r>
              <a:rPr lang="ko-KR" altLang="en-US" sz="1600" b="1" dirty="0" err="1">
                <a:effectLst/>
                <a:latin typeface="+mn-ea"/>
              </a:rPr>
              <a:t>라우트</a:t>
            </a:r>
            <a:r>
              <a:rPr lang="ko-KR" altLang="en-US" sz="1600" b="1" dirty="0">
                <a:effectLst/>
                <a:latin typeface="+mn-ea"/>
              </a:rPr>
              <a:t> 생성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history: </a:t>
            </a:r>
            <a:r>
              <a:rPr lang="en-US" altLang="ko-KR" sz="1600" b="1" dirty="0" err="1">
                <a:effectLst/>
                <a:latin typeface="+mn-ea"/>
              </a:rPr>
              <a:t>createWebHistory</a:t>
            </a:r>
            <a:r>
              <a:rPr lang="en-US" altLang="ko-KR" sz="1600" b="1" dirty="0">
                <a:effectLst/>
                <a:latin typeface="+mn-ea"/>
              </a:rPr>
              <a:t>(),</a:t>
            </a:r>
          </a:p>
          <a:p>
            <a:r>
              <a:rPr lang="en-US" altLang="ko-KR" sz="1600" b="1" dirty="0">
                <a:effectLst/>
                <a:latin typeface="+mn-ea"/>
              </a:rPr>
              <a:t>  routes,</a:t>
            </a:r>
          </a:p>
          <a:p>
            <a:r>
              <a:rPr lang="en-US" altLang="ko-KR" sz="1600" b="1" dirty="0">
                <a:effectLst/>
                <a:latin typeface="+mn-ea"/>
              </a:rPr>
              <a:t>});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router;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78FBF-B161-C61E-863F-39319EBE537C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4D1AF-C1C1-1FD5-FE2D-E94085F359B3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72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D5C6C-2B80-4957-9CC2-584C2CCEB3EC}"/>
              </a:ext>
            </a:extLst>
          </p:cNvPr>
          <p:cNvSpPr txBox="1"/>
          <p:nvPr/>
        </p:nvSpPr>
        <p:spPr>
          <a:xfrm>
            <a:off x="-19250" y="350385"/>
            <a:ext cx="358762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App.css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외부파일</a:t>
            </a:r>
            <a:endParaRPr lang="ko-KR" altLang="en-US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07AED-C002-7A98-EABC-ABBB17D7B80E}"/>
              </a:ext>
            </a:extLst>
          </p:cNvPr>
          <p:cNvSpPr txBox="1"/>
          <p:nvPr/>
        </p:nvSpPr>
        <p:spPr>
          <a:xfrm>
            <a:off x="301889" y="1191300"/>
            <a:ext cx="10035644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Song+Myung&amp;display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("https://fonts.googleapis.com/css2?family=Nanum+Gothic:wght@700&amp;display=swap");</a:t>
            </a:r>
          </a:p>
          <a:p>
            <a:r>
              <a:rPr lang="en-US" altLang="ko-KR" sz="1600" b="1" dirty="0">
                <a:effectLst/>
                <a:latin typeface="+mn-ea"/>
              </a:rPr>
              <a:t>@import </a:t>
            </a:r>
            <a:r>
              <a:rPr lang="en-US" altLang="ko-KR" sz="1600" b="1" dirty="0" err="1">
                <a:effectLst/>
                <a:latin typeface="+mn-ea"/>
              </a:rPr>
              <a:t>url</a:t>
            </a:r>
            <a:r>
              <a:rPr lang="en-US" altLang="ko-KR" sz="1600" b="1" dirty="0">
                <a:effectLst/>
                <a:latin typeface="+mn-ea"/>
              </a:rPr>
              <a:t>("https://fonts.googleapis.com/css2?family=</a:t>
            </a:r>
            <a:r>
              <a:rPr lang="en-US" altLang="ko-KR" sz="1600" b="1" dirty="0" err="1">
                <a:effectLst/>
                <a:latin typeface="+mn-ea"/>
              </a:rPr>
              <a:t>Nanum+Pen+Script&amp;display</a:t>
            </a:r>
            <a:r>
              <a:rPr lang="en-US" altLang="ko-KR" sz="1600" b="1" dirty="0">
                <a:effectLst/>
                <a:latin typeface="+mn-ea"/>
              </a:rPr>
              <a:t>=swap");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#index{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margin-left:50px ;</a:t>
            </a:r>
          </a:p>
          <a:p>
            <a:r>
              <a:rPr lang="en-US" altLang="ko-KR" sz="1600" b="1" dirty="0">
                <a:effectLst/>
                <a:latin typeface="+mn-ea"/>
              </a:rPr>
              <a:t>  margin-right:50px ;</a:t>
            </a:r>
          </a:p>
          <a:p>
            <a:r>
              <a:rPr lang="en-US" altLang="ko-KR" sz="1600" b="1" dirty="0">
                <a:effectLst/>
                <a:latin typeface="+mn-ea"/>
              </a:rPr>
              <a:t>  line-height: 1.5;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font-weight: bolder;</a:t>
            </a:r>
          </a:p>
          <a:p>
            <a:r>
              <a:rPr lang="en-US" altLang="ko-KR" sz="1600" b="1" dirty="0">
                <a:effectLst/>
                <a:latin typeface="+mn-ea"/>
              </a:rPr>
              <a:t> }</a:t>
            </a:r>
          </a:p>
          <a:p>
            <a:r>
              <a:rPr lang="en-US" altLang="ko-KR" sz="1600" b="1" dirty="0">
                <a:effectLst/>
                <a:latin typeface="+mn-ea"/>
              </a:rPr>
              <a:t> #header 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40px;</a:t>
            </a:r>
          </a:p>
          <a:p>
            <a:r>
              <a:rPr lang="en-US" altLang="ko-KR" sz="1600" b="1" dirty="0">
                <a:effectLst/>
                <a:latin typeface="+mn-ea"/>
              </a:rPr>
              <a:t>  height: 100px;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 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#container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display: flex;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}</a:t>
            </a:r>
          </a:p>
          <a:p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440E8-094C-63FE-CD79-0AB1EB979FB6}"/>
              </a:ext>
            </a:extLst>
          </p:cNvPr>
          <p:cNvSpPr txBox="1"/>
          <p:nvPr/>
        </p:nvSpPr>
        <p:spPr>
          <a:xfrm>
            <a:off x="4456499" y="2389339"/>
            <a:ext cx="359022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#nav{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flex: 1;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padding-left: 20px;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height: 400px;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lightgreen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font-size:25px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#main{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flex: 4;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padding-left: 20px;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font-size: 20px;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}</a:t>
            </a:r>
          </a:p>
          <a:p>
            <a:r>
              <a:rPr lang="en-US" altLang="ko-KR" sz="1600" b="1" dirty="0">
                <a:effectLst/>
                <a:latin typeface="+mn-ea"/>
              </a:rPr>
              <a:t> #main:hover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</a:t>
            </a:r>
            <a:r>
              <a:rPr lang="en-US" altLang="ko-KR" sz="1600" b="1" dirty="0" err="1">
                <a:effectLst/>
                <a:latin typeface="+mn-ea"/>
              </a:rPr>
              <a:t>lightpink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6BA29-FA13-ADA9-E35C-6FAD0E563145}"/>
              </a:ext>
            </a:extLst>
          </p:cNvPr>
          <p:cNvSpPr txBox="1"/>
          <p:nvPr/>
        </p:nvSpPr>
        <p:spPr>
          <a:xfrm>
            <a:off x="8331975" y="2382270"/>
            <a:ext cx="3483035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#footer {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font-family: "</a:t>
            </a:r>
            <a:r>
              <a:rPr lang="en-US" altLang="ko-KR" sz="1600" b="1" dirty="0" err="1">
                <a:effectLst/>
                <a:latin typeface="+mn-ea"/>
              </a:rPr>
              <a:t>Nanum</a:t>
            </a:r>
            <a:r>
              <a:rPr lang="en-US" altLang="ko-KR" sz="1600" b="1" dirty="0">
                <a:effectLst/>
                <a:latin typeface="+mn-ea"/>
              </a:rPr>
              <a:t> Pen Script";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text-align: center;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border-top: 1px solid gray;</a:t>
            </a:r>
          </a:p>
          <a:p>
            <a:r>
              <a:rPr lang="en-US" altLang="ko-KR" sz="1600" b="1" dirty="0">
                <a:effectLst/>
                <a:latin typeface="+mn-ea"/>
              </a:rPr>
              <a:t>  border-bottom: 1px solid gray;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font-size: 30px;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a {</a:t>
            </a:r>
          </a:p>
          <a:p>
            <a:r>
              <a:rPr lang="en-US" altLang="ko-KR" sz="1600" b="1" dirty="0">
                <a:effectLst/>
                <a:latin typeface="+mn-ea"/>
              </a:rPr>
              <a:t>  display: block;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text-decoration: none;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a:hover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background-color: orange;</a:t>
            </a:r>
          </a:p>
          <a:p>
            <a:r>
              <a:rPr lang="en-US" altLang="ko-KR" sz="1600" b="1" dirty="0">
                <a:effectLst/>
                <a:latin typeface="+mn-ea"/>
              </a:rPr>
              <a:t>  color: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044D2-26E6-D8BD-A3B1-ACF431770BA0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8AC4F-FFAE-A7F5-21E4-5399DB11443D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64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F18577-3343-3709-7684-8F5A1179111C}"/>
              </a:ext>
            </a:extLst>
          </p:cNvPr>
          <p:cNvSpPr txBox="1"/>
          <p:nvPr/>
        </p:nvSpPr>
        <p:spPr>
          <a:xfrm>
            <a:off x="317633" y="1033996"/>
            <a:ext cx="9875413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&lt;template&gt;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&lt;h2&gt;Welcome&lt;/h2&gt;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웹 프로그래밍은 웹사이트 혹은 웹 페이지를 만드는 과정을 말합니다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r>
              <a:rPr lang="ko-KR" altLang="en-US" sz="1600" b="1" dirty="0">
                <a:effectLst/>
                <a:latin typeface="+mn-ea"/>
              </a:rPr>
              <a:t>웹 사이트에 접속했을 때 보이는 화면을 구성하는 것들을 만들어 내는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작업</a:t>
            </a:r>
            <a:r>
              <a:rPr lang="en-US" altLang="ko-KR" sz="1600" b="1" dirty="0">
                <a:effectLst/>
                <a:latin typeface="+mn-ea"/>
              </a:rPr>
              <a:t>.&lt;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이 작업은 다양한 언어를 사용해 진행합니다</a:t>
            </a:r>
            <a:r>
              <a:rPr lang="en-US" altLang="ko-KR" sz="1600" b="1" dirty="0">
                <a:effectLst/>
                <a:latin typeface="+mn-ea"/>
              </a:rPr>
              <a:t>.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r>
              <a:rPr lang="ko-KR" altLang="en-US" sz="1600" b="1" dirty="0">
                <a:effectLst/>
                <a:latin typeface="+mn-ea"/>
              </a:rPr>
              <a:t>웹 프로그래밍을 할 때는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HTML, CSS, JavaScript </a:t>
            </a:r>
            <a:r>
              <a:rPr lang="ko-KR" altLang="en-US" sz="1600" b="1" dirty="0">
                <a:effectLst/>
                <a:latin typeface="+mn-ea"/>
              </a:rPr>
              <a:t>같은 웹 브라우저 단에서 동작하는 코드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Python, Ruby, PHP, Java </a:t>
            </a:r>
            <a:r>
              <a:rPr lang="ko-KR" altLang="en-US" sz="1600" b="1" dirty="0">
                <a:effectLst/>
                <a:latin typeface="+mn-ea"/>
              </a:rPr>
              <a:t>등 서버 </a:t>
            </a:r>
            <a:r>
              <a:rPr lang="ko-KR" altLang="en-US" sz="1600" b="1" dirty="0" err="1">
                <a:effectLst/>
                <a:latin typeface="+mn-ea"/>
              </a:rPr>
              <a:t>컴퓨터쪽에서</a:t>
            </a:r>
            <a:r>
              <a:rPr lang="ko-KR" altLang="en-US" sz="1600" b="1" dirty="0">
                <a:effectLst/>
                <a:latin typeface="+mn-ea"/>
              </a:rPr>
              <a:t> 동작하는 코드를 작성합니다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&lt;/main&gt;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&lt;/template&gt;</a:t>
            </a:r>
            <a:endParaRPr lang="ko-KR" altLang="en-US" sz="1600" b="1" dirty="0">
              <a:effectLst/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002C0-B3D8-3456-9EC3-A68AAD881FB5}"/>
              </a:ext>
            </a:extLst>
          </p:cNvPr>
          <p:cNvSpPr txBox="1"/>
          <p:nvPr/>
        </p:nvSpPr>
        <p:spPr>
          <a:xfrm>
            <a:off x="28875" y="521646"/>
            <a:ext cx="536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b="1" kern="0" dirty="0" err="1">
                <a:solidFill>
                  <a:srgbClr val="000000"/>
                </a:solidFill>
                <a:latin typeface="+mn-ea"/>
              </a:rPr>
              <a:t>s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</a:rPr>
              <a:t>rc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/components/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+mn-ea"/>
              </a:rPr>
              <a:t>IndexComp.vue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E7798-C556-47BF-C14F-97DD1EC5CE89}"/>
              </a:ext>
            </a:extLst>
          </p:cNvPr>
          <p:cNvSpPr txBox="1"/>
          <p:nvPr/>
        </p:nvSpPr>
        <p:spPr>
          <a:xfrm>
            <a:off x="1" y="-82193"/>
            <a:ext cx="2627696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kern="0" dirty="0" err="1">
                <a:solidFill>
                  <a:schemeClr val="bg1"/>
                </a:solidFill>
                <a:latin typeface="+mn-ea"/>
              </a:rPr>
              <a:t>VueJs</a:t>
            </a:r>
            <a:r>
              <a:rPr lang="ko-KR" altLang="en-US" sz="2400" b="1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+mn-ea"/>
              </a:rPr>
              <a:t>Frontend 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E7EE5-8FB6-CF02-AA1E-57B6977CB014}"/>
              </a:ext>
            </a:extLst>
          </p:cNvPr>
          <p:cNvSpPr txBox="1"/>
          <p:nvPr/>
        </p:nvSpPr>
        <p:spPr>
          <a:xfrm>
            <a:off x="2687408" y="21839"/>
            <a:ext cx="1393525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+mn-ea"/>
              </a:rPr>
              <a:t>vue_1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10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51414</TotalTime>
  <Words>4760</Words>
  <Application>Microsoft Office PowerPoint</Application>
  <PresentationFormat>와이드스크린</PresentationFormat>
  <Paragraphs>1041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나눔바른고딕</vt:lpstr>
      <vt:lpstr>맑은 고딕</vt:lpstr>
      <vt:lpstr>한컴바탕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김 창복</cp:lastModifiedBy>
  <cp:revision>197</cp:revision>
  <dcterms:created xsi:type="dcterms:W3CDTF">2023-07-11T00:25:36Z</dcterms:created>
  <dcterms:modified xsi:type="dcterms:W3CDTF">2023-11-07T01:24:38Z</dcterms:modified>
</cp:coreProperties>
</file>