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87"/>
  </p:notesMasterIdLst>
  <p:handoutMasterIdLst>
    <p:handoutMasterId r:id="rId88"/>
  </p:handoutMasterIdLst>
  <p:sldIdLst>
    <p:sldId id="912" r:id="rId3"/>
    <p:sldId id="749" r:id="rId4"/>
    <p:sldId id="1112" r:id="rId5"/>
    <p:sldId id="913" r:id="rId6"/>
    <p:sldId id="1105" r:id="rId7"/>
    <p:sldId id="914" r:id="rId8"/>
    <p:sldId id="915" r:id="rId9"/>
    <p:sldId id="1080" r:id="rId10"/>
    <p:sldId id="916" r:id="rId11"/>
    <p:sldId id="297" r:id="rId12"/>
    <p:sldId id="298" r:id="rId13"/>
    <p:sldId id="299" r:id="rId14"/>
    <p:sldId id="1113" r:id="rId15"/>
    <p:sldId id="1106" r:id="rId16"/>
    <p:sldId id="920" r:id="rId17"/>
    <p:sldId id="1090" r:id="rId18"/>
    <p:sldId id="921" r:id="rId19"/>
    <p:sldId id="1091" r:id="rId20"/>
    <p:sldId id="922" r:id="rId21"/>
    <p:sldId id="923" r:id="rId22"/>
    <p:sldId id="1092" r:id="rId23"/>
    <p:sldId id="924" r:id="rId24"/>
    <p:sldId id="278" r:id="rId25"/>
    <p:sldId id="755" r:id="rId26"/>
    <p:sldId id="925" r:id="rId27"/>
    <p:sldId id="926" r:id="rId28"/>
    <p:sldId id="1093" r:id="rId29"/>
    <p:sldId id="928" r:id="rId30"/>
    <p:sldId id="930" r:id="rId31"/>
    <p:sldId id="279" r:id="rId32"/>
    <p:sldId id="280" r:id="rId33"/>
    <p:sldId id="281" r:id="rId34"/>
    <p:sldId id="301" r:id="rId35"/>
    <p:sldId id="1138" r:id="rId36"/>
    <p:sldId id="1139" r:id="rId37"/>
    <p:sldId id="1140" r:id="rId38"/>
    <p:sldId id="1141" r:id="rId39"/>
    <p:sldId id="1142" r:id="rId40"/>
    <p:sldId id="1143" r:id="rId41"/>
    <p:sldId id="1144" r:id="rId42"/>
    <p:sldId id="1145" r:id="rId43"/>
    <p:sldId id="506" r:id="rId44"/>
    <p:sldId id="760" r:id="rId45"/>
    <p:sldId id="931" r:id="rId46"/>
    <p:sldId id="1107" r:id="rId47"/>
    <p:sldId id="1146" r:id="rId48"/>
    <p:sldId id="1147" r:id="rId49"/>
    <p:sldId id="1148" r:id="rId50"/>
    <p:sldId id="1149" r:id="rId51"/>
    <p:sldId id="1150" r:id="rId52"/>
    <p:sldId id="1151" r:id="rId53"/>
    <p:sldId id="1152" r:id="rId54"/>
    <p:sldId id="1153" r:id="rId55"/>
    <p:sldId id="1154" r:id="rId56"/>
    <p:sldId id="1155" r:id="rId57"/>
    <p:sldId id="934" r:id="rId58"/>
    <p:sldId id="935" r:id="rId59"/>
    <p:sldId id="1108" r:id="rId60"/>
    <p:sldId id="1114" r:id="rId61"/>
    <p:sldId id="936" r:id="rId62"/>
    <p:sldId id="1082" r:id="rId63"/>
    <p:sldId id="937" r:id="rId64"/>
    <p:sldId id="938" r:id="rId65"/>
    <p:sldId id="939" r:id="rId66"/>
    <p:sldId id="940" r:id="rId67"/>
    <p:sldId id="1083" r:id="rId68"/>
    <p:sldId id="969" r:id="rId69"/>
    <p:sldId id="1156" r:id="rId70"/>
    <p:sldId id="1157" r:id="rId71"/>
    <p:sldId id="1110" r:id="rId72"/>
    <p:sldId id="944" r:id="rId73"/>
    <p:sldId id="1158" r:id="rId74"/>
    <p:sldId id="1159" r:id="rId75"/>
    <p:sldId id="1160" r:id="rId76"/>
    <p:sldId id="1161" r:id="rId77"/>
    <p:sldId id="1162" r:id="rId78"/>
    <p:sldId id="1163" r:id="rId79"/>
    <p:sldId id="1164" r:id="rId80"/>
    <p:sldId id="1165" r:id="rId81"/>
    <p:sldId id="1166" r:id="rId82"/>
    <p:sldId id="1167" r:id="rId83"/>
    <p:sldId id="353" r:id="rId84"/>
    <p:sldId id="1168" r:id="rId85"/>
    <p:sldId id="1169" r:id="rId86"/>
  </p:sldIdLst>
  <p:sldSz cx="9144000" cy="6858000" type="screen4x3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BE3D03-F808-40F5-8860-DA47F194D3AD}">
          <p14:sldIdLst>
            <p14:sldId id="912"/>
            <p14:sldId id="749"/>
            <p14:sldId id="1112"/>
            <p14:sldId id="913"/>
            <p14:sldId id="1105"/>
            <p14:sldId id="914"/>
            <p14:sldId id="915"/>
            <p14:sldId id="1080"/>
            <p14:sldId id="916"/>
            <p14:sldId id="297"/>
            <p14:sldId id="298"/>
            <p14:sldId id="299"/>
            <p14:sldId id="1113"/>
            <p14:sldId id="1106"/>
            <p14:sldId id="920"/>
            <p14:sldId id="1090"/>
            <p14:sldId id="921"/>
            <p14:sldId id="1091"/>
            <p14:sldId id="922"/>
            <p14:sldId id="923"/>
            <p14:sldId id="1092"/>
            <p14:sldId id="924"/>
            <p14:sldId id="278"/>
            <p14:sldId id="755"/>
            <p14:sldId id="925"/>
            <p14:sldId id="926"/>
            <p14:sldId id="1093"/>
            <p14:sldId id="928"/>
            <p14:sldId id="930"/>
            <p14:sldId id="279"/>
            <p14:sldId id="280"/>
            <p14:sldId id="281"/>
            <p14:sldId id="301"/>
            <p14:sldId id="1138"/>
            <p14:sldId id="1139"/>
            <p14:sldId id="1140"/>
            <p14:sldId id="1141"/>
            <p14:sldId id="1142"/>
            <p14:sldId id="1143"/>
            <p14:sldId id="1144"/>
            <p14:sldId id="1145"/>
            <p14:sldId id="506"/>
            <p14:sldId id="760"/>
            <p14:sldId id="931"/>
            <p14:sldId id="1107"/>
            <p14:sldId id="1146"/>
            <p14:sldId id="1147"/>
            <p14:sldId id="1148"/>
            <p14:sldId id="1149"/>
            <p14:sldId id="1150"/>
            <p14:sldId id="1151"/>
            <p14:sldId id="1152"/>
            <p14:sldId id="1153"/>
            <p14:sldId id="1154"/>
            <p14:sldId id="1155"/>
            <p14:sldId id="934"/>
            <p14:sldId id="935"/>
            <p14:sldId id="1108"/>
            <p14:sldId id="1114"/>
            <p14:sldId id="936"/>
            <p14:sldId id="1082"/>
            <p14:sldId id="937"/>
            <p14:sldId id="938"/>
            <p14:sldId id="939"/>
            <p14:sldId id="940"/>
            <p14:sldId id="1083"/>
            <p14:sldId id="969"/>
            <p14:sldId id="1156"/>
            <p14:sldId id="1157"/>
            <p14:sldId id="1110"/>
            <p14:sldId id="944"/>
            <p14:sldId id="1158"/>
            <p14:sldId id="1159"/>
            <p14:sldId id="1160"/>
            <p14:sldId id="1161"/>
            <p14:sldId id="1162"/>
            <p14:sldId id="1163"/>
            <p14:sldId id="1164"/>
            <p14:sldId id="1165"/>
            <p14:sldId id="1166"/>
            <p14:sldId id="1167"/>
            <p14:sldId id="353"/>
            <p14:sldId id="1168"/>
            <p14:sldId id="1169"/>
          </p14:sldIdLst>
        </p14:section>
        <p14:section name="Untitled Section" id="{DF8E3231-2E18-44F1-8CB8-E5CFA961A14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10">
          <p15:clr>
            <a:srgbClr val="A4A3A4"/>
          </p15:clr>
        </p15:guide>
        <p15:guide id="2" pos="2838">
          <p15:clr>
            <a:srgbClr val="A4A3A4"/>
          </p15:clr>
        </p15:guide>
        <p15:guide id="3" pos="2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5A9EB-914C-464D-8724-D3B126241B47}" v="760" dt="2020-09-27T00:46:52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6215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146" y="102"/>
      </p:cViewPr>
      <p:guideLst>
        <p:guide orient="horz" pos="2310"/>
        <p:guide pos="2838"/>
        <p:guide pos="29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0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B3524FEE-4EF2-F24D-B378-C1A1D1A02E79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6C699CA-8A69-ED4D-8ACC-7E33C529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78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22A88317-0C8A-7D45-9AE5-CEE40D02E0CE}" type="datetime1">
              <a:rPr lang="en-US" smtClean="0"/>
              <a:t>5/2/2023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6B1006E8-538E-B14F-B11A-10DA70229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5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88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6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80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14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1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829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772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9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64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3694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837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6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60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62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74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21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4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348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0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174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88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5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081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3741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33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1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278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8660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550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028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870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676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588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631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859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775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679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860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244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513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1097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959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3350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851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858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6028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23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9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957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881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188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5787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1062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81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734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73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231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18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7254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99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67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6146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7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91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50008" indent="-288465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53859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15402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76945" indent="-230772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3848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3000032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61576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923119" indent="-230772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r>
              <a:rPr lang="en-US" sz="1200" b="0" i="0" dirty="0">
                <a:latin typeface="Times New Roman" pitchFamily="18" charset="0"/>
              </a:rPr>
              <a:t>1.#</a:t>
            </a: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0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1D3484-D771-49F5-9E30-BCA66EF6D463}"/>
              </a:ext>
            </a:extLst>
          </p:cNvPr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C79E2D-42CF-48C1-A738-1BDEB2FBD9A3}"/>
              </a:ext>
            </a:extLst>
          </p:cNvPr>
          <p:cNvCxnSpPr/>
          <p:nvPr userDrawn="1"/>
        </p:nvCxnSpPr>
        <p:spPr>
          <a:xfrm>
            <a:off x="4464497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08D24E-50D8-4C25-A448-E737C91F8C63}"/>
              </a:ext>
            </a:extLst>
          </p:cNvPr>
          <p:cNvCxnSpPr/>
          <p:nvPr userDrawn="1"/>
        </p:nvCxnSpPr>
        <p:spPr>
          <a:xfrm>
            <a:off x="6804249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21591E0-D604-46C3-9A95-BBE86B028D67}"/>
              </a:ext>
            </a:extLst>
          </p:cNvPr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D427F68D-3C94-49CB-ACD1-746FC6B77A18}"/>
              </a:ext>
            </a:extLst>
          </p:cNvPr>
          <p:cNvSpPr txBox="1">
            <a:spLocks/>
          </p:cNvSpPr>
          <p:nvPr userDrawn="1"/>
        </p:nvSpPr>
        <p:spPr>
          <a:xfrm>
            <a:off x="6871901" y="6331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1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3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807"/>
            <a:ext cx="9144000" cy="914400"/>
          </a:xfrm>
        </p:spPr>
        <p:txBody>
          <a:bodyPr>
            <a:noAutofit/>
          </a:bodyPr>
          <a:lstStyle>
            <a:lvl1pPr marL="91440" algn="l">
              <a:lnSpc>
                <a:spcPct val="100000"/>
              </a:lnSpc>
              <a:defRPr sz="4000" b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1258486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200" y="2652500"/>
            <a:ext cx="8229600" cy="12474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4182068"/>
            <a:ext cx="8229600" cy="12474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3A6FF124-4D96-483F-8DDF-D3EECBAF1328}"/>
              </a:ext>
            </a:extLst>
          </p:cNvPr>
          <p:cNvSpPr txBox="1">
            <a:spLocks/>
          </p:cNvSpPr>
          <p:nvPr userDrawn="1"/>
        </p:nvSpPr>
        <p:spPr>
          <a:xfrm>
            <a:off x="6871901" y="6331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7770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49"/>
            <a:ext cx="9144000" cy="914400"/>
          </a:xfrm>
        </p:spPr>
        <p:txBody>
          <a:bodyPr>
            <a:noAutofit/>
          </a:bodyPr>
          <a:lstStyle>
            <a:lvl1pPr marL="91440" algn="l">
              <a:lnSpc>
                <a:spcPct val="100000"/>
              </a:lnSpc>
              <a:defRPr sz="4000" b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61950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200" y="1816959"/>
            <a:ext cx="8229600" cy="584713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2543580"/>
            <a:ext cx="8229600" cy="6402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3326069"/>
            <a:ext cx="8229600" cy="606945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4074724"/>
            <a:ext cx="8229600" cy="62946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457200" y="4845902"/>
            <a:ext cx="8229600" cy="62946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5"/>
          </p:nvPr>
        </p:nvSpPr>
        <p:spPr>
          <a:xfrm>
            <a:off x="457200" y="5599006"/>
            <a:ext cx="8229600" cy="62946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3F7B2559-A207-4AB9-8A5D-2E7BED161878}"/>
              </a:ext>
            </a:extLst>
          </p:cNvPr>
          <p:cNvSpPr txBox="1">
            <a:spLocks/>
          </p:cNvSpPr>
          <p:nvPr userDrawn="1"/>
        </p:nvSpPr>
        <p:spPr>
          <a:xfrm>
            <a:off x="6871901" y="6331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02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9_Title and Content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90"/>
            <a:ext cx="9144000" cy="914400"/>
          </a:xfrm>
        </p:spPr>
        <p:txBody>
          <a:bodyPr>
            <a:noAutofit/>
          </a:bodyPr>
          <a:lstStyle>
            <a:lvl1pPr marL="91440" algn="l">
              <a:lnSpc>
                <a:spcPct val="100000"/>
              </a:lnSpc>
              <a:defRPr sz="4000" b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86510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200" y="2147469"/>
            <a:ext cx="8229600" cy="829823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457200" y="3204598"/>
            <a:ext cx="8229600" cy="88568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457200" y="4317593"/>
            <a:ext cx="8229600" cy="829823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457200" y="5374723"/>
            <a:ext cx="8229600" cy="8520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450AEF37-3E0C-4E2D-9DF4-F1648092C27B}"/>
              </a:ext>
            </a:extLst>
          </p:cNvPr>
          <p:cNvSpPr txBox="1">
            <a:spLocks/>
          </p:cNvSpPr>
          <p:nvPr userDrawn="1"/>
        </p:nvSpPr>
        <p:spPr>
          <a:xfrm>
            <a:off x="6871901" y="6331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452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7_Title and Content"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290"/>
            <a:ext cx="9144000" cy="914400"/>
          </a:xfrm>
        </p:spPr>
        <p:txBody>
          <a:bodyPr>
            <a:noAutofit/>
          </a:bodyPr>
          <a:lstStyle>
            <a:lvl1pPr marL="91440" algn="l">
              <a:lnSpc>
                <a:spcPct val="100000"/>
              </a:lnSpc>
              <a:defRPr sz="4000" b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055"/>
            <a:ext cx="8229600" cy="2139835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57200" y="3456732"/>
            <a:ext cx="8229600" cy="2139835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3200">
                <a:latin typeface="Calibri" panose="020F0502020204030204" pitchFamily="34" charset="0"/>
              </a:defRPr>
            </a:lvl1pPr>
            <a:lvl2pPr marL="457200" indent="-347472">
              <a:spcBef>
                <a:spcPts val="600"/>
              </a:spcBef>
              <a:spcAft>
                <a:spcPts val="600"/>
              </a:spcAft>
              <a:defRPr sz="2800">
                <a:latin typeface="Calibri" panose="020F0502020204030204" pitchFamily="34" charset="0"/>
              </a:defRPr>
            </a:lvl2pPr>
            <a:lvl3pPr marL="822960" indent="-274320">
              <a:spcBef>
                <a:spcPts val="600"/>
              </a:spcBef>
              <a:spcAft>
                <a:spcPts val="600"/>
              </a:spcAft>
              <a:defRPr sz="2400">
                <a:latin typeface="Calibri" panose="020F0502020204030204" pitchFamily="34" charset="0"/>
              </a:defRPr>
            </a:lvl3pPr>
            <a:lvl4pPr marL="1188720">
              <a:spcBef>
                <a:spcPts val="600"/>
              </a:spcBef>
              <a:spcAft>
                <a:spcPts val="600"/>
              </a:spcAft>
              <a:defRPr sz="2000">
                <a:latin typeface="Calibri" panose="020F0502020204030204" pitchFamily="34" charset="0"/>
              </a:defRPr>
            </a:lvl4pPr>
            <a:lvl5pPr marL="1554480">
              <a:spcBef>
                <a:spcPts val="600"/>
              </a:spcBef>
              <a:spcAft>
                <a:spcPts val="600"/>
              </a:spcAft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6C8E470F-380E-40D4-BF55-466EF45C4E21}"/>
              </a:ext>
            </a:extLst>
          </p:cNvPr>
          <p:cNvSpPr txBox="1">
            <a:spLocks/>
          </p:cNvSpPr>
          <p:nvPr userDrawn="1"/>
        </p:nvSpPr>
        <p:spPr>
          <a:xfrm>
            <a:off x="6871901" y="63316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1" i="0" kern="1200">
                <a:solidFill>
                  <a:schemeClr val="tx1"/>
                </a:solidFill>
                <a:latin typeface="Helvetica Neue"/>
                <a:ea typeface="+mn-ea"/>
                <a:cs typeface="Helvetica Neue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A01160-D8F5-4E02-A012-150AA5964F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8487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69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97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83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3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89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66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2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5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2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91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18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99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5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2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8/12/16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98D91D1-B2CF-384D-AC61-F6988F40D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8/12/16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1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8/12/16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0C570-757E-4E5B-A4AB-3A600D80D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source_4503/Chap07/Prg7-11.cpp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source_4503/Chap07/Prg7-12.cpp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28600" y="172460"/>
            <a:ext cx="27398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734" y="1280375"/>
            <a:ext cx="82465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지금까지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3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개의 절에 걸쳐 클래스를 정의하는 방법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클래스를 기반으로 객체를 인스턴스화하는 방법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객체의 멤버 데이터와 멤버 함수에 대해 살펴보았음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이번 절과 이어지는 다음 절에서는 멤버를 조금 더 자세하게 알아보고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멤버 사이의 상호 작용에 대해 알아봄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클래스를 설계할 때는 인스턴스 멤버와 </a:t>
            </a:r>
            <a:r>
              <a:rPr lang="ko-KR" altLang="en-US" sz="2000" b="1" dirty="0">
                <a:solidFill>
                  <a:srgbClr val="7030A0"/>
                </a:solidFill>
                <a:latin typeface="Times" panose="02020603050405020304" pitchFamily="18" charset="0"/>
              </a:rPr>
              <a:t>클래스 </a:t>
            </a:r>
            <a:r>
              <a:rPr lang="ko-KR" altLang="en-US" sz="2000" b="1" dirty="0" smtClean="0">
                <a:solidFill>
                  <a:srgbClr val="7030A0"/>
                </a:solidFill>
                <a:latin typeface="Times" panose="02020603050405020304" pitchFamily="18" charset="0"/>
              </a:rPr>
              <a:t>멤버</a:t>
            </a:r>
            <a:r>
              <a:rPr lang="en-US" altLang="ko-KR" sz="2000" b="1" dirty="0" smtClean="0">
                <a:solidFill>
                  <a:srgbClr val="7030A0"/>
                </a:solidFill>
                <a:latin typeface="Times" panose="02020603050405020304" pitchFamily="18" charset="0"/>
              </a:rPr>
              <a:t>(static member)</a:t>
            </a:r>
            <a:r>
              <a:rPr lang="ko-KR" altLang="en-US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라는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가지 멤버 그룹을 사용하므로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이를 이해하면 클래스를 더 잘 설계할 수 있음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3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>
                <a:latin typeface="+mj-ea"/>
              </a:rPr>
              <a:t>this </a:t>
            </a:r>
            <a:r>
              <a:rPr lang="ko-KR" altLang="en-US" sz="3200" dirty="0">
                <a:latin typeface="+mj-ea"/>
              </a:rPr>
              <a:t>포인터</a:t>
            </a:r>
            <a:r>
              <a:rPr lang="en-US" altLang="ko-KR" sz="3200" dirty="0">
                <a:latin typeface="+mj-ea"/>
              </a:rPr>
              <a:t>(2-1)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951" y="1315996"/>
            <a:ext cx="8482914" cy="5267366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ko-KR" altLang="en-US" dirty="0"/>
              <a:t>멤버 함수 안에서 자기 자신의 주소를 확인하는 예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b="1" dirty="0" err="1">
                <a:solidFill>
                  <a:srgbClr val="7030A0"/>
                </a:solidFill>
              </a:rPr>
              <a:t>자기참조</a:t>
            </a:r>
            <a:r>
              <a:rPr lang="ko-KR" altLang="en-US" b="1" dirty="0">
                <a:solidFill>
                  <a:srgbClr val="7030A0"/>
                </a:solidFill>
              </a:rPr>
              <a:t> 포인터</a:t>
            </a:r>
            <a:r>
              <a:rPr lang="en-US" altLang="ko-KR" dirty="0"/>
              <a:t>, </a:t>
            </a:r>
            <a:r>
              <a:rPr lang="ko-KR" altLang="en-US" dirty="0"/>
              <a:t>자기자신을 가리키는</a:t>
            </a:r>
            <a:r>
              <a:rPr lang="en-US" altLang="ko-KR" dirty="0"/>
              <a:t>(</a:t>
            </a:r>
            <a:r>
              <a:rPr lang="ko-KR" altLang="en-US" dirty="0"/>
              <a:t>참조하는</a:t>
            </a:r>
            <a:r>
              <a:rPr lang="en-US" altLang="ko-KR" dirty="0"/>
              <a:t>) </a:t>
            </a:r>
            <a:r>
              <a:rPr lang="ko-KR" altLang="en-US" dirty="0"/>
              <a:t>용도로 사용되는 포인터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031789" y="1723768"/>
            <a:ext cx="6781800" cy="3939540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class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public: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int id;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(int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id_arg</a:t>
            </a:r>
            <a:r>
              <a:rPr kumimoji="0" lang="en-US" altLang="ko-KR" sz="1400" dirty="0">
                <a:latin typeface="Courier New" panose="020703090202050204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void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ShowYourself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() const;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::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(int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id_arg</a:t>
            </a:r>
            <a:r>
              <a:rPr kumimoji="0" lang="en-US" altLang="ko-KR" sz="1400" dirty="0">
                <a:latin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id =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id_arg</a:t>
            </a:r>
            <a:r>
              <a:rPr kumimoji="0" lang="en-US" altLang="ko-KR" sz="1400" dirty="0">
                <a:latin typeface="Courier New" panose="020703090202050204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void 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::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ShowYourself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() const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cout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"{ID = " &lt;&lt; id &lt;&lt; ", this = " &lt;&lt; 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this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"}\n";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>
                <a:latin typeface="+mj-ea"/>
              </a:rPr>
              <a:t>this </a:t>
            </a:r>
            <a:r>
              <a:rPr lang="ko-KR" altLang="en-US" sz="3200" dirty="0">
                <a:latin typeface="+mj-ea"/>
              </a:rPr>
              <a:t>포인터</a:t>
            </a:r>
            <a:r>
              <a:rPr lang="en-US" altLang="ko-KR" sz="3200" dirty="0">
                <a:latin typeface="+mj-ea"/>
              </a:rPr>
              <a:t>(2-2)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544697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400" dirty="0"/>
              <a:t>멤버 함수 안에서 자기 자신의 주소를 확인하는 예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920578" y="2230395"/>
            <a:ext cx="6781800" cy="4185761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int main()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400" dirty="0">
                <a:latin typeface="Courier New" panose="02070309020205020404" pitchFamily="49" charset="0"/>
              </a:rPr>
              <a:t>세 개의 객체를 만든다</a:t>
            </a:r>
            <a:r>
              <a:rPr kumimoji="0" lang="en-US" altLang="ko-KR" sz="1400" dirty="0">
                <a:latin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obj1( 1);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obj2( 2);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WhoAmI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obj3( 3);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400" dirty="0">
                <a:latin typeface="Courier New" panose="02070309020205020404" pitchFamily="49" charset="0"/>
              </a:rPr>
              <a:t>객체들의 정보를 출력한다</a:t>
            </a:r>
            <a:r>
              <a:rPr kumimoji="0" lang="en-US" altLang="ko-KR" sz="1400" dirty="0">
                <a:latin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obj1.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ShowYourself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obj2.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ShowYourself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obj3.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ShowYourself</a:t>
            </a:r>
            <a:r>
              <a:rPr kumimoji="0" lang="en-US" altLang="ko-KR" sz="1400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400" dirty="0">
                <a:latin typeface="Courier New" panose="02070309020205020404" pitchFamily="49" charset="0"/>
              </a:rPr>
              <a:t>객체들의 주소를 출력한다</a:t>
            </a:r>
            <a:r>
              <a:rPr kumimoji="0" lang="en-US" altLang="ko-KR" sz="1400" dirty="0">
                <a:latin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cout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"&amp;obj1 = " &lt;&lt; 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&amp;obj1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cout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"&amp;obj2 = " &lt;&lt; 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&amp;obj2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</a:t>
            </a:r>
            <a:r>
              <a:rPr kumimoji="0" lang="en-US" altLang="ko-KR" sz="1400" dirty="0" err="1">
                <a:latin typeface="Courier New" panose="02070309020205020404" pitchFamily="49" charset="0"/>
              </a:rPr>
              <a:t>cout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"&amp;obj3 = " &lt;&lt; </a:t>
            </a:r>
            <a:r>
              <a:rPr kumimoji="0" lang="en-US" altLang="ko-KR" sz="1400" b="1" dirty="0">
                <a:latin typeface="Courier New" panose="02070309020205020404" pitchFamily="49" charset="0"/>
              </a:rPr>
              <a:t>&amp;obj3</a:t>
            </a:r>
            <a:r>
              <a:rPr kumimoji="0" lang="en-US" altLang="ko-KR" sz="1400" dirty="0">
                <a:latin typeface="Courier New" panose="02070309020205020404" pitchFamily="49" charset="0"/>
              </a:rPr>
              <a:t>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	return 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200" dirty="0">
                <a:latin typeface="+mj-ea"/>
              </a:rPr>
              <a:t>this </a:t>
            </a:r>
            <a:r>
              <a:rPr lang="ko-KR" altLang="en-US" sz="3200" dirty="0">
                <a:latin typeface="+mj-ea"/>
              </a:rPr>
              <a:t>포인터</a:t>
            </a:r>
            <a:r>
              <a:rPr lang="en-US" altLang="ko-KR" sz="3200" dirty="0">
                <a:latin typeface="+mj-ea"/>
              </a:rPr>
              <a:t>(2-3)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62" y="1099752"/>
            <a:ext cx="8229600" cy="4525963"/>
          </a:xfrm>
        </p:spPr>
        <p:txBody>
          <a:bodyPr/>
          <a:lstStyle/>
          <a:p>
            <a:pPr eaLnBrk="1" hangingPunct="1"/>
            <a:r>
              <a:rPr lang="ko-KR" altLang="en-US" dirty="0"/>
              <a:t>실행 결과</a:t>
            </a:r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멤버 함수의 호출과 가상의 코드</a:t>
            </a:r>
          </a:p>
        </p:txBody>
      </p:sp>
      <p:sp>
        <p:nvSpPr>
          <p:cNvPr id="82948" name="Text Box 5"/>
          <p:cNvSpPr txBox="1">
            <a:spLocks noChangeArrowheads="1"/>
          </p:cNvSpPr>
          <p:nvPr/>
        </p:nvSpPr>
        <p:spPr bwMode="auto">
          <a:xfrm>
            <a:off x="3794125" y="202882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[12-49]</a:t>
            </a:r>
          </a:p>
        </p:txBody>
      </p:sp>
      <p:graphicFrame>
        <p:nvGraphicFramePr>
          <p:cNvPr id="829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8279013"/>
              </p:ext>
            </p:extLst>
          </p:nvPr>
        </p:nvGraphicFramePr>
        <p:xfrm>
          <a:off x="1371600" y="1675006"/>
          <a:ext cx="6553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비트맵 이미지" r:id="rId3" imgW="6373115" imgH="1523810" progId="Paint.Picture">
                  <p:embed/>
                </p:oleObj>
              </mc:Choice>
              <mc:Fallback>
                <p:oleObj name="비트맵 이미지" r:id="rId3" imgW="6373115" imgH="1523810" progId="Paint.Picture">
                  <p:embed/>
                  <p:pic>
                    <p:nvPicPr>
                      <p:cNvPr id="829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75006"/>
                        <a:ext cx="6553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229460"/>
              </p:ext>
            </p:extLst>
          </p:nvPr>
        </p:nvGraphicFramePr>
        <p:xfrm>
          <a:off x="1270000" y="3886200"/>
          <a:ext cx="67056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비트맵 이미지" r:id="rId5" imgW="6761905" imgH="2819794" progId="Paint.Picture">
                  <p:embed/>
                </p:oleObj>
              </mc:Choice>
              <mc:Fallback>
                <p:oleObj name="비트맵 이미지" r:id="rId5" imgW="6761905" imgH="2819794" progId="Paint.Picture">
                  <p:embed/>
                  <p:pic>
                    <p:nvPicPr>
                      <p:cNvPr id="8295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886200"/>
                        <a:ext cx="67056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5978" y="25738"/>
            <a:ext cx="9149978" cy="7507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  <a:defRPr/>
            </a:pPr>
            <a:r>
              <a:rPr lang="en-US" altLang="ko-KR" sz="3200" dirty="0"/>
              <a:t>This </a:t>
            </a:r>
            <a:r>
              <a:rPr lang="ko-KR" altLang="en-US" sz="3200" dirty="0"/>
              <a:t>포인터</a:t>
            </a:r>
            <a:r>
              <a:rPr lang="en-US" altLang="ko-KR" sz="3200" dirty="0"/>
              <a:t>(2-4)</a:t>
            </a:r>
            <a:endParaRPr 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D425A-A94D-4484-AA0E-5BDBAB814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83" y="1229751"/>
            <a:ext cx="7583633" cy="52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93988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함수 선택자</a:t>
            </a:r>
            <a:r>
              <a:rPr lang="en-US" altLang="ko-KR" sz="3200" b="1" dirty="0"/>
              <a:t>(6)</a:t>
            </a:r>
            <a:endParaRPr lang="en-US" sz="3200" b="1" dirty="0"/>
          </a:p>
        </p:txBody>
      </p:sp>
      <p:sp>
        <p:nvSpPr>
          <p:cNvPr id="20" name="Rectangle 19"/>
          <p:cNvSpPr/>
          <p:nvPr/>
        </p:nvSpPr>
        <p:spPr>
          <a:xfrm>
            <a:off x="697498" y="1091230"/>
            <a:ext cx="7679418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연산자는 간접 참조 연산자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(indirection operator)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와 멤버 선택 연산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(member operation)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 조합된 특수한 연산자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1687B-0278-8241-6AE5-23631C6E363A}"/>
              </a:ext>
            </a:extLst>
          </p:cNvPr>
          <p:cNvSpPr txBox="1"/>
          <p:nvPr/>
        </p:nvSpPr>
        <p:spPr>
          <a:xfrm>
            <a:off x="1161445" y="2601597"/>
            <a:ext cx="5449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ko-KR" alt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의 </a:t>
            </a:r>
            <a:r>
              <a:rPr lang="en-US" altLang="ko-KR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data type</a:t>
            </a:r>
            <a:r>
              <a:rPr lang="ko-KR" alt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은 </a:t>
            </a:r>
            <a:r>
              <a:rPr lang="en-US" altLang="ko-KR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Circle*</a:t>
            </a:r>
          </a:p>
          <a:p>
            <a:endParaRPr lang="en-US" altLang="ko-K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ko-KR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-&gt;radius</a:t>
            </a:r>
            <a:r>
              <a:rPr lang="en-US" altLang="ko-KR" b="1" dirty="0"/>
              <a:t>	</a:t>
            </a:r>
            <a:r>
              <a:rPr lang="ko-KR" altLang="en-US" b="1" dirty="0"/>
              <a:t>와</a:t>
            </a:r>
            <a:endParaRPr lang="en-US" altLang="ko-KR" b="1" dirty="0"/>
          </a:p>
          <a:p>
            <a:r>
              <a:rPr lang="en-US" altLang="ko-KR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ko-KR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ko-KR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).radius </a:t>
            </a:r>
            <a:r>
              <a:rPr lang="ko-KR" alt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는</a:t>
            </a:r>
            <a:endParaRPr lang="en-US" altLang="ko-KR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ko-KR" alt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같은 표현식임</a:t>
            </a:r>
            <a:endParaRPr lang="en-US" altLang="ko-KR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ko-KR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5536" y="214266"/>
            <a:ext cx="912846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함수 </a:t>
            </a:r>
            <a:r>
              <a:rPr lang="ko-KR" altLang="en-US" sz="3200" b="1" dirty="0" err="1"/>
              <a:t>선택자</a:t>
            </a:r>
            <a:r>
              <a:rPr lang="en-US" altLang="ko-KR" sz="3200" b="1" dirty="0"/>
              <a:t>(7)</a:t>
            </a:r>
            <a:endParaRPr lang="en-US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13773" y="1000337"/>
            <a:ext cx="7734122" cy="2218988"/>
            <a:chOff x="541014" y="1000337"/>
            <a:chExt cx="8391645" cy="2218988"/>
          </a:xfrm>
        </p:grpSpPr>
        <p:sp>
          <p:nvSpPr>
            <p:cNvPr id="12" name="Rectangle 11"/>
            <p:cNvSpPr/>
            <p:nvPr/>
          </p:nvSpPr>
          <p:spPr>
            <a:xfrm>
              <a:off x="541014" y="1336502"/>
              <a:ext cx="8391645" cy="1882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프로그램 내부에서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this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포인터를 사용해서 멤버 데이터를 명시적으로 가리킬 수도 있음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this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포인터를 사용하면 멤버 데이터와 매개변수를 같은 이름으로 사용할 수 있음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52667" y="1000337"/>
              <a:ext cx="38841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명시적인 포인터 사용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613773" y="3252583"/>
            <a:ext cx="7734121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Without using </a:t>
            </a:r>
            <a:r>
              <a:rPr lang="en-US" b="1" i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pointer</a:t>
            </a:r>
          </a:p>
          <a:p>
            <a:r>
              <a:rPr lang="fr-FR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 :: </a:t>
            </a:r>
            <a:r>
              <a:rPr lang="fr-FR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radius =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</a:rPr>
              <a:t>	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3774" y="4879022"/>
            <a:ext cx="7734121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US" b="1" i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</a:p>
          <a:p>
            <a:r>
              <a:rPr lang="fr-FR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 :: </a:t>
            </a:r>
            <a:r>
              <a:rPr lang="fr-FR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radius)</a:t>
            </a:r>
            <a:br>
              <a:rPr lang="fr-FR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this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-&gt;radius = radius;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5537" y="148908"/>
            <a:ext cx="912846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함수 선택자</a:t>
            </a:r>
            <a:r>
              <a:rPr lang="en-US" altLang="ko-KR" sz="3200" b="1" dirty="0"/>
              <a:t>(8)</a:t>
            </a:r>
            <a:endParaRPr lang="en-US" sz="3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545438" y="1248772"/>
            <a:ext cx="8170941" cy="2018124"/>
            <a:chOff x="474295" y="564230"/>
            <a:chExt cx="8170941" cy="2018124"/>
          </a:xfrm>
        </p:grpSpPr>
        <p:sp>
          <p:nvSpPr>
            <p:cNvPr id="29" name="Rectangle 28"/>
            <p:cNvSpPr/>
            <p:nvPr/>
          </p:nvSpPr>
          <p:spPr>
            <a:xfrm>
              <a:off x="474295" y="1001344"/>
              <a:ext cx="8170941" cy="158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호스트 객체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(host object)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는 인스턴스 멤버 함수를 호출하는 객체를 의미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즉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this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포인터가 가리키는 객체가 바로 호스트 객체</a:t>
              </a:r>
              <a:endParaRPr lang="en-US" sz="2000" b="1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93715" y="564230"/>
              <a:ext cx="206178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호스트 객체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592" y="3429000"/>
            <a:ext cx="8990933" cy="1327718"/>
            <a:chOff x="-87388" y="3451123"/>
            <a:chExt cx="8990933" cy="1327718"/>
          </a:xfrm>
        </p:grpSpPr>
        <p:sp>
          <p:nvSpPr>
            <p:cNvPr id="16" name="Rectangle 15"/>
            <p:cNvSpPr/>
            <p:nvPr/>
          </p:nvSpPr>
          <p:spPr>
            <a:xfrm>
              <a:off x="511900" y="3819348"/>
              <a:ext cx="8391645" cy="959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접근자 멤버 함수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(accessor member function)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는 호스트 객체의 정보를 추출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get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할 때 사용하는 함수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-87388" y="3451123"/>
              <a:ext cx="4031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접근자 멤버 함수 </a:t>
              </a:r>
              <a:r>
                <a:rPr lang="en-US" altLang="ko-KR" sz="2800" b="1" dirty="0">
                  <a:solidFill>
                    <a:srgbClr val="7030A0"/>
                  </a:solidFill>
                  <a:cs typeface="Courier New" panose="02070309020205020404" pitchFamily="49" charset="0"/>
                </a:rPr>
                <a:t>- getter</a:t>
              </a:r>
              <a:endParaRPr lang="en-US" sz="2800" b="1" dirty="0">
                <a:solidFill>
                  <a:srgbClr val="7030A0"/>
                </a:solidFill>
                <a:cs typeface="Courier New" panose="02070309020205020404" pitchFamily="49" charset="0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483091" y="4835534"/>
            <a:ext cx="829563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Host object is read-only</a:t>
            </a:r>
            <a:b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	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Host object is read-only</a:t>
            </a:r>
            <a:endParaRPr lang="en-US" spc="-150" dirty="0">
              <a:solidFill>
                <a:srgbClr val="FF17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 		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Host object is ready-only</a:t>
            </a:r>
            <a:endParaRPr lang="en-US" spc="-150" dirty="0">
              <a:solidFill>
                <a:srgbClr val="FF172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6293" y="136525"/>
            <a:ext cx="911770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함수 선택자</a:t>
            </a:r>
            <a:r>
              <a:rPr lang="en-US" altLang="ko-KR" sz="3200" b="1" dirty="0"/>
              <a:t>(9)</a:t>
            </a:r>
            <a:endParaRPr lang="en-US" sz="3200" b="1" dirty="0"/>
          </a:p>
        </p:txBody>
      </p:sp>
      <p:sp>
        <p:nvSpPr>
          <p:cNvPr id="29" name="Rectangle 28"/>
          <p:cNvSpPr/>
          <p:nvPr/>
        </p:nvSpPr>
        <p:spPr>
          <a:xfrm>
            <a:off x="537649" y="1021778"/>
            <a:ext cx="8170941" cy="281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접근자 인스턴스 멤버 함수가 객체의 상태를 변경하지 않는다는 것을 확실하게 할 수 있도록 다음과 같이 함수 헤더 끝에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const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한정자를 추가하는 것이 좋음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접근자 멤버 함수에서 멤버 데이터의 값을 무조건 </a:t>
            </a:r>
            <a:r>
              <a:rPr lang="ko-KR" alt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리턴할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필요는 없으며 다음과 같이 값을 출력하는 기능을 하는 함수도 접근자 멤버 함수라고 할 수 있음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541304" y="4177510"/>
            <a:ext cx="8141510" cy="175432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Circle :: output() </a:t>
            </a:r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"Radius: " &lt;&lt; radius &lt;&lt;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"Perimeter: " &lt;&lt; 2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3.14 &lt;&lt;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"Area: " &lt;&lt; radius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3.14 &lt;&lt;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15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5534" y="12490"/>
            <a:ext cx="91284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인스턴스 멤버 함수 선택자</a:t>
            </a:r>
            <a:r>
              <a:rPr lang="en-US" altLang="ko-KR" sz="3200" b="1" dirty="0">
                <a:solidFill>
                  <a:prstClr val="black"/>
                </a:solidFill>
              </a:rPr>
              <a:t>(10)</a:t>
            </a:r>
            <a:endParaRPr lang="en-US" sz="3200" b="1" dirty="0">
              <a:solidFill>
                <a:prstClr val="black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72443" y="1115055"/>
            <a:ext cx="8391645" cy="2499620"/>
            <a:chOff x="511900" y="636509"/>
            <a:chExt cx="8391645" cy="2499620"/>
          </a:xfrm>
        </p:grpSpPr>
        <p:sp>
          <p:nvSpPr>
            <p:cNvPr id="12" name="Rectangle 11"/>
            <p:cNvSpPr/>
            <p:nvPr/>
          </p:nvSpPr>
          <p:spPr>
            <a:xfrm>
              <a:off x="511900" y="1099418"/>
              <a:ext cx="8391645" cy="2036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멤버 데이터를 변경해야 할 때도 있음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이러한 경우에는 호스트 객체의 상태를 변경하는 인스턴스 멤버 함수가 필요하며 이러한 함수가 설정자 멤버 함수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(mutator member function)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이며 </a:t>
              </a:r>
              <a:r>
                <a:rPr lang="ko-KR" altLang="en-US" sz="2000" b="1" dirty="0" err="1">
                  <a:solidFill>
                    <a:srgbClr val="7030A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셋터</a:t>
              </a:r>
              <a:r>
                <a:rPr lang="en-US" altLang="ko-KR" sz="2000" b="1" dirty="0">
                  <a:solidFill>
                    <a:srgbClr val="7030A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(setter)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라고 부르기도 함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1900" y="636509"/>
              <a:ext cx="286168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설정자 멤버 함수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602947" y="4011862"/>
            <a:ext cx="8170941" cy="2344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설정자 멤버 함수는 호스트 객체의 상태를 변경하므로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const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한정자를 붙이면 안됨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설정자 인스턴스 멤버 함수의 역할은 멤버 데이터의 값을 변경하는 것이며 따라서 매개변수가 없어도 멤버 데이터의 값을 변경한다면 설정자 함수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2947" y="3620782"/>
            <a:ext cx="8130638" cy="36933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 </a:t>
            </a:r>
            <a:r>
              <a:rPr lang="en-US" b="1" spc="-1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qualifier for a </a:t>
            </a:r>
            <a:r>
              <a:rPr lang="en-US" b="1" spc="-1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b="1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007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5535" y="209262"/>
            <a:ext cx="91284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인스턴스 멤버 함수 선택자</a:t>
            </a:r>
            <a:r>
              <a:rPr lang="en-US" altLang="ko-KR" sz="3200" b="1" dirty="0">
                <a:solidFill>
                  <a:prstClr val="black"/>
                </a:solidFill>
              </a:rPr>
              <a:t>(11)</a:t>
            </a: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4611" y="2690336"/>
            <a:ext cx="8141510" cy="14773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Circle :: input()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"Enter the radius of the circle object: ";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radius;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EEF1C8CF-B2C3-4543-93C7-371D7D75744C}"/>
              </a:ext>
            </a:extLst>
          </p:cNvPr>
          <p:cNvSpPr/>
          <p:nvPr/>
        </p:nvSpPr>
        <p:spPr>
          <a:xfrm>
            <a:off x="494296" y="1176159"/>
            <a:ext cx="8170941" cy="142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예를 들어서 다음과 같이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Circle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클래스 객체의 반지름 값을 사용자로부터 </a:t>
            </a:r>
            <a:r>
              <a:rPr lang="ko-KR" alt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입력받아서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멤버 데이터를 변경하는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input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함수도 설정자 멤버 함수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5981" y="23944"/>
            <a:ext cx="914998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데이터</a:t>
            </a:r>
            <a:r>
              <a:rPr lang="en-US" altLang="ko-KR" sz="3200" b="1" dirty="0"/>
              <a:t>(1)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1376" y="1390598"/>
            <a:ext cx="8115265" cy="3960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데이터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(instance data member)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는 인스턴스의 속성을 정의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따라서 각각의 객체는 클래스에 정의된 멤버 데이터들을 캡슐화해야 함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이러한 멤버 데이터는 해당 인스턴스에만 속하므로 인스턴스끼리 서로 접근할 수 없음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캡슐화라는 용어는 객체별로 메모리 영역을 할당하므로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각 영역에서 객체마다 서로 다른 데이터를 갖는 속성을 의미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5351" y="136525"/>
            <a:ext cx="9128465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클래스 불변 속성</a:t>
            </a:r>
            <a:r>
              <a:rPr lang="en-US" altLang="ko-KR" sz="3200" b="1" dirty="0"/>
              <a:t>(1)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4317" y="1312934"/>
            <a:ext cx="8155366" cy="2806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클래스를 디자인할 때 중요한 문제로 클래스 불변 속성이 있음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클래스 불변 속성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(class invariant)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은 클래스의 데이터 멤버의 일부 또는 전체에 적용해야 하는 하나 이상의 조건을 의미하며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함수를 사용해서 적용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인스턴스를 생성할 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생성자에서 수행하는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error checking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Setter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함수에서 수행하는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error checking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9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85531" y="182549"/>
            <a:ext cx="728372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클래스 불변 속성</a:t>
            </a:r>
            <a:r>
              <a:rPr lang="en-US" altLang="ko-KR" sz="3200" b="1" dirty="0">
                <a:solidFill>
                  <a:prstClr val="black"/>
                </a:solidFill>
              </a:rPr>
              <a:t>(2)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5814" y="1087600"/>
            <a:ext cx="8170941" cy="1421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‘객체를 생성하는 인스턴스 데이터 멤버 함수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sz="2000" b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매개변수가 있는 생성자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)’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또는 ‘데이터 멤버의 값을 변경하는 </a:t>
            </a:r>
            <a:r>
              <a:rPr lang="ko-KR" altLang="en-US" sz="2000" b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설정자 멤버 함수</a:t>
            </a:r>
            <a:r>
              <a:rPr lang="en-US" altLang="ko-KR" sz="2000" b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(setter</a:t>
            </a:r>
            <a:r>
              <a:rPr lang="ko-KR" altLang="en-US" sz="2000" b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함수</a:t>
            </a:r>
            <a:r>
              <a:rPr lang="en-US" altLang="ko-KR" sz="2000" b="1" dirty="0">
                <a:solidFill>
                  <a:srgbClr val="7030A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’를 사용해서 클래스의 불변 속성을 적용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5571" y="2627139"/>
            <a:ext cx="8141510" cy="286232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Circle(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= </a:t>
            </a:r>
            <a:r>
              <a:rPr lang="en-US" b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(radius </a:t>
            </a:r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0.0))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"No circle can be made!" &lt;&lt; 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program is aborted" &lt;&lt; </a:t>
            </a:r>
            <a:r>
              <a:rPr lang="en-US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radius = 0.0; // assert(</a:t>
            </a:r>
            <a:r>
              <a:rPr lang="en-US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49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03340" y="122356"/>
            <a:ext cx="31563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2">
              <a:defRPr/>
            </a:pPr>
            <a:r>
              <a:rPr lang="en-US" sz="3200" b="1" dirty="0"/>
              <a:t>STATIC MEMBERS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8298" y="1325431"/>
            <a:ext cx="8246532" cy="265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이전에 언급했던 것처럼 클래스 자료형에는 인스턴스 멤버와 정적 멤버라는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2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가지 멤버가 있음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인스턴스 멤버는 살펴보았으므로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이번 절에서는 정적 멤버를 살펴봄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인스턴스 멤버와 마찬가지로 정적 멤버도 정적 멤버 데이터와 정적 멤버 함수로 구분할 수 있음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6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+mj-ea"/>
              </a:rPr>
              <a:t>정적 멤버 </a:t>
            </a:r>
            <a:r>
              <a:rPr lang="en-US" altLang="ko-KR" sz="3200" dirty="0">
                <a:latin typeface="+mj-ea"/>
              </a:rPr>
              <a:t>(Static Members)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정적 </a:t>
            </a:r>
            <a:r>
              <a:rPr lang="ko-KR" altLang="en-US" dirty="0" err="1"/>
              <a:t>멤버란</a:t>
            </a:r>
            <a:r>
              <a:rPr lang="ko-KR" altLang="en-US" dirty="0"/>
              <a:t> 모든 객체들이 공유하는 멤버를 말한다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3492" name="Text Box 5"/>
          <p:cNvSpPr txBox="1">
            <a:spLocks noChangeArrowheads="1"/>
          </p:cNvSpPr>
          <p:nvPr/>
        </p:nvSpPr>
        <p:spPr bwMode="auto">
          <a:xfrm>
            <a:off x="4022725" y="3248025"/>
            <a:ext cx="8286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ko-KR" sz="1200">
                <a:latin typeface="Courier New" panose="02070309020205020404" pitchFamily="49" charset="0"/>
              </a:rPr>
              <a:t>[21-29]</a:t>
            </a:r>
          </a:p>
        </p:txBody>
      </p:sp>
      <p:graphicFrame>
        <p:nvGraphicFramePr>
          <p:cNvPr id="63493" name="Object 6"/>
          <p:cNvGraphicFramePr>
            <a:graphicFrameLocks noChangeAspect="1"/>
          </p:cNvGraphicFramePr>
          <p:nvPr/>
        </p:nvGraphicFramePr>
        <p:xfrm>
          <a:off x="533400" y="2590800"/>
          <a:ext cx="8229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비트맵 이미지" r:id="rId3" imgW="8600000" imgH="3666667" progId="Paint.Picture">
                  <p:embed/>
                </p:oleObj>
              </mc:Choice>
              <mc:Fallback>
                <p:oleObj name="비트맵 이미지" r:id="rId3" imgW="8600000" imgH="3666667" progId="Paint.Picture">
                  <p:embed/>
                  <p:pic>
                    <p:nvPicPr>
                      <p:cNvPr id="634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8229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6E6E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62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392" y="141720"/>
            <a:ext cx="914260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i="1" dirty="0"/>
              <a:t>Static Data Member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7811" y="1037775"/>
            <a:ext cx="8146472" cy="959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정적 멤버 데이터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static data member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는 클래스 또는 모든 인스턴스에 포함되는 멤버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98764" y="2004772"/>
            <a:ext cx="8146472" cy="2408379"/>
            <a:chOff x="480947" y="1584073"/>
            <a:chExt cx="8146472" cy="2408379"/>
          </a:xfrm>
        </p:grpSpPr>
        <p:sp>
          <p:nvSpPr>
            <p:cNvPr id="11" name="Rectangle 10"/>
            <p:cNvSpPr/>
            <p:nvPr/>
          </p:nvSpPr>
          <p:spPr>
            <a:xfrm>
              <a:off x="511901" y="1955741"/>
              <a:ext cx="8115518" cy="2036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정적 멤버 데이터는 클래스 정의에서 선언해야 하고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static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이라는 키워드를 붙여야 함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다음은 클래스 정의 내부에서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count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라는 정적 멤버 데이터를 선언하는 예시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0947" y="1584073"/>
              <a:ext cx="366158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  <a:latin typeface="+mj-lt"/>
                </a:rPr>
                <a:t>정적 멤버 데이터 선언</a:t>
              </a:r>
              <a:endParaRPr lang="en-US" sz="2800" b="1" dirty="0">
                <a:solidFill>
                  <a:srgbClr val="FF0000"/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29718" y="4496812"/>
            <a:ext cx="8146472" cy="2308324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private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	</a:t>
            </a:r>
          </a:p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static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 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data member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public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	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71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1" y="45460"/>
            <a:ext cx="914400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i="1" dirty="0"/>
              <a:t>Static Data Members</a:t>
            </a:r>
            <a:endParaRPr lang="en-US" sz="3200" i="1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2403" y="1490007"/>
            <a:ext cx="8065019" cy="4191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정적 멤버 데이터는 인스턴스에 속하는 것이 아니므로 생성자에서 초기화할 수 없음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정적 멤버 데이터는 클래스 정의 후에 초기화해야 하며 따라서 프로그램의 전역 영역에서 초기화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일반적으로는 클래스 정의 바로 뒷부분의 전역 영역에 작성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값을 초기화할 때는 클래스 이름과 클래스 스코프 연산자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(::)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를 추가해서 클래스에 속한다는 것을 나타내야 하며 다만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static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한정자를 추가하면 안됨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6576" y="1055575"/>
            <a:ext cx="4020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정적 멤버 데이터 초기화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576" y="5675327"/>
            <a:ext cx="8110846" cy="369332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 :: count = 0; 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initialization of static data member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3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4781" y="157397"/>
            <a:ext cx="913921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(1)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8522" y="1312070"/>
            <a:ext cx="8169222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정적 멤버 데이터는 일반적으로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private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이므로 이에 접근할 수 있는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public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 적용된 멤버 함수가 필요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함수에서도 정적 멤버 데이터에 접근할 수 있지만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일반적으로 정적 멤버 데이터에 접근할 때는 정적 멤버 함수를 사용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정적 멤버 함수는 인스턴스와 연결되지 않으므로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호스트 객체가 없음</a:t>
            </a:r>
            <a:endParaRPr lang="en-US" altLang="ko-KR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따라서 정적멤버 함수에서는 인스턴스 멤버 변수에 접근 할 수 없음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634559" y="5125556"/>
            <a:ext cx="8155367" cy="157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정적 멤버 데이터처럼 정적 멤버 함수도 클래스에 속함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클래스 내부에 멤버 함수처럼 선언하지만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static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키워드를 앞에 붙여야 함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8301" y="4364511"/>
            <a:ext cx="33025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  <a:latin typeface="+mj-lt"/>
              </a:rPr>
              <a:t>정적 멤버 함수 선언</a:t>
            </a:r>
            <a:endParaRPr lang="en-US" sz="2800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001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4780" y="120712"/>
            <a:ext cx="913922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정적 멤버 함수</a:t>
            </a:r>
            <a:r>
              <a:rPr lang="en-US" altLang="ko-KR" sz="3200" b="1" dirty="0">
                <a:solidFill>
                  <a:prstClr val="black"/>
                </a:solidFill>
              </a:rPr>
              <a:t>(2)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1901" y="1060926"/>
            <a:ext cx="8146472" cy="258532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Rectangle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                                          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count;  </a:t>
            </a:r>
            <a:r>
              <a:rPr lang="en-US" b="1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data member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                  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b="1" spc="-15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spc="-15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member function 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                                           </a:t>
            </a: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69571" y="3712261"/>
            <a:ext cx="8288802" cy="1624702"/>
            <a:chOff x="403029" y="3562130"/>
            <a:chExt cx="8289710" cy="1624702"/>
          </a:xfrm>
        </p:grpSpPr>
        <p:sp>
          <p:nvSpPr>
            <p:cNvPr id="10" name="Rectangle 9"/>
            <p:cNvSpPr/>
            <p:nvPr/>
          </p:nvSpPr>
          <p:spPr>
            <a:xfrm>
              <a:off x="511900" y="4073450"/>
              <a:ext cx="8180839" cy="11133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정적 멤버 함수는 인스턴스 멤버 함수처럼 클래스 외부에서 정의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정의할 때는 정적 멤버 함수와 인스턴스 멤버 함수의 차이가 없음</a:t>
              </a:r>
              <a:endParaRPr lang="en-US" sz="20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3029" y="3562130"/>
              <a:ext cx="330286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정적 멤버 함수 정의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511901" y="5340356"/>
            <a:ext cx="8063623" cy="1200329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b="1" i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	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	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55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37051" y="104966"/>
            <a:ext cx="910694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정적 멤버 함수</a:t>
            </a:r>
            <a:r>
              <a:rPr lang="en-US" altLang="ko-KR" sz="3200" b="1" dirty="0">
                <a:solidFill>
                  <a:prstClr val="black"/>
                </a:solidFill>
              </a:rPr>
              <a:t>(3)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4489" y="1222900"/>
            <a:ext cx="8391645" cy="2342050"/>
            <a:chOff x="509921" y="717471"/>
            <a:chExt cx="8391645" cy="2342050"/>
          </a:xfrm>
        </p:grpSpPr>
        <p:sp>
          <p:nvSpPr>
            <p:cNvPr id="17" name="Rectangle 16"/>
            <p:cNvSpPr/>
            <p:nvPr/>
          </p:nvSpPr>
          <p:spPr>
            <a:xfrm>
              <a:off x="509921" y="1176698"/>
              <a:ext cx="8391645" cy="18828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정적 멤버 함수는 인스턴스 또는 클래스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(Rectangle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등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를 통해서 호출할 수 있음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정적 멤버 함수에는 호스트 객체가 없으며 따라서 정적 멤버 함수 내부에서 인스턴스 멤버 데이터에 접근할 수는 없음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8004" y="717471"/>
              <a:ext cx="59453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정적 멤버 함수 호출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55670" y="3701011"/>
            <a:ext cx="8069284" cy="646331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rect.getCount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b="1" spc="-150" dirty="0">
                <a:solidFill>
                  <a:srgbClr val="179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Through an instance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Rectangle::</a:t>
            </a:r>
            <a:r>
              <a:rPr lang="en-US" b="1" spc="-1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getCount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  </a:t>
            </a:r>
            <a:r>
              <a:rPr lang="en-US" b="1" spc="-150" dirty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Through the </a:t>
            </a:r>
            <a:r>
              <a:rPr lang="en-US" b="1" spc="-150" dirty="0" smtClean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class, much </a:t>
            </a:r>
            <a:r>
              <a:rPr lang="en-US" b="1" spc="-150" dirty="0" err="1" smtClean="0">
                <a:solidFill>
                  <a:srgbClr val="FF17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prefered</a:t>
            </a:r>
            <a:r>
              <a:rPr lang="en-US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2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33286" y="165746"/>
            <a:ext cx="911770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정적 멤버 함수</a:t>
            </a:r>
            <a:r>
              <a:rPr lang="en-US" altLang="ko-KR" sz="3200" b="1" dirty="0"/>
              <a:t>(4)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6327" y="1144099"/>
            <a:ext cx="8531624" cy="49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함수에서는 정적 멤버 데이터에 접근할 수 있음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961E42-628D-4940-ABAE-A62B0D15C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80" y="3103866"/>
            <a:ext cx="7995801" cy="34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7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5981" y="182666"/>
            <a:ext cx="914998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데이터</a:t>
            </a:r>
            <a:r>
              <a:rPr lang="en-US" altLang="ko-KR" sz="3200" b="1" dirty="0"/>
              <a:t>(2)</a:t>
            </a:r>
            <a:endParaRPr lang="en-US" altLang="ko-KR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1366CE-BAF2-4AB9-924F-5642DCBD8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2" y="1387720"/>
            <a:ext cx="8112555" cy="20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+mj-ea"/>
              </a:rPr>
              <a:t>정적 멤버를 사용한 객체의 개수 세기</a:t>
            </a:r>
            <a:r>
              <a:rPr lang="en-US" altLang="ko-KR" sz="3200" dirty="0">
                <a:latin typeface="+mj-ea"/>
              </a:rPr>
              <a:t>(1)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853616" cy="4525963"/>
          </a:xfrm>
        </p:spPr>
        <p:txBody>
          <a:bodyPr/>
          <a:lstStyle/>
          <a:p>
            <a:pPr eaLnBrk="1" hangingPunct="1"/>
            <a:r>
              <a:rPr lang="ko-KR" altLang="en-US"/>
              <a:t>정적 멤버를 사용해서 객체의 개수를 세는 예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4516" name="Text Box 5"/>
          <p:cNvSpPr txBox="1">
            <a:spLocks noChangeArrowheads="1"/>
          </p:cNvSpPr>
          <p:nvPr/>
        </p:nvSpPr>
        <p:spPr bwMode="auto">
          <a:xfrm>
            <a:off x="965887" y="2557634"/>
            <a:ext cx="6705600" cy="4893647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class Student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 smtClean="0">
                <a:latin typeface="Courier New" panose="02070309020205020404" pitchFamily="49" charset="0"/>
              </a:rPr>
              <a:t>private:</a:t>
            </a:r>
            <a:endParaRPr kumimoji="0" lang="en-US" altLang="ko-KR" sz="12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	string name;	// </a:t>
            </a:r>
            <a:r>
              <a:rPr kumimoji="0" lang="ko-KR" altLang="en-US" sz="1200" dirty="0">
                <a:latin typeface="Courier New" panose="02070309020205020404" pitchFamily="49" charset="0"/>
              </a:rPr>
              <a:t>이름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latin typeface="Courier New" panose="02070309020205020404" pitchFamily="49" charset="0"/>
              </a:rPr>
              <a:t>	</a:t>
            </a:r>
            <a:r>
              <a:rPr kumimoji="0" lang="en-US" altLang="ko-KR" sz="1200" dirty="0">
                <a:latin typeface="Courier New" panose="02070309020205020404" pitchFamily="49" charset="0"/>
              </a:rPr>
              <a:t>int </a:t>
            </a:r>
            <a:r>
              <a:rPr kumimoji="0" lang="en-US" altLang="ko-KR" sz="1200" dirty="0" err="1">
                <a:latin typeface="Courier New" panose="02070309020205020404" pitchFamily="49" charset="0"/>
              </a:rPr>
              <a:t>sNo</a:t>
            </a:r>
            <a:r>
              <a:rPr kumimoji="0" lang="en-US" altLang="ko-KR" sz="1200" dirty="0">
                <a:latin typeface="Courier New" panose="02070309020205020404" pitchFamily="49" charset="0"/>
              </a:rPr>
              <a:t>;		// </a:t>
            </a:r>
            <a:r>
              <a:rPr kumimoji="0" lang="ko-KR" altLang="en-US" sz="1200" dirty="0" smtClean="0">
                <a:latin typeface="Courier New" panose="02070309020205020404" pitchFamily="49" charset="0"/>
              </a:rPr>
              <a:t>학번</a:t>
            </a:r>
            <a:endParaRPr kumimoji="0" lang="en-US" altLang="ko-KR" sz="1200" dirty="0" smtClean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public</a:t>
            </a:r>
            <a:r>
              <a:rPr kumimoji="0" lang="en-US" altLang="ko-KR" sz="1200" dirty="0" smtClean="0">
                <a:latin typeface="Courier New" panose="02070309020205020404" pitchFamily="49" charset="0"/>
              </a:rPr>
              <a:t>:</a:t>
            </a:r>
            <a:endParaRPr kumimoji="0" lang="ko-KR" altLang="en-US" sz="12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dirty="0">
                <a:latin typeface="Courier New" panose="02070309020205020404" pitchFamily="49" charset="0"/>
              </a:rPr>
              <a:t>	</a:t>
            </a:r>
            <a:r>
              <a:rPr kumimoji="0" lang="en-US" altLang="ko-KR" sz="1200" dirty="0">
                <a:latin typeface="Courier New" panose="02070309020205020404" pitchFamily="49" charset="0"/>
              </a:rPr>
              <a:t>Student(const string&amp; </a:t>
            </a:r>
            <a:r>
              <a:rPr kumimoji="0" lang="en-US" altLang="ko-KR" sz="1200" dirty="0" err="1">
                <a:latin typeface="Courier New" panose="02070309020205020404" pitchFamily="49" charset="0"/>
              </a:rPr>
              <a:t>name_arg</a:t>
            </a:r>
            <a:r>
              <a:rPr kumimoji="0" lang="en-US" altLang="ko-KR" sz="1200" dirty="0">
                <a:latin typeface="Courier New" panose="02070309020205020404" pitchFamily="49" charset="0"/>
              </a:rPr>
              <a:t>, int </a:t>
            </a:r>
            <a:r>
              <a:rPr kumimoji="0" lang="en-US" altLang="ko-KR" sz="1200" dirty="0" err="1">
                <a:latin typeface="Courier New" panose="02070309020205020404" pitchFamily="49" charset="0"/>
              </a:rPr>
              <a:t>stdNumber</a:t>
            </a:r>
            <a:r>
              <a:rPr kumimoji="0" lang="en-US" altLang="ko-KR" sz="1200" dirty="0">
                <a:latin typeface="Courier New" panose="02070309020205020404" pitchFamily="49" charset="0"/>
              </a:rPr>
              <a:t>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	~Student();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200" dirty="0">
                <a:latin typeface="Courier New" panose="02070309020205020404" pitchFamily="49" charset="0"/>
              </a:rPr>
              <a:t>정적 </a:t>
            </a:r>
            <a:r>
              <a:rPr kumimoji="0" lang="ko-KR" altLang="en-US" sz="1200" dirty="0" smtClean="0">
                <a:latin typeface="Courier New" panose="02070309020205020404" pitchFamily="49" charset="0"/>
              </a:rPr>
              <a:t>멤버들</a:t>
            </a:r>
            <a:endParaRPr kumimoji="0" lang="en-US" altLang="ko-KR" sz="1200" dirty="0" smtClean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private</a:t>
            </a:r>
            <a:r>
              <a:rPr kumimoji="0" lang="en-US" altLang="ko-KR" sz="1200" dirty="0" smtClean="0">
                <a:latin typeface="Courier New" panose="02070309020205020404" pitchFamily="49" charset="0"/>
              </a:rPr>
              <a:t>:</a:t>
            </a:r>
            <a:endParaRPr kumimoji="0" lang="ko-KR" altLang="en-US" sz="12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en-US" sz="1200" b="1" dirty="0">
                <a:latin typeface="Courier New" panose="02070309020205020404" pitchFamily="49" charset="0"/>
              </a:rPr>
              <a:t>	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static int 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student_count</a:t>
            </a:r>
            <a:r>
              <a:rPr kumimoji="0" lang="en-US" altLang="ko-KR" sz="1200" b="1" dirty="0" smtClean="0">
                <a:latin typeface="Courier New" panose="020703090202050204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public:</a:t>
            </a:r>
            <a:endParaRPr kumimoji="0" lang="ko-KR" altLang="en-US" sz="12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	static void 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200" b="1" dirty="0" smtClean="0">
                <a:latin typeface="Courier New" panose="02070309020205020404" pitchFamily="49" charset="0"/>
              </a:rPr>
              <a:t>();</a:t>
            </a:r>
            <a:endParaRPr kumimoji="0" lang="en-US" altLang="ko-KR" sz="12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};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// </a:t>
            </a:r>
            <a:r>
              <a:rPr kumimoji="0" lang="ko-KR" altLang="en-US" sz="1200" dirty="0">
                <a:latin typeface="Courier New" panose="02070309020205020404" pitchFamily="49" charset="0"/>
              </a:rPr>
              <a:t>정적 멤버 변수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int Student::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student_count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 = 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dirty="0">
                <a:latin typeface="Courier New" panose="02070309020205020404" pitchFamily="49" charset="0"/>
              </a:rPr>
              <a:t>// </a:t>
            </a:r>
            <a:r>
              <a:rPr kumimoji="0" lang="ko-KR" altLang="en-US" sz="1200" dirty="0">
                <a:latin typeface="Courier New" panose="02070309020205020404" pitchFamily="49" charset="0"/>
              </a:rPr>
              <a:t>정적 멤버 함수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void Student::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	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cout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 &lt;&lt; "Student </a:t>
            </a:r>
            <a:r>
              <a:rPr kumimoji="0" lang="ko-KR" altLang="en-US" sz="1200" b="1" dirty="0">
                <a:latin typeface="Courier New" panose="02070309020205020404" pitchFamily="49" charset="0"/>
              </a:rPr>
              <a:t>객체 수 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= " &lt;&lt;  </a:t>
            </a:r>
            <a:r>
              <a:rPr kumimoji="0" lang="en-US" altLang="ko-KR" sz="1200" b="1" dirty="0" err="1">
                <a:latin typeface="Courier New" panose="02070309020205020404" pitchFamily="49" charset="0"/>
              </a:rPr>
              <a:t>student_count</a:t>
            </a:r>
            <a:r>
              <a:rPr kumimoji="0" lang="en-US" altLang="ko-KR" sz="1200" b="1" dirty="0">
                <a:latin typeface="Courier New" panose="02070309020205020404" pitchFamily="49" charset="0"/>
              </a:rPr>
              <a:t> &lt;&lt; "\n";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200" b="1" dirty="0">
                <a:latin typeface="Courier New" panose="020703090202050204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>
                <a:latin typeface="+mj-ea"/>
              </a:rPr>
              <a:t>정적 멤버를 사용한 객체의 개수 세기</a:t>
            </a:r>
            <a:r>
              <a:rPr lang="en-US" altLang="ko-KR" sz="3200" dirty="0">
                <a:latin typeface="+mj-ea"/>
              </a:rPr>
              <a:t>(2)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600200"/>
            <a:ext cx="8600303" cy="4525963"/>
          </a:xfrm>
        </p:spPr>
        <p:txBody>
          <a:bodyPr/>
          <a:lstStyle/>
          <a:p>
            <a:pPr eaLnBrk="1" hangingPunct="1"/>
            <a:r>
              <a:rPr lang="ko-KR" altLang="en-US" dirty="0"/>
              <a:t>정적 멤버를 사용해서 객체의 개수를 세는 예</a:t>
            </a:r>
          </a:p>
          <a:p>
            <a:pPr eaLnBrk="1" hangingPunct="1"/>
            <a:endParaRPr lang="en-US" altLang="ko-KR" dirty="0"/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852078" y="2859266"/>
            <a:ext cx="7344816" cy="3724096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Student::Student(const string&amp;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name_arg</a:t>
            </a:r>
            <a:r>
              <a:rPr kumimoji="0" lang="en-US" altLang="ko-KR" sz="1600" dirty="0">
                <a:latin typeface="Courier New" panose="02070309020205020404" pitchFamily="49" charset="0"/>
              </a:rPr>
              <a:t>, int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stdNumber</a:t>
            </a:r>
            <a:r>
              <a:rPr kumimoji="0" lang="en-US" altLang="ko-KR" sz="1600" dirty="0">
                <a:latin typeface="Courier New" panose="02070309020205020404" pitchFamily="49" charset="0"/>
              </a:rPr>
              <a:t>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600" dirty="0">
                <a:latin typeface="Courier New" panose="02070309020205020404" pitchFamily="49" charset="0"/>
              </a:rPr>
              <a:t>학생 객체의 수를 증가시킨다</a:t>
            </a:r>
            <a:r>
              <a:rPr kumimoji="0"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student_count</a:t>
            </a:r>
            <a:r>
              <a:rPr kumimoji="0" lang="en-US" altLang="ko-KR" sz="1600" dirty="0">
                <a:latin typeface="Courier New" panose="02070309020205020404" pitchFamily="49" charset="0"/>
              </a:rPr>
              <a:t>++;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name =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name_arg</a:t>
            </a:r>
            <a:r>
              <a:rPr kumimoji="0" lang="en-US" altLang="ko-KR" sz="1600" dirty="0">
                <a:latin typeface="Courier New" panose="020703090202050204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sNo</a:t>
            </a:r>
            <a:r>
              <a:rPr kumimoji="0" lang="en-US" altLang="ko-KR" sz="1600" dirty="0">
                <a:latin typeface="Courier New" panose="02070309020205020404" pitchFamily="49" charset="0"/>
              </a:rPr>
              <a:t> =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stdNumber</a:t>
            </a:r>
            <a:r>
              <a:rPr kumimoji="0" lang="en-US" altLang="ko-KR" sz="1600" dirty="0">
                <a:latin typeface="Courier New" panose="02070309020205020404" pitchFamily="49" charset="0"/>
              </a:rPr>
              <a:t>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Student::~Student()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// </a:t>
            </a:r>
            <a:r>
              <a:rPr kumimoji="0" lang="ko-KR" altLang="en-US" sz="1600" dirty="0">
                <a:latin typeface="Courier New" panose="02070309020205020404" pitchFamily="49" charset="0"/>
              </a:rPr>
              <a:t>학생 객체의 수를 감소시킨다</a:t>
            </a:r>
            <a:r>
              <a:rPr kumimoji="0" lang="en-US" altLang="ko-KR" sz="1600" dirty="0">
                <a:latin typeface="Courier New" panose="02070309020205020404" pitchFamily="49" charset="0"/>
              </a:rPr>
              <a:t>.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	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student_count</a:t>
            </a:r>
            <a:r>
              <a:rPr kumimoji="0" lang="en-US" altLang="ko-KR" sz="1600" dirty="0">
                <a:latin typeface="Courier New" panose="02070309020205020404" pitchFamily="49" charset="0"/>
              </a:rPr>
              <a:t>--;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2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8346" y="-99517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3200" dirty="0"/>
              <a:t>정적 멤버를 사용한 객체의 개수 세기</a:t>
            </a:r>
            <a:r>
              <a:rPr lang="en-US" altLang="ko-KR" sz="3200" dirty="0"/>
              <a:t>(3)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76300"/>
            <a:ext cx="7772400" cy="5105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ko-KR" altLang="en-US" sz="2800" dirty="0"/>
              <a:t>정적 멤버를 사용해서 객체의 개수를 </a:t>
            </a:r>
            <a:r>
              <a:rPr lang="ko-KR" altLang="en-US" dirty="0"/>
              <a:t>세는 예</a:t>
            </a:r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eaLnBrk="1" hangingPunct="1"/>
            <a:endParaRPr lang="ko-KR" altLang="en-US" dirty="0"/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79512" y="1595021"/>
            <a:ext cx="6881192" cy="5262979"/>
          </a:xfrm>
          <a:prstGeom prst="rect">
            <a:avLst/>
          </a:prstGeom>
          <a:solidFill>
            <a:srgbClr val="E6E6E6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16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14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200">
                <a:solidFill>
                  <a:schemeClr val="tx1"/>
                </a:solidFill>
                <a:latin typeface="Gulim" panose="020B0600000101010101" pitchFamily="50" charset="-127"/>
                <a:ea typeface="Gulim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int main()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 dirty="0">
                <a:latin typeface="Courier New" panose="02070309020205020404" pitchFamily="49" charset="0"/>
              </a:rPr>
              <a:t>  Student::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600" b="1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  Student std("Jeffrey", 123);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 dirty="0">
                <a:latin typeface="Courier New" panose="02070309020205020404" pitchFamily="49" charset="0"/>
              </a:rPr>
              <a:t>  Student::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600" b="1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 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Func</a:t>
            </a:r>
            <a:r>
              <a:rPr kumimoji="0" lang="en-US" altLang="ko-KR" sz="1600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 dirty="0">
                <a:latin typeface="Courier New" panose="02070309020205020404" pitchFamily="49" charset="0"/>
              </a:rPr>
              <a:t>  Student::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600" b="1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b="1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  return 0;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}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void </a:t>
            </a:r>
            <a:r>
              <a:rPr kumimoji="0" lang="en-US" altLang="ko-KR" sz="1600" dirty="0" err="1">
                <a:latin typeface="Courier New" panose="02070309020205020404" pitchFamily="49" charset="0"/>
              </a:rPr>
              <a:t>Func</a:t>
            </a:r>
            <a:r>
              <a:rPr kumimoji="0" lang="en-US" altLang="ko-KR" sz="1600" dirty="0">
                <a:latin typeface="Courier New" panose="02070309020205020404" pitchFamily="49" charset="0"/>
              </a:rPr>
              <a:t>()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{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  Student std1("Bill", 342);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  Student std2("James", 214);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600" dirty="0">
              <a:latin typeface="Courier New" panose="020703090202050204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b="1" dirty="0">
                <a:latin typeface="Courier New" panose="02070309020205020404" pitchFamily="49" charset="0"/>
              </a:rPr>
              <a:t>  Student::</a:t>
            </a:r>
            <a:r>
              <a:rPr kumimoji="0" lang="en-US" altLang="ko-KR" sz="1600" b="1" dirty="0" err="1">
                <a:latin typeface="Courier New" panose="02070309020205020404" pitchFamily="49" charset="0"/>
              </a:rPr>
              <a:t>PrintStdCount</a:t>
            </a:r>
            <a:r>
              <a:rPr kumimoji="0" lang="en-US" altLang="ko-KR" sz="1600" b="1" dirty="0">
                <a:latin typeface="Courier New" panose="02070309020205020404" pitchFamily="49" charset="0"/>
              </a:rPr>
              <a:t>();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600" dirty="0"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4139952" y="2698098"/>
          <a:ext cx="682734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비트맵 이미지" r:id="rId3" imgW="6373115" imgH="1219370" progId="Paint.Picture">
                  <p:embed/>
                </p:oleObj>
              </mc:Choice>
              <mc:Fallback>
                <p:oleObj name="비트맵 이미지" r:id="rId3" imgW="6373115" imgH="1219370" progId="Paint.Picture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698098"/>
                        <a:ext cx="682734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200" dirty="0"/>
              <a:t>정적 멤버 정리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995" y="1600200"/>
            <a:ext cx="9069859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ko-KR" altLang="en-US" sz="2800" dirty="0">
                <a:latin typeface="+mn-ea"/>
              </a:rPr>
              <a:t>정적 멤버는 객체의 소유가 아니라 클래스의 소유</a:t>
            </a:r>
            <a:endParaRPr lang="en-US" altLang="ko-KR" sz="2800" dirty="0">
              <a:latin typeface="+mn-ea"/>
            </a:endParaRPr>
          </a:p>
          <a:p>
            <a:pPr eaLnBrk="1" hangingPunct="1"/>
            <a:endParaRPr lang="ko-KR" altLang="en-US" sz="2800" dirty="0">
              <a:latin typeface="+mn-ea"/>
            </a:endParaRPr>
          </a:p>
          <a:p>
            <a:pPr eaLnBrk="1" hangingPunct="1"/>
            <a:r>
              <a:rPr lang="ko-KR" altLang="en-US" sz="2800" dirty="0" err="1">
                <a:latin typeface="+mn-ea"/>
              </a:rPr>
              <a:t>정적멤버변수</a:t>
            </a:r>
            <a:r>
              <a:rPr lang="en-US" altLang="ko-KR" sz="2800" dirty="0">
                <a:latin typeface="+mn-ea"/>
              </a:rPr>
              <a:t>/</a:t>
            </a:r>
            <a:r>
              <a:rPr lang="ko-KR" altLang="en-US" sz="2800" dirty="0">
                <a:latin typeface="+mn-ea"/>
              </a:rPr>
              <a:t>함수</a:t>
            </a:r>
            <a:r>
              <a:rPr lang="en-US" altLang="ko-KR" sz="2800" dirty="0">
                <a:latin typeface="+mn-ea"/>
              </a:rPr>
              <a:t>, Static</a:t>
            </a:r>
            <a:r>
              <a:rPr lang="ko-KR" altLang="en-US" sz="2800" dirty="0">
                <a:latin typeface="+mn-ea"/>
              </a:rPr>
              <a:t>멤버변수</a:t>
            </a:r>
            <a:r>
              <a:rPr lang="en-US" altLang="ko-KR" sz="2800" dirty="0">
                <a:latin typeface="+mn-ea"/>
              </a:rPr>
              <a:t>/</a:t>
            </a:r>
            <a:r>
              <a:rPr lang="ko-KR" altLang="en-US" sz="2800" dirty="0">
                <a:latin typeface="+mn-ea"/>
              </a:rPr>
              <a:t>함수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클래스 멤버변수</a:t>
            </a:r>
            <a:r>
              <a:rPr lang="en-US" altLang="ko-KR" sz="2800" dirty="0">
                <a:latin typeface="+mn-ea"/>
              </a:rPr>
              <a:t>/</a:t>
            </a:r>
            <a:r>
              <a:rPr lang="ko-KR" altLang="en-US" sz="2800" dirty="0">
                <a:latin typeface="+mn-ea"/>
              </a:rPr>
              <a:t>함수</a:t>
            </a:r>
            <a:endParaRPr lang="en-US" altLang="ko-KR" sz="2800" dirty="0">
              <a:latin typeface="+mn-ea"/>
            </a:endParaRPr>
          </a:p>
          <a:p>
            <a:pPr eaLnBrk="1" hangingPunct="1"/>
            <a:endParaRPr lang="ko-KR" altLang="en-US" sz="2800" dirty="0">
              <a:latin typeface="+mn-ea"/>
            </a:endParaRPr>
          </a:p>
          <a:p>
            <a:pPr eaLnBrk="1" hangingPunct="1"/>
            <a:r>
              <a:rPr lang="ko-KR" altLang="en-US" sz="2800" dirty="0" err="1">
                <a:latin typeface="+mn-ea"/>
              </a:rPr>
              <a:t>정적멤버변수는</a:t>
            </a:r>
            <a:r>
              <a:rPr lang="ko-KR" altLang="en-US" sz="2800" dirty="0">
                <a:latin typeface="+mn-ea"/>
              </a:rPr>
              <a:t> 아래와 같이 초기화를 하고 사용</a:t>
            </a:r>
          </a:p>
          <a:p>
            <a:pPr lvl="1" eaLnBrk="1" hangingPunct="1"/>
            <a:r>
              <a:rPr lang="ko-KR" altLang="en-US" dirty="0">
                <a:latin typeface="+mn-ea"/>
              </a:rPr>
              <a:t>클래스내부에 </a:t>
            </a:r>
            <a:r>
              <a:rPr lang="en-US" altLang="ko-KR" dirty="0">
                <a:latin typeface="+mn-ea"/>
              </a:rPr>
              <a:t>static int </a:t>
            </a:r>
            <a:r>
              <a:rPr lang="en-US" altLang="ko-KR" dirty="0" err="1">
                <a:latin typeface="+mn-ea"/>
              </a:rPr>
              <a:t>student_num</a:t>
            </a:r>
            <a:r>
              <a:rPr lang="en-US" altLang="ko-KR" dirty="0">
                <a:latin typeface="+mn-ea"/>
              </a:rPr>
              <a:t>; </a:t>
            </a:r>
            <a:endParaRPr lang="ko-KR" altLang="en-US" dirty="0">
              <a:latin typeface="+mn-ea"/>
            </a:endParaRPr>
          </a:p>
          <a:p>
            <a:pPr lvl="1" eaLnBrk="1" hangingPunct="1"/>
            <a:r>
              <a:rPr lang="en-US" altLang="ko-KR" dirty="0">
                <a:latin typeface="+mn-ea"/>
              </a:rPr>
              <a:t>int Student::</a:t>
            </a:r>
            <a:r>
              <a:rPr lang="en-US" altLang="ko-KR" dirty="0" err="1">
                <a:latin typeface="+mn-ea"/>
              </a:rPr>
              <a:t>student_num</a:t>
            </a:r>
            <a:r>
              <a:rPr lang="en-US" altLang="ko-KR" dirty="0">
                <a:latin typeface="+mn-ea"/>
              </a:rPr>
              <a:t>=0; </a:t>
            </a:r>
          </a:p>
          <a:p>
            <a:pPr lvl="1" eaLnBrk="1" hangingPunct="1"/>
            <a:endParaRPr lang="ko-KR" altLang="en-US" dirty="0">
              <a:latin typeface="+mn-ea"/>
            </a:endParaRPr>
          </a:p>
          <a:p>
            <a:pPr eaLnBrk="1" hangingPunct="1"/>
            <a:r>
              <a:rPr lang="ko-KR" altLang="en-US" sz="2800" dirty="0">
                <a:latin typeface="+mn-ea"/>
              </a:rPr>
              <a:t>정적멤버 함수에서는 </a:t>
            </a:r>
            <a:r>
              <a:rPr lang="ko-KR" altLang="en-US" sz="2800" dirty="0" smtClean="0">
                <a:latin typeface="+mn-ea"/>
              </a:rPr>
              <a:t>인스턴스 </a:t>
            </a:r>
            <a:r>
              <a:rPr lang="ko-KR" altLang="en-US" sz="2800" dirty="0">
                <a:latin typeface="+mn-ea"/>
              </a:rPr>
              <a:t>멤버변수를 사용할 수 없다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(9)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54255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0" y="1533369"/>
            <a:ext cx="457200" cy="4972536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399" y="1533370"/>
            <a:ext cx="8042313" cy="4972535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 program to declare, define, and use a bank account class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Class Definition (Declaration of all members 		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Account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balance;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</a:t>
            </a:r>
            <a:r>
              <a:rPr lang="en-US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base;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Static data member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 </a:t>
            </a: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~Account ();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checkBalance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endParaRPr lang="en-IN" sz="1600" b="1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85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(10)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76394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09"/>
            <a:ext cx="7772400" cy="4976393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deposit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amount);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withdraw (</a:t>
            </a: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amount);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endParaRPr lang="en-US" sz="1600" b="1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Initialization of static data member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:: base = 0;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Definition of all member functions 			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Parameter Constructor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:: Account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:balance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 0.0)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"Balance is negative; program terminates";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assert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base++;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 + base;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0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(11)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87123"/>
            <a:ext cx="457200" cy="4918778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87121"/>
            <a:ext cx="7945820" cy="4918782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"Account "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is opened. "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$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balance &lt;&lt;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:: ~Account ()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"Account #: "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is closed."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"$" &lt;&lt; balance &lt;&lt; " was sent to the customer."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checkBalance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balance check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Balance: $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balance &lt;&lt;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:: deposit (</a:t>
            </a: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(amount &gt; 0.0)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246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(12)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87123"/>
            <a:ext cx="457200" cy="4939799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87121"/>
            <a:ext cx="7821977" cy="4939803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+= amount;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"Transaction: deposit of $" &lt;&lt; amount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balance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IN" sz="1600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aborted.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member function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:: withdraw (</a:t>
            </a: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amount)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(amount &gt; balance)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−= amount;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accNumber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IN" sz="16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789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(13)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66103"/>
            <a:ext cx="541282" cy="4908267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98481" y="1566102"/>
            <a:ext cx="7821977" cy="4908272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"Transaction: withdraw of $" &lt;&lt; amount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balance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Application (the main function) to use the account class 	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main ( 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Creation of three accounts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acc1 (2000);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acc2 (5000);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acc3 (1000);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Transaction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acc1.deposit (150);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acc2.checkBalance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acc1.checkBalance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acc3.withdraw (800);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acc1.withdraw (1000);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acc2.deposit (120);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023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(14)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981486"/>
            <a:ext cx="7972097" cy="426903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68134"/>
            <a:ext cx="551793" cy="365770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1019500" y="1568134"/>
            <a:ext cx="7514897" cy="365770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5"/>
          <p:cNvSpPr>
            <a:spLocks noGrp="1"/>
          </p:cNvSpPr>
          <p:nvPr>
            <p:ph idx="12"/>
          </p:nvPr>
        </p:nvSpPr>
        <p:spPr>
          <a:xfrm>
            <a:off x="457200" y="1948356"/>
            <a:ext cx="8077197" cy="4315810"/>
          </a:xfrm>
          <a:solidFill>
            <a:srgbClr val="ECECEC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100001 is opened.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$2000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100002 is opened.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$5000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100003 is opened.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 $1000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100001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deposit of $150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$2150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100002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balance check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Balance: $5000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8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226387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데이터의 접근 제한자</a:t>
            </a:r>
            <a:r>
              <a:rPr lang="en-US" altLang="ko-KR" sz="3200" b="1" dirty="0"/>
              <a:t>(1)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461904" y="1291224"/>
            <a:ext cx="8220192" cy="372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인스턴스 멤버 데이터에는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private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과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public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이라는 접근 제한자를 적용할 수 있음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하지만 인스턴스 멤버 데이터는 일반적으로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private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으로 설정하는 것이 좋음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인스턴스 멤버 데이터를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public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으로 만들면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멤버 함수를 호출하지 않고도 애플리케이션에서 멤버 데이터에 접근할 수 있기 때문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이는 객체 지향 프로그래밍의 기본적인 개념에 어긋남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5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(15)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47924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0"/>
          </p:nvPr>
        </p:nvSpPr>
        <p:spPr>
          <a:xfrm>
            <a:off x="457200" y="1627936"/>
            <a:ext cx="8229600" cy="4825416"/>
          </a:xfrm>
          <a:solidFill>
            <a:srgbClr val="ECECEC"/>
          </a:solidFill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100001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balance check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Balance: $2150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100003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withdraw of $800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$200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100001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withdraw of $1000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$1150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100002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Transaction: deposit of $120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New balance: $5120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100003 is closed.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$200 was sent to the customer.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27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정적 멤버 함수</a:t>
            </a:r>
            <a:r>
              <a:rPr lang="en-US" altLang="ko-KR" sz="3200" b="1" dirty="0"/>
              <a:t>(16)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5"/>
            <a:ext cx="8229600" cy="521497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7-6 </a:t>
            </a:r>
            <a:r>
              <a:rPr lang="ko-KR" altLang="en-US" sz="2600" b="1" dirty="0">
                <a:solidFill>
                  <a:srgbClr val="B60000"/>
                </a:solidFill>
              </a:rPr>
              <a:t>은행 계좌 클래스의 예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0"/>
          </p:nvPr>
        </p:nvSpPr>
        <p:spPr>
          <a:xfrm>
            <a:off x="457200" y="1690999"/>
            <a:ext cx="8229600" cy="1693332"/>
          </a:xfrm>
          <a:solidFill>
            <a:srgbClr val="ECECEC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100002 is closed.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$5120 was sent to the customer.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Account #: 100001 is closed.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$1150 was sent to the customer.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88745" y="97304"/>
            <a:ext cx="90691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cap="all" dirty="0"/>
              <a:t>객체 지향 프로그래밍</a:t>
            </a:r>
            <a:endParaRPr lang="en-US" sz="3200" i="0" cap="all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endParaRPr lang="en-US" sz="1800" i="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734" y="1282593"/>
            <a:ext cx="82465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이제 절차 지향 패러다임에서 객체 지향 패러다임으로 한 걸음 더 나아가 보겠음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457200" marR="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파일 분리</a:t>
            </a:r>
            <a:r>
              <a:rPr lang="en-US" altLang="ko-KR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Times" panose="02020603050405020304" pitchFamily="18" charset="0"/>
              </a:rPr>
              <a:t>클래스명</a:t>
            </a:r>
            <a:r>
              <a:rPr lang="en-US" altLang="ko-KR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.h, </a:t>
            </a:r>
            <a:r>
              <a:rPr lang="ko-KR" altLang="en-US" sz="2000" b="1" dirty="0" err="1" smtClean="0">
                <a:solidFill>
                  <a:srgbClr val="000000"/>
                </a:solidFill>
                <a:latin typeface="Times" panose="02020603050405020304" pitchFamily="18" charset="0"/>
              </a:rPr>
              <a:t>클래스명</a:t>
            </a:r>
            <a:r>
              <a:rPr lang="en-US" altLang="ko-KR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" panose="02020603050405020304" pitchFamily="18" charset="0"/>
              </a:rPr>
              <a:t>cpp</a:t>
            </a:r>
            <a:r>
              <a:rPr lang="en-US" altLang="ko-KR" sz="2000" b="1" dirty="0" smtClean="0">
                <a:solidFill>
                  <a:srgbClr val="000000"/>
                </a:solidFill>
                <a:latin typeface="Times" panose="02020603050405020304" pitchFamily="18" charset="0"/>
              </a:rPr>
              <a:t>, main.cpp)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172870" y="147988"/>
            <a:ext cx="914227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/>
              <a:t> </a:t>
            </a:r>
            <a:r>
              <a:rPr lang="en-US" sz="3200" b="1" i="1" dirty="0"/>
              <a:t>	Separate Files Part 1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D2A94-AE63-4DF3-8D5D-BCC67B14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65" y="1161171"/>
            <a:ext cx="7277669" cy="45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390" y="104650"/>
            <a:ext cx="914260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i="1" dirty="0">
                <a:solidFill>
                  <a:prstClr val="black"/>
                </a:solidFill>
              </a:rPr>
              <a:t>Separate Files Part 2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12A52F-6C14-40E2-9282-566517BE4E08}"/>
              </a:ext>
            </a:extLst>
          </p:cNvPr>
          <p:cNvGrpSpPr/>
          <p:nvPr/>
        </p:nvGrpSpPr>
        <p:grpSpPr>
          <a:xfrm>
            <a:off x="461913" y="1207308"/>
            <a:ext cx="8229601" cy="3073373"/>
            <a:chOff x="461912" y="1054605"/>
            <a:chExt cx="8229601" cy="3073373"/>
          </a:xfrm>
        </p:grpSpPr>
        <p:sp>
          <p:nvSpPr>
            <p:cNvPr id="16" name="Rectangle 15"/>
            <p:cNvSpPr/>
            <p:nvPr/>
          </p:nvSpPr>
          <p:spPr>
            <a:xfrm>
              <a:off x="461912" y="1054605"/>
              <a:ext cx="822960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인터페이스 파일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1912" y="1475713"/>
              <a:ext cx="8229601" cy="2652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인터페이스 파일은 클래스 정의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멤버 데이터 선언과 멤버 함수 선언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가 포함된 파일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 파일은 클래스의 형태를 다른 파일에 알려주는 역할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 파일의 이름은 일반적으로 </a:t>
              </a:r>
              <a:r>
                <a:rPr lang="en-US" altLang="ko-KR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circle.h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처럼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h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확장자를 붙이며 이때 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h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라는 문자 이름은 헤더 파일을 의미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61913" y="4295440"/>
            <a:ext cx="8418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구현 파일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1913" y="4832373"/>
            <a:ext cx="841813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구현 파일은 멤버 함수 </a:t>
            </a:r>
            <a:r>
              <a:rPr lang="ko-KR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정의</a:t>
            </a:r>
            <a:r>
              <a:rPr lang="en-US" altLang="ko-K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ko-KR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구현</a:t>
            </a:r>
            <a:r>
              <a:rPr lang="en-US" altLang="ko-KR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sz="2000" b="1" dirty="0" smtClean="0">
                <a:latin typeface="Times" panose="02020603050405020304" pitchFamily="18" charset="0"/>
                <a:cs typeface="Times" panose="02020603050405020304" pitchFamily="18" charset="0"/>
              </a:rPr>
              <a:t>가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포함된 파일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인터페이스 파일에는 모든 멤버 함수의 선언을 입력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 파일의 이름은 일반적으로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circle.cpp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처럼 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cpp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확장자를 붙임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36525"/>
            <a:ext cx="914260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i="1" dirty="0"/>
              <a:t>Separate Files Part 3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1340" y="1108496"/>
            <a:ext cx="8210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애플리케이션 파일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1340" y="1631716"/>
            <a:ext cx="8210747" cy="265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애플리케이션 파일은 객체를 인스턴스화하고 객체를 활용하는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main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함수의 코드가 포함된 파일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애플리케이션 파일은 반드시 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cpp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확장자를 사용해야 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파일의 이름은 어떻게 지어도 상관 없지만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 책에서는 애플리케이션 파일은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app.cpp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라는 이름을 붙여서 사용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0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2">
              <a:defRPr/>
            </a:pPr>
            <a:r>
              <a:rPr lang="ko-KR" altLang="en-US" sz="3200" b="1" dirty="0"/>
              <a:t>파일 분리</a:t>
            </a:r>
            <a:endParaRPr lang="en-US" altLang="ko-KR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7-7 </a:t>
            </a:r>
            <a:r>
              <a:rPr lang="ko-KR" altLang="en-US" sz="2600" b="1" dirty="0">
                <a:solidFill>
                  <a:srgbClr val="B60000"/>
                </a:solidFill>
              </a:rPr>
              <a:t>인터페이스 파일</a:t>
            </a:r>
            <a:r>
              <a:rPr lang="en-US" altLang="ko-KR" sz="2600" b="1" dirty="0">
                <a:solidFill>
                  <a:srgbClr val="B60000"/>
                </a:solidFill>
              </a:rPr>
              <a:t>(</a:t>
            </a:r>
            <a:r>
              <a:rPr lang="en-US" altLang="ko-KR" sz="2600" b="1" dirty="0" err="1">
                <a:solidFill>
                  <a:srgbClr val="B60000"/>
                </a:solidFill>
              </a:rPr>
              <a:t>circle.h</a:t>
            </a:r>
            <a:r>
              <a:rPr lang="en-US" altLang="ko-KR" sz="2600" b="1" dirty="0">
                <a:solidFill>
                  <a:srgbClr val="B60000"/>
                </a:solidFill>
              </a:rPr>
              <a:t>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9"/>
            <a:ext cx="457200" cy="497639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1"/>
            <a:ext cx="8046720" cy="497639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This is the interface file that defines the class Circle.  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It gives declaration of data members and member functions. 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This file will be included at the top of the implementation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and application files. 					 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CIRCLE_H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#define CIRCLE_H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Definition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radius;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6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radius); </a:t>
            </a:r>
            <a:r>
              <a:rPr lang="fr-FR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fr-FR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fr-FR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b="1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IN" sz="16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7-7 </a:t>
            </a:r>
            <a:r>
              <a:rPr lang="ko-KR" altLang="en-US" sz="2600" b="1" dirty="0">
                <a:solidFill>
                  <a:srgbClr val="B60000"/>
                </a:solidFill>
              </a:rPr>
              <a:t>인터페이스 파일</a:t>
            </a:r>
            <a:r>
              <a:rPr lang="en-US" altLang="ko-KR" sz="2600" b="1" dirty="0">
                <a:solidFill>
                  <a:srgbClr val="B60000"/>
                </a:solidFill>
              </a:rPr>
              <a:t>(</a:t>
            </a:r>
            <a:r>
              <a:rPr lang="en-US" altLang="ko-KR" sz="2600" b="1" dirty="0" err="1">
                <a:solidFill>
                  <a:srgbClr val="B60000"/>
                </a:solidFill>
              </a:rPr>
              <a:t>circle.h</a:t>
            </a:r>
            <a:r>
              <a:rPr lang="en-US" altLang="ko-KR" sz="2600" b="1" dirty="0">
                <a:solidFill>
                  <a:srgbClr val="B60000"/>
                </a:solidFill>
              </a:rPr>
              <a:t>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71549"/>
            <a:ext cx="457200" cy="2065028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71551"/>
            <a:ext cx="8046720" cy="2065028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(</a:t>
            </a:r>
            <a:r>
              <a:rPr lang="fr-FR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Circle&amp;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fr-FR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</a:t>
            </a:r>
            <a:r>
              <a:rPr lang="fr-FR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fr-FR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~Circle ();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Destructor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radius);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US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3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7-8 </a:t>
            </a:r>
            <a:r>
              <a:rPr lang="ko-KR" altLang="en-US" sz="2600" b="1" dirty="0">
                <a:solidFill>
                  <a:srgbClr val="B60000"/>
                </a:solidFill>
              </a:rPr>
              <a:t>구현 파일</a:t>
            </a:r>
            <a:r>
              <a:rPr lang="en-US" altLang="ko-KR" sz="2600" b="1" dirty="0">
                <a:solidFill>
                  <a:srgbClr val="B60000"/>
                </a:solidFill>
              </a:rPr>
              <a:t>(circle.cpp)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This is the implementation file that defines the definition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all member functions. A copy of the interface file is 	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included at the top to allow compilation of this file. 	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IN" sz="1600" b="1" spc="-150" dirty="0" err="1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IN" sz="1600" b="1" spc="-150" dirty="0" err="1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IN" sz="1600" b="1" spc="-150" dirty="0" smtClean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circle.h</a:t>
            </a: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Using namespace </a:t>
            </a:r>
            <a:r>
              <a:rPr lang="en-US" sz="1600" b="1" spc="-15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</a:t>
            </a: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parameter constructor with one argument that initializes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 circle with the given value. It uses the assert function to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validate that the radius is a positive double value. If not, 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program is aborted. 				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Circle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radius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(radius &lt; 0.0)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assert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6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7-8 </a:t>
            </a:r>
            <a:r>
              <a:rPr lang="ko-KR" altLang="en-US" sz="2600" b="1" dirty="0">
                <a:solidFill>
                  <a:srgbClr val="B60000"/>
                </a:solidFill>
              </a:rPr>
              <a:t>구현 파일</a:t>
            </a:r>
            <a:r>
              <a:rPr lang="en-US" altLang="ko-KR" sz="2600" b="1" dirty="0">
                <a:solidFill>
                  <a:srgbClr val="B60000"/>
                </a:solidFill>
              </a:rPr>
              <a:t>(circle.cpp)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default constructor that initializes a circle set to 0.0. *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It does not need an assertion. 				  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Circle ()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radius (0.0)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copy constructor that copies the radius of another circle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to create a new one. The source circle is already validated, 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which means that we do not need validation. 		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Circle (</a:t>
            </a:r>
            <a:r>
              <a:rPr lang="fr-FR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Circle&amp;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radius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circle.radius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 destructor that cleans up an object when the application is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terminated.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				   *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94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207125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데이터의 접근 제한자</a:t>
            </a:r>
            <a:r>
              <a:rPr lang="en-US" altLang="ko-KR" sz="3200" b="1" dirty="0"/>
              <a:t>(2)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461904" y="1245660"/>
            <a:ext cx="8220192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객체 지향 프로그래밍은 객체가 행위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멤버 함수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를 통해서 속성을 조작하는 것이 기본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따라서 인스턴스 멤버 함수를 통해서만 멤버 데이터에 접근할 수 있도록 인스턴스 멤버 데이터를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private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으로 만드는 것이 좋음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7-8 </a:t>
            </a:r>
            <a:r>
              <a:rPr lang="ko-KR" altLang="en-US" sz="2600" b="1" dirty="0">
                <a:solidFill>
                  <a:srgbClr val="B60000"/>
                </a:solidFill>
              </a:rPr>
              <a:t>구현 파일</a:t>
            </a:r>
            <a:r>
              <a:rPr lang="en-US" altLang="ko-KR" sz="2600" b="1" dirty="0">
                <a:solidFill>
                  <a:srgbClr val="B60000"/>
                </a:solidFill>
              </a:rPr>
              <a:t>(circle.cpp)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87123"/>
            <a:ext cx="457200" cy="4918778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87121"/>
            <a:ext cx="7821977" cy="491878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~Circle ()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is defined to change the circle  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by decreasing or increasing the size of the radius. It needs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validation because the new size of must be a positive value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value)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radius = value;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(radius &lt; 0.0)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assert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function that returns the radius    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an object. It needs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modifier to prevent the    *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96193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7-8 </a:t>
            </a:r>
            <a:r>
              <a:rPr lang="ko-KR" altLang="en-US" sz="2600" b="1" dirty="0">
                <a:solidFill>
                  <a:srgbClr val="B60000"/>
                </a:solidFill>
              </a:rPr>
              <a:t>구현 파일</a:t>
            </a:r>
            <a:r>
              <a:rPr lang="en-US" altLang="ko-KR" sz="2600" b="1" dirty="0">
                <a:solidFill>
                  <a:srgbClr val="B60000"/>
                </a:solidFill>
              </a:rPr>
              <a:t>(circle.cpp)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87123"/>
            <a:ext cx="457200" cy="4939799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87121"/>
            <a:ext cx="7821977" cy="4939803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accidental change of the host object. 			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Circle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radius;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area of the host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object. It needs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modifier to prevent the accidental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change of the host object. 				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getArea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PI = 3.14;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(PI * radius * radius);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perimeter of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host object. It needs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modifier to prevent the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accidental change of the host object. 			 *</a:t>
            </a:r>
          </a:p>
        </p:txBody>
      </p:sp>
    </p:spTree>
    <p:extLst>
      <p:ext uri="{BB962C8B-B14F-4D97-AF65-F5344CB8AC3E}">
        <p14:creationId xmlns:p14="http://schemas.microsoft.com/office/powerpoint/2010/main" val="428213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7-8 </a:t>
            </a:r>
            <a:r>
              <a:rPr lang="ko-KR" altLang="en-US" sz="2600" b="1" dirty="0">
                <a:solidFill>
                  <a:srgbClr val="B60000"/>
                </a:solidFill>
              </a:rPr>
              <a:t>구현 파일</a:t>
            </a:r>
            <a:r>
              <a:rPr lang="en-US" altLang="ko-KR" sz="2600" b="1" dirty="0">
                <a:solidFill>
                  <a:srgbClr val="B60000"/>
                </a:solidFill>
              </a:rPr>
              <a:t>(circle.cpp)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655629"/>
            <a:ext cx="457200" cy="1529001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655631"/>
            <a:ext cx="8046720" cy="1529001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getPerimeter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  <a:r>
              <a:rPr lang="en-IN" sz="1600" b="1" spc="-15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PI = 3.14;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(2 * PI * radius);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8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3820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7-9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This is the application file that instantiates objects and   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lets the object operate on themselves using member functions.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To be to compiled, it needs a copy of the interface file      *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IN" sz="1600" b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circle.h</a:t>
            </a: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“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u</a:t>
            </a: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sing namespace </a:t>
            </a:r>
            <a:r>
              <a:rPr lang="en-US" sz="1600" b="1" spc="-15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std</a:t>
            </a:r>
            <a:r>
              <a:rPr lang="en-US" sz="1600" b="1" spc="-150" dirty="0" smtClean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main ( 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Instantiation of first object and applying operations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circle1 (5.2);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Radius: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circle1.getRadius()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Area: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circle1.getArea()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circle1.getPerimeter()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Instantiation of second object and applying operations 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circle2 (circle1);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Radius: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circle2.getRadius()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Area: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circle2.getArea()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circle2.getPerimeter()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0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7-9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655629"/>
            <a:ext cx="457200" cy="2264728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655631"/>
            <a:ext cx="8046720" cy="2264728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Instantiation of third object and applying operations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Circle circle3;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Radius: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circle3.getRadius()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Area: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circle3.getArea()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Perimeter: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circle3.getPerimeter()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0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/>
              <a:t>파일 분리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79454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7-9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1"/>
          </p:nvPr>
        </p:nvSpPr>
        <p:spPr>
          <a:xfrm>
            <a:off x="457200" y="2899814"/>
            <a:ext cx="8229600" cy="3259248"/>
          </a:xfr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Radius: 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Area: 84.9056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Perimeter: 32.656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Radius: 5.2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Area: 84.9056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Perimeter: 32.656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Area: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Perimeter: 0</a:t>
            </a:r>
          </a:p>
        </p:txBody>
      </p:sp>
    </p:spTree>
    <p:extLst>
      <p:ext uri="{BB962C8B-B14F-4D97-AF65-F5344CB8AC3E}">
        <p14:creationId xmlns:p14="http://schemas.microsoft.com/office/powerpoint/2010/main" val="19524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97466"/>
            <a:ext cx="914260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전처리 </a:t>
            </a:r>
            <a:r>
              <a:rPr lang="ko-KR" altLang="en-US" sz="3200" b="1" dirty="0" err="1"/>
              <a:t>지시문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8197" y="1030265"/>
            <a:ext cx="8391645" cy="14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같은 헤더 파일을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회 이상 읽어 들이면 컴파일할 때 오류가 발생하며 이러한 상황을 막으려면 다음과 같이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define, 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ifndef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endif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라는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3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가지 전처리 </a:t>
            </a:r>
            <a:r>
              <a:rPr lang="ko-KR" alt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지시문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(preprocessor directive)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을 사용</a:t>
            </a:r>
            <a:endParaRPr lang="en-US" sz="20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3563747D-EE9A-4810-943C-F0E0204C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77" y="2457387"/>
            <a:ext cx="4936254" cy="249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57" y="1336712"/>
            <a:ext cx="8161973" cy="265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ifndef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지시문은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if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조건문과 </a:t>
            </a:r>
            <a:r>
              <a:rPr lang="ko-KR" alt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비슷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만약 플래그가 정의되어 있지 않다면 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ifndef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의 본문을 읽어 들여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CIRCLE_H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의 코드를 포함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플래그가 이미 정의되어 있다면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이후의 내용을 무시하고 곧바로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endif </a:t>
            </a:r>
            <a:r>
              <a:rPr lang="ko-KR" altLang="en-US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지시문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위치로 이동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399CCB8-5CCF-41AE-A69B-20DD401C4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466"/>
            <a:ext cx="914260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전처리 </a:t>
            </a:r>
            <a:r>
              <a:rPr lang="ko-KR" altLang="en-US" sz="3200" b="1" dirty="0" err="1"/>
              <a:t>지시문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5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544D2952-31F6-46BC-A89E-23C542D6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7466"/>
            <a:ext cx="914260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전처리 </a:t>
            </a:r>
            <a:r>
              <a:rPr lang="ko-KR" altLang="en-US" sz="3200" b="1" dirty="0" err="1"/>
              <a:t>지시문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B86531-0619-4983-8F85-2F7A2293D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9" y="1468291"/>
            <a:ext cx="5952561" cy="42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34251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캡슐화</a:t>
            </a:r>
            <a:r>
              <a:rPr lang="en-US" altLang="ko-KR" sz="3200" b="1" dirty="0"/>
              <a:t>(1)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81912" y="2586151"/>
            <a:ext cx="8391645" cy="311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설계자가 인터페이스 파일과 구현 파일을 만들며 설계자는 인터페이스 파일만 공개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구현 파일의 경우는 컴파일한 것만 공개하고 소스 코드는 비공개로 유지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설계자는 필요할 때마다 구현 파일을 변경하고 컴파일한 후에 다시 배포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9864" y="1513055"/>
            <a:ext cx="839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클래스 설계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60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250968"/>
            <a:ext cx="915037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인스턴스 멤버 함수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317" y="1040032"/>
            <a:ext cx="8391645" cy="2036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함수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(instance member function)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는 인스턴스의 행위를 의미하며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객체의 인스턴스 멤버 데이터를 조작하기 위해 사용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인스턴스 멤버 데이터는 모든 객체가 개별적으로 갖지만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멤버 함수는 메모리 위에 하나만 올라가며 모든 인스턴스가 공유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E3445-D60A-4D20-983E-D7A0B35B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0" y="3281032"/>
            <a:ext cx="8511780" cy="236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44449" y="206494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캡슐화</a:t>
            </a:r>
            <a:r>
              <a:rPr lang="en-US" altLang="ko-KR" sz="3200" b="1" dirty="0"/>
              <a:t>(2)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44490" y="1271692"/>
            <a:ext cx="8455020" cy="2319506"/>
            <a:chOff x="325029" y="4201461"/>
            <a:chExt cx="8455020" cy="2319506"/>
          </a:xfrm>
        </p:grpSpPr>
        <p:sp>
          <p:nvSpPr>
            <p:cNvPr id="11" name="Rectangle 10"/>
            <p:cNvSpPr/>
            <p:nvPr/>
          </p:nvSpPr>
          <p:spPr>
            <a:xfrm>
              <a:off x="325029" y="4792032"/>
              <a:ext cx="8391645" cy="17289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사용자는 인터페이스 파일의 복사본과 </a:t>
              </a:r>
              <a:r>
                <a:rPr lang="ko-KR" altLang="en-US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컴파일된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 구현 파일을 받음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이를 애플리케이션 파일에서 읽어 들이고 컴파일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최종적으로 모든 파일을 연결해서 실행 파일을 생성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8404" y="4201461"/>
              <a:ext cx="8391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클래스 사용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23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-2" y="34251"/>
            <a:ext cx="914400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>
                <a:solidFill>
                  <a:prstClr val="black"/>
                </a:solidFill>
              </a:rPr>
              <a:t>캡슐화</a:t>
            </a:r>
            <a:r>
              <a:rPr lang="en-US" altLang="ko-KR" sz="3200" b="1" dirty="0">
                <a:solidFill>
                  <a:prstClr val="black"/>
                </a:solidFill>
              </a:rPr>
              <a:t>(3)</a:t>
            </a:r>
            <a:endParaRPr lang="en-US" sz="32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7264" y="1271692"/>
            <a:ext cx="8334245" cy="4104241"/>
            <a:chOff x="404764" y="734907"/>
            <a:chExt cx="8439145" cy="4104241"/>
          </a:xfrm>
        </p:grpSpPr>
        <p:sp>
          <p:nvSpPr>
            <p:cNvPr id="17" name="Rectangle 16"/>
            <p:cNvSpPr/>
            <p:nvPr/>
          </p:nvSpPr>
          <p:spPr>
            <a:xfrm>
              <a:off x="452264" y="1109666"/>
              <a:ext cx="8391645" cy="372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설계자는 사용자의 변경으로부터 인터페이스 파일과 구현 파일을 보호할 수 있음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설계자가 </a:t>
              </a:r>
              <a:r>
                <a:rPr lang="ko-KR" altLang="en-US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컴파일된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 구현 파일을 사용자에게 배포하므로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구현 파일도 사용자가 변경할 수 없음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컴파일은 단방향으로 이루어지므로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컴파일된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 구현 파일로는 원본 파일을 구할 수 없음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따라서 전체적인 설계는 상자 내부에 </a:t>
              </a:r>
              <a:r>
                <a:rPr lang="ko-KR" altLang="en-US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캡슐화되어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 </a:t>
              </a:r>
              <a:r>
                <a:rPr lang="ko-KR" altLang="en-US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감추어지며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사용자가 변경할 수 없다는 의미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4764" y="734907"/>
              <a:ext cx="8391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효과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4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6651" y="136525"/>
            <a:ext cx="913008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캡슐화</a:t>
            </a:r>
            <a:r>
              <a:rPr lang="en-US" altLang="ko-KR" sz="3200" b="1" dirty="0"/>
              <a:t>(4)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B0FE7B-8EFA-439D-85E3-6B0B5FC82156}"/>
              </a:ext>
            </a:extLst>
          </p:cNvPr>
          <p:cNvGrpSpPr/>
          <p:nvPr/>
        </p:nvGrpSpPr>
        <p:grpSpPr>
          <a:xfrm>
            <a:off x="488097" y="1206502"/>
            <a:ext cx="8167806" cy="4126051"/>
            <a:chOff x="497790" y="809933"/>
            <a:chExt cx="8167806" cy="4126051"/>
          </a:xfrm>
        </p:grpSpPr>
        <p:sp>
          <p:nvSpPr>
            <p:cNvPr id="14" name="Rectangle 13"/>
            <p:cNvSpPr/>
            <p:nvPr/>
          </p:nvSpPr>
          <p:spPr>
            <a:xfrm>
              <a:off x="497790" y="1206502"/>
              <a:ext cx="8167806" cy="37294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사용자가 객체를 효율적으로 활용하려면 하나를 더 알아야 함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설계자는 일반적으로 공용 인터페이스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(public interface)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라는 것을 만들어서 제공</a:t>
              </a:r>
              <a:endPara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공용 인터페이스는 사용자가 애플리케이션에서 클래스를 사용하는 방법을 이해할 수 있게 정리한 멤버 함수의 선언과 설명을 정리한 것</a:t>
              </a:r>
              <a:endParaRPr lang="en-US" altLang="ko-KR" sz="2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  <a:p>
              <a:pPr marL="342900" indent="-342900" algn="just">
                <a:lnSpc>
                  <a:spcPct val="150000"/>
                </a:lnSpc>
                <a:spcAft>
                  <a:spcPts val="1200"/>
                </a:spcAft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즉 공용 인터페이스는 함수 정의가 적혀 있는 텍스트 파일로</a:t>
              </a:r>
              <a:r>
                <a:rPr lang="en-US" altLang="ko-KR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, 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사용자에게 클래스의 사용 방법을 설명하는 역할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7790" y="809933"/>
              <a:ext cx="816780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  <a:latin typeface="+mj-lt"/>
                </a:rPr>
                <a:t>공용 인터페이스</a:t>
              </a:r>
              <a:endParaRPr lang="en-US" sz="2800" b="1" dirty="0">
                <a:solidFill>
                  <a:srgbClr val="FF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6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6443" y="139162"/>
            <a:ext cx="911755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dirty="0"/>
              <a:t>캡슐화</a:t>
            </a:r>
            <a:r>
              <a:rPr lang="en-US" altLang="ko-KR" sz="3200" b="1" dirty="0"/>
              <a:t>(5)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3612" y="1308794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A061BE5-C2B5-42B2-A013-CFF2C955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55" y="1120725"/>
            <a:ext cx="8497290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88745" y="72252"/>
            <a:ext cx="905525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3200" b="1" cap="all" dirty="0"/>
              <a:t>클래스 설계</a:t>
            </a:r>
            <a:endParaRPr lang="en-US" sz="3200" cap="all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 i="1">
                <a:solidFill>
                  <a:schemeClr val="tx1"/>
                </a:solidFill>
                <a:latin typeface="Baby Kruffy" pitchFamily="2" charset="0"/>
              </a:defRPr>
            </a:lvl1pPr>
            <a:lvl2pPr marL="742950" indent="-285750">
              <a:defRPr sz="3200" b="1" i="1">
                <a:solidFill>
                  <a:schemeClr val="tx1"/>
                </a:solidFill>
                <a:latin typeface="Baby Kruffy" pitchFamily="2" charset="0"/>
              </a:defRPr>
            </a:lvl2pPr>
            <a:lvl3pPr marL="11430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3pPr>
            <a:lvl4pPr marL="16002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4pPr>
            <a:lvl5pPr marL="2057400" indent="-228600">
              <a:defRPr sz="3200" b="1" i="1">
                <a:solidFill>
                  <a:schemeClr val="tx1"/>
                </a:solidFill>
                <a:latin typeface="Baby Kruffy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 i="1">
                <a:solidFill>
                  <a:schemeClr val="tx1"/>
                </a:solidFill>
                <a:latin typeface="Baby Kruffy" pitchFamily="2" charset="0"/>
              </a:defRPr>
            </a:lvl9pPr>
          </a:lstStyle>
          <a:p>
            <a:endParaRPr lang="en-US" sz="1800" i="0" dirty="0"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734" y="1230893"/>
            <a:ext cx="8246532" cy="497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분수를 나타내는 </a:t>
            </a:r>
            <a:r>
              <a:rPr 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Fraction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클래스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94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59635"/>
            <a:ext cx="9144000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(1)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109" y="1315645"/>
            <a:ext cx="8229782" cy="2652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분수는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3/4, 1/2, 7/5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처럼 두 정수의 비율을 나타내는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C++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에는 분수를 나타내는 내장 자료형이 없음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따라서 분자를 나타내는 값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numer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: numerator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의 약자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과 분모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denom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: denominator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의 약자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를 나타내는 값의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int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자료형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2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개를 활용해서 새로운 자료형 분수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(Fraction)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를 만들어야 함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22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70706"/>
            <a:ext cx="9144001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(2)</a:t>
            </a:r>
            <a:endParaRPr lang="en-US" sz="3200" i="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089" y="1174912"/>
            <a:ext cx="8391645" cy="1020003"/>
            <a:chOff x="323089" y="1174912"/>
            <a:chExt cx="8391645" cy="1020003"/>
          </a:xfrm>
        </p:grpSpPr>
        <p:sp>
          <p:nvSpPr>
            <p:cNvPr id="14" name="Rectangle 13"/>
            <p:cNvSpPr/>
            <p:nvPr/>
          </p:nvSpPr>
          <p:spPr>
            <a:xfrm>
              <a:off x="364563" y="1691123"/>
              <a:ext cx="8262243" cy="5037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새로운 클래스를 만들 때 가장 먼저 고려해야 하는 것은 불변 속성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3089" y="1174912"/>
              <a:ext cx="8391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불변 속성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64564" y="2342482"/>
            <a:ext cx="8262243" cy="2812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분자와 분모에 약수가 없게 만들며 예를 들어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6/9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은 약분해서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2/3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로 만들어야 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분모는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일 수 없으며 예를 들어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2/0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를 선언하려 하면 프로그램을 종료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분수의 부호는 원래 분자와 분모 부호의 곱셈이며 부호를 분자 쪽에 붙이도록 함</a:t>
            </a:r>
            <a:endParaRPr lang="en-US" sz="2000" b="1" dirty="0"/>
          </a:p>
        </p:txBody>
      </p:sp>
      <p:sp>
        <p:nvSpPr>
          <p:cNvPr id="19" name="Rectangle 18"/>
          <p:cNvSpPr/>
          <p:nvPr/>
        </p:nvSpPr>
        <p:spPr>
          <a:xfrm>
            <a:off x="364564" y="5140465"/>
            <a:ext cx="8262243" cy="1119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gcd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함수는 분모와 분자의 최대 공약수를 찾음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그리고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normalize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함수는 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gcd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함수를 활용해서 위의 불변 속성을 처리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766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0" y="151336"/>
            <a:ext cx="9169053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>
                <a:solidFill>
                  <a:prstClr val="black"/>
                </a:solidFill>
              </a:rPr>
              <a:t>Fraction </a:t>
            </a:r>
            <a:r>
              <a:rPr lang="ko-KR" altLang="en-US" sz="3200" b="1" dirty="0">
                <a:solidFill>
                  <a:prstClr val="black"/>
                </a:solidFill>
              </a:rPr>
              <a:t>클래스</a:t>
            </a:r>
            <a:r>
              <a:rPr lang="en-US" altLang="ko-KR" sz="3200" b="1" dirty="0">
                <a:solidFill>
                  <a:prstClr val="black"/>
                </a:solidFill>
              </a:rPr>
              <a:t>(3)</a:t>
            </a:r>
            <a:endParaRPr lang="en-US" sz="3200" dirty="0"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75071" y="1210905"/>
            <a:ext cx="8174059" cy="1407536"/>
            <a:chOff x="180544" y="715885"/>
            <a:chExt cx="8437734" cy="1407536"/>
          </a:xfrm>
        </p:grpSpPr>
        <p:sp>
          <p:nvSpPr>
            <p:cNvPr id="14" name="Rectangle 13"/>
            <p:cNvSpPr/>
            <p:nvPr/>
          </p:nvSpPr>
          <p:spPr>
            <a:xfrm>
              <a:off x="180544" y="1163928"/>
              <a:ext cx="8391644" cy="959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이제 </a:t>
              </a:r>
              <a:r>
                <a:rPr lang="en-US" altLang="ko-KR" sz="2000" b="1" dirty="0" err="1">
                  <a:latin typeface="Times" panose="02020603050405020304" pitchFamily="18" charset="0"/>
                  <a:cs typeface="Times" panose="02020603050405020304" pitchFamily="18" charset="0"/>
                </a:rPr>
                <a:t>fraction.h</a:t>
              </a:r>
              <a:r>
                <a:rPr lang="ko-KR" altLang="en-US" sz="2000" b="1" dirty="0">
                  <a:latin typeface="Times" panose="02020603050405020304" pitchFamily="18" charset="0"/>
                  <a:cs typeface="Times" panose="02020603050405020304" pitchFamily="18" charset="0"/>
                </a:rPr>
                <a:t>라는 인터페이스 파일을 생성하며 인터페이스 파일에는 클래스의 정의를 입력</a:t>
              </a:r>
              <a:endParaRPr lang="en-US" sz="2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6633" y="715885"/>
              <a:ext cx="839164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ko-KR" altLang="en-US" sz="2800" b="1" dirty="0">
                  <a:solidFill>
                    <a:srgbClr val="FF0000"/>
                  </a:solidFill>
                </a:rPr>
                <a:t>인터페이스 파일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92270" y="2565120"/>
            <a:ext cx="8206830" cy="1396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멤버 데이터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/>
              <a:t>멤버 데이터로 분모를 나타내는 </a:t>
            </a:r>
            <a:r>
              <a:rPr lang="en-US" altLang="ko-KR" sz="2000" b="1" dirty="0" err="1"/>
              <a:t>denom</a:t>
            </a:r>
            <a:r>
              <a:rPr lang="ko-KR" altLang="en-US" sz="2000" b="1" dirty="0"/>
              <a:t>과 분자를 나타내는 </a:t>
            </a:r>
            <a:r>
              <a:rPr lang="en-US" altLang="ko-KR" sz="2000" b="1" dirty="0" err="1"/>
              <a:t>numer</a:t>
            </a:r>
            <a:r>
              <a:rPr lang="ko-KR" altLang="en-US" sz="2000" b="1" dirty="0"/>
              <a:t>를 생성하며 </a:t>
            </a:r>
            <a:r>
              <a:rPr lang="en-US" altLang="ko-KR" sz="2000" b="1" dirty="0"/>
              <a:t>int </a:t>
            </a:r>
            <a:r>
              <a:rPr lang="ko-KR" altLang="en-US" sz="2000" b="1" dirty="0"/>
              <a:t>자료형으로 선언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419720" y="3966256"/>
            <a:ext cx="8262243" cy="148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멤버 함수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 </a:t>
            </a:r>
            <a:r>
              <a:rPr lang="ko-KR" altLang="en-US" sz="2000" b="1" dirty="0"/>
              <a:t>분수 클래스이므로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두 분수를 비교하거나 더하거나 하는 여러 가지 멤버 함수를 만들어볼 수 있음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9719" y="5432628"/>
            <a:ext cx="82622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코드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ko-KR" altLang="en-US" sz="2000" b="1" dirty="0"/>
              <a:t>프로그램 </a:t>
            </a:r>
            <a:r>
              <a:rPr lang="en-US" altLang="ko-KR" sz="2000" b="1" dirty="0"/>
              <a:t>7-10</a:t>
            </a:r>
            <a:r>
              <a:rPr lang="ko-KR" altLang="en-US" sz="2000" b="1" dirty="0"/>
              <a:t>은 인터페이스 파일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035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(4)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7-10 </a:t>
            </a:r>
            <a:r>
              <a:rPr lang="ko-KR" altLang="en-US" sz="2600" b="1" dirty="0">
                <a:solidFill>
                  <a:srgbClr val="B60000"/>
                </a:solidFill>
              </a:rPr>
              <a:t>인터페이스 파일</a:t>
            </a:r>
            <a:r>
              <a:rPr lang="en-US" altLang="ko-KR" sz="2600" b="1" dirty="0">
                <a:solidFill>
                  <a:srgbClr val="B60000"/>
                </a:solidFill>
              </a:rPr>
              <a:t>(</a:t>
            </a:r>
            <a:r>
              <a:rPr lang="en-US" altLang="ko-KR" sz="2600" b="1" dirty="0" err="1">
                <a:solidFill>
                  <a:srgbClr val="B60000"/>
                </a:solidFill>
              </a:rPr>
              <a:t>fraction.h</a:t>
            </a:r>
            <a:r>
              <a:rPr lang="en-US" altLang="ko-KR" sz="2600" b="1" dirty="0">
                <a:solidFill>
                  <a:srgbClr val="B60000"/>
                </a:solidFill>
              </a:rPr>
              <a:t>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interface file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fraction.h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defining the class Fraction   *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FRACTION_H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#define FRACTION_H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Data members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Public member functions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Constructors</a:t>
            </a: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den);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4204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(5)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7-10 </a:t>
            </a:r>
            <a:r>
              <a:rPr lang="ko-KR" altLang="en-US" sz="2600" b="1" dirty="0">
                <a:solidFill>
                  <a:srgbClr val="B60000"/>
                </a:solidFill>
              </a:rPr>
              <a:t>인터페이스 파일</a:t>
            </a:r>
            <a:r>
              <a:rPr lang="en-US" altLang="ko-KR" sz="2600" b="1" dirty="0">
                <a:solidFill>
                  <a:srgbClr val="B60000"/>
                </a:solidFill>
              </a:rPr>
              <a:t>(</a:t>
            </a:r>
            <a:r>
              <a:rPr lang="en-US" altLang="ko-KR" sz="2600" b="1" dirty="0" err="1">
                <a:solidFill>
                  <a:srgbClr val="B60000"/>
                </a:solidFill>
              </a:rPr>
              <a:t>fraction.h</a:t>
            </a:r>
            <a:r>
              <a:rPr lang="en-US" altLang="ko-KR" sz="2600" b="1" dirty="0">
                <a:solidFill>
                  <a:srgbClr val="B60000"/>
                </a:solidFill>
              </a:rPr>
              <a:t>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655628"/>
            <a:ext cx="457200" cy="4209142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655630"/>
            <a:ext cx="8046720" cy="4209142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Fraction&amp;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~Fraction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Accessors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print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Mutators</a:t>
            </a:r>
            <a:endParaRPr lang="en-IN" sz="1600" b="1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den);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Helping private member functions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normalize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m);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100633"/>
            <a:ext cx="9144000" cy="697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/>
          <a:lstStyle/>
          <a:p>
            <a:pPr lvl="0"/>
            <a:r>
              <a:rPr lang="ko-KR" altLang="en-US" sz="3200" b="1" dirty="0"/>
              <a:t>인스턴스 멤버 함수의 접근 제한자</a:t>
            </a:r>
            <a:endParaRPr lang="en-US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342174" y="1269781"/>
            <a:ext cx="8274120" cy="372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인스턴스 멤버 데이터와 다르게 인스턴스 멤버 함수는 일반적으로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public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접근 제한자를 붙임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그래야 클래스 외부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(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애플리케이션 부분 등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에서 멤버 함수에 접근할 수 있기 때문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물론 클래스 내부의 멤버 함수에서만 접근해야 하는 함수를 만들 때도 있음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이러한 특별한 경우에는 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private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접근 제한자를 붙임</a:t>
            </a:r>
            <a:endParaRPr lang="en-US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1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13221" y="198142"/>
            <a:ext cx="911755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>
                <a:solidFill>
                  <a:prstClr val="black"/>
                </a:solidFill>
              </a:rPr>
              <a:t>Fraction </a:t>
            </a:r>
            <a:r>
              <a:rPr lang="ko-KR" altLang="en-US" sz="3200" b="1" dirty="0">
                <a:solidFill>
                  <a:prstClr val="black"/>
                </a:solidFill>
              </a:rPr>
              <a:t>클래스</a:t>
            </a:r>
            <a:r>
              <a:rPr lang="en-US" altLang="ko-KR" sz="3200" b="1" dirty="0">
                <a:solidFill>
                  <a:prstClr val="black"/>
                </a:solidFill>
              </a:rPr>
              <a:t>(6)</a:t>
            </a:r>
            <a:endParaRPr lang="en-US" sz="32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2796" y="173613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4203" y="1801876"/>
            <a:ext cx="8262243" cy="280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인터페이스 파일에 정의된 모든 멤버 함수를 정의하는 구현 파일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구현 파일에서는 헤더 파일로 인터페이스 파일을 읽어 들임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컴파일러가 컴파일 전에 선언을 확인하기 위해서 필요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&lt;</a:t>
            </a: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cassert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&gt;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헤더 파일을 추가했습니다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.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이는 분모가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일 때 프로그램을 중단하고자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assert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함수를 활용하기 위해 필요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9559" y="1195436"/>
            <a:ext cx="839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800" b="1" dirty="0">
                <a:solidFill>
                  <a:srgbClr val="FF0000"/>
                </a:solidFill>
              </a:rPr>
              <a:t>구현 파일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6442" y="161839"/>
            <a:ext cx="911755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sz="3200" b="1" dirty="0">
                <a:solidFill>
                  <a:prstClr val="black"/>
                </a:solidFill>
              </a:rPr>
              <a:t>Fraction </a:t>
            </a:r>
            <a:r>
              <a:rPr lang="ko-KR" altLang="en-US" sz="3200" b="1" dirty="0">
                <a:solidFill>
                  <a:prstClr val="black"/>
                </a:solidFill>
              </a:rPr>
              <a:t>클래스</a:t>
            </a:r>
            <a:r>
              <a:rPr lang="en-US" altLang="ko-KR" sz="3200" b="1" dirty="0">
                <a:solidFill>
                  <a:prstClr val="black"/>
                </a:solidFill>
              </a:rPr>
              <a:t>(7)</a:t>
            </a:r>
            <a:endParaRPr lang="en-US" sz="32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99864" y="810027"/>
            <a:ext cx="83916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9864" y="1245234"/>
            <a:ext cx="8391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Implementation  File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864" y="1762233"/>
            <a:ext cx="7943332" cy="280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‘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분모가 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0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일 수 없음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’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 조건도 처리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분모가 음수일 때는 분자와 분모의 부호를 변경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따라서 분모는 양수가 되고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분자가 음수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최대 공약수 함수를 사용해서 분자와 분모의 최대 공약수를 찾은 뒤</a:t>
            </a:r>
            <a:r>
              <a:rPr lang="en-US" altLang="ko-KR" sz="2000" b="1" dirty="0">
                <a:latin typeface="Times" panose="02020603050405020304" pitchFamily="18" charset="0"/>
                <a:cs typeface="Times" panose="02020603050405020304" pitchFamily="18" charset="0"/>
              </a:rPr>
              <a:t>, 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분자와 분모를 나눔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latin typeface="Times" panose="02020603050405020304" pitchFamily="18" charset="0"/>
                <a:cs typeface="Times" panose="02020603050405020304" pitchFamily="18" charset="0"/>
              </a:rPr>
              <a:t>gcd</a:t>
            </a:r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를 계산할 때는 분자와 분모의 절대값을 사용한다는 것에 주의</a:t>
            </a:r>
            <a:endParaRPr lang="en-US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(8)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implementation file fraction.cpp defining the instance   *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member functions and helper functions for the Fraction class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cassert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fraction.h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/**************************************************************z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parameter constructor gets values for the numerator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and denominator, initializes the object, and normalizes the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value of the numerator and the denominator according to the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conditions defined in the class invariant.             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:: Fraction (</a:t>
            </a:r>
            <a:r>
              <a:rPr lang="fr-FR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den = 1)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(den)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normalize 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F79E4D83-7BD1-4B0E-9C97-E4787EE90A8B}"/>
              </a:ext>
            </a:extLst>
          </p:cNvPr>
          <p:cNvSpPr txBox="1"/>
          <p:nvPr/>
        </p:nvSpPr>
        <p:spPr>
          <a:xfrm>
            <a:off x="6927468" y="204594"/>
            <a:ext cx="2216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u="sng" dirty="0" err="1">
                <a:solidFill>
                  <a:srgbClr val="FF0000"/>
                </a:solidFill>
              </a:rPr>
              <a:t>Prg</a:t>
            </a:r>
            <a:r>
              <a:rPr lang="en-US" altLang="ko-KR" sz="2000" u="sng" dirty="0">
                <a:solidFill>
                  <a:srgbClr val="FF0000"/>
                </a:solidFill>
              </a:rPr>
              <a:t>7-11</a:t>
            </a:r>
            <a:r>
              <a:rPr lang="ko-KR" altLang="en-US" sz="2000" u="sng" dirty="0">
                <a:solidFill>
                  <a:srgbClr val="FF0000"/>
                </a:solidFill>
              </a:rPr>
              <a:t>.cpp 링크</a:t>
            </a:r>
          </a:p>
        </p:txBody>
      </p:sp>
    </p:spTree>
    <p:extLst>
      <p:ext uri="{BB962C8B-B14F-4D97-AF65-F5344CB8AC3E}">
        <p14:creationId xmlns:p14="http://schemas.microsoft.com/office/powerpoint/2010/main" val="260113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(9)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34573"/>
            <a:ext cx="457200" cy="4939799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34571"/>
            <a:ext cx="7821977" cy="4939803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default constructor creates a fraction as 0/1. It does  *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not need validation. 					 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:: Fraction ( 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(0),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(1)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copy constructor creates a new fraction from an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exisiting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object. It does not need normalization because the source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object is already normalized. 				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:: Fraction (</a:t>
            </a:r>
            <a:r>
              <a:rPr lang="fr-FR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Fraction&amp; </a:t>
            </a:r>
            <a:r>
              <a:rPr lang="fr-FR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</a:t>
            </a:r>
            <a:r>
              <a:rPr lang="fr-FR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fr-FR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fract.numer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fract.denom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destructor simply cleans up a fraction for recycling.   *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50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(10)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:: ~Fraction ()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getNumer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is an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returning the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numerator of the host object. It needs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modifier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getDenum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is an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returns the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denominator of the host object. It needs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modifier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9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(11)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/*****************************************************************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print function is an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with a side effect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that display the fraction object in the form x/y.            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print ()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IN" sz="1600" b="1" spc="-150" dirty="0">
              <a:solidFill>
                <a:srgbClr val="214E9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spc="-150" dirty="0"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setNumer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the changes the numerator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an existing object. The object needs normalization.      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normalize();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setDenom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that changes denominator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of an existing object. The object needs normalization.      *</a:t>
            </a:r>
          </a:p>
        </p:txBody>
      </p:sp>
    </p:spTree>
    <p:extLst>
      <p:ext uri="{BB962C8B-B14F-4D97-AF65-F5344CB8AC3E}">
        <p14:creationId xmlns:p14="http://schemas.microsoft.com/office/powerpoint/2010/main" val="275055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(12)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66103"/>
            <a:ext cx="541282" cy="4908267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98481" y="1566102"/>
            <a:ext cx="7821977" cy="490827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sv-SE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sv-SE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setDenom (</a:t>
            </a:r>
            <a:r>
              <a:rPr lang="sv-SE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v-SE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den)</a:t>
            </a:r>
            <a:endParaRPr lang="sv-SE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den;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normalize();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Normalize function takes care of three fraction invariants.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normalize ()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Handling a denominator of zero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Invalid denomination. Need to quit.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assert (</a:t>
            </a: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Changing the sign of denominator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 0)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IN" sz="16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821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(13)</a:t>
            </a:r>
            <a:endParaRPr lang="en-US" sz="32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66103"/>
            <a:ext cx="541282" cy="4960816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98481" y="1566102"/>
            <a:ext cx="7966843" cy="4960822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−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−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Dividing numerator and denominator by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divisor =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(abs(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), abs (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/ divisor;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/ divisor;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</a:t>
            </a:r>
            <a:r>
              <a:rPr lang="en-US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function finds the greatest common divisor between  *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numerator and the denominator. 			 *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Fraction ::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m)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nn-NO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n-NO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nn-NO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k = 1; k &lt;= n &amp;&amp; k &lt;= m; k++)</a:t>
            </a:r>
            <a:endParaRPr lang="nn-NO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(n % k == 0 &amp;&amp; m % k == 0)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3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(14)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510985"/>
          </a:xfrm>
        </p:spPr>
        <p:txBody>
          <a:bodyPr/>
          <a:lstStyle/>
          <a:p>
            <a:pPr lvl="0"/>
            <a:r>
              <a:rPr lang="ko-KR" altLang="en-US" sz="24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400" b="1" dirty="0">
                <a:solidFill>
                  <a:srgbClr val="B60000"/>
                </a:solidFill>
              </a:rPr>
              <a:t>7-11 </a:t>
            </a:r>
            <a:r>
              <a:rPr lang="ko-KR" altLang="en-US" sz="2400" b="1" dirty="0">
                <a:solidFill>
                  <a:srgbClr val="B60000"/>
                </a:solidFill>
              </a:rPr>
              <a:t>모든 멤버 함수를 정의하는 파일</a:t>
            </a:r>
            <a:r>
              <a:rPr lang="en-US" altLang="ko-KR" sz="2400" b="1" dirty="0">
                <a:solidFill>
                  <a:srgbClr val="B60000"/>
                </a:solidFill>
              </a:rPr>
              <a:t>(fraction.cpp)</a:t>
            </a:r>
            <a:endParaRPr lang="en-US" altLang="ko-KR" sz="24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0" y="1706036"/>
            <a:ext cx="551793" cy="106743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124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1024756" y="1701622"/>
            <a:ext cx="7662044" cy="1073109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82296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5"/>
          <p:cNvSpPr>
            <a:spLocks noGrp="1"/>
          </p:cNvSpPr>
          <p:nvPr>
            <p:ph idx="12"/>
          </p:nvPr>
        </p:nvSpPr>
        <p:spPr>
          <a:xfrm>
            <a:off x="457200" y="3161459"/>
            <a:ext cx="8229600" cy="1662793"/>
          </a:xfrm>
        </p:spPr>
        <p:txBody>
          <a:bodyPr/>
          <a:lstStyle/>
          <a:p>
            <a:r>
              <a:rPr lang="ko-KR" altLang="en-US" sz="2800" b="1" dirty="0">
                <a:solidFill>
                  <a:srgbClr val="B60000"/>
                </a:solidFill>
              </a:rPr>
              <a:t>애플리케이션 파일</a:t>
            </a:r>
          </a:p>
          <a:p>
            <a:r>
              <a:rPr lang="ko-KR" alt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애플리케이션 파일은 사용자가 만드는 프로그램</a:t>
            </a:r>
            <a:endParaRPr lang="en-US" altLang="ko-KR" sz="20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Fraction 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(15)</a:t>
            </a:r>
            <a:endParaRPr lang="en-US" sz="28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11480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7-12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/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199" y="1529508"/>
            <a:ext cx="457200" cy="4944863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0" y="1529510"/>
            <a:ext cx="8046720" cy="4944862"/>
          </a:xfrm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/*************************************************************** 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The application file app.cpp uses the Fraction objects. 	 * </a:t>
            </a:r>
            <a:endParaRPr lang="en-US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***************************************************************/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fraction.h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main ( )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Instantiation of some objects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fract1 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fract2 (14, 21);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fract3 (11, −8);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Fraction fract4 (fract3);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Printing the object</a:t>
            </a: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Printing four fractions after constructed: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fract1. print();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fract2. print();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hlinkClick r:id="rId3" action="ppaction://hlinkfile"/>
            <a:extLst>
              <a:ext uri="{FF2B5EF4-FFF2-40B4-BE49-F238E27FC236}">
                <a16:creationId xmlns:a16="http://schemas.microsoft.com/office/drawing/2014/main" id="{887BFA34-4D89-4DAD-9FCF-1C81390EBC88}"/>
              </a:ext>
            </a:extLst>
          </p:cNvPr>
          <p:cNvSpPr txBox="1"/>
          <p:nvPr/>
        </p:nvSpPr>
        <p:spPr>
          <a:xfrm>
            <a:off x="6927468" y="204594"/>
            <a:ext cx="22165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u="sng" dirty="0" err="1">
                <a:solidFill>
                  <a:srgbClr val="FF0000"/>
                </a:solidFill>
              </a:rPr>
              <a:t>Prg</a:t>
            </a:r>
            <a:r>
              <a:rPr lang="en-US" altLang="ko-KR" sz="2000" u="sng" dirty="0">
                <a:solidFill>
                  <a:srgbClr val="FF0000"/>
                </a:solidFill>
              </a:rPr>
              <a:t>7-12</a:t>
            </a:r>
            <a:r>
              <a:rPr lang="ko-KR" altLang="en-US" sz="2000" u="sng" dirty="0">
                <a:solidFill>
                  <a:srgbClr val="FF0000"/>
                </a:solidFill>
              </a:rPr>
              <a:t>.cpp 링크</a:t>
            </a:r>
          </a:p>
        </p:txBody>
      </p:sp>
    </p:spTree>
    <p:extLst>
      <p:ext uri="{BB962C8B-B14F-4D97-AF65-F5344CB8AC3E}">
        <p14:creationId xmlns:p14="http://schemas.microsoft.com/office/powerpoint/2010/main" val="18467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ChangeArrowheads="1"/>
          </p:cNvSpPr>
          <p:nvPr/>
        </p:nvSpPr>
        <p:spPr bwMode="auto">
          <a:xfrm>
            <a:off x="0" y="94895"/>
            <a:ext cx="9144000" cy="69735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/>
          <a:lstStyle/>
          <a:p>
            <a:pPr lvl="0"/>
            <a:r>
              <a:rPr lang="ko-KR" altLang="en-US" sz="3200" b="1" dirty="0"/>
              <a:t>인스턴스 멤버 함수 선택자</a:t>
            </a:r>
            <a:r>
              <a:rPr lang="en-US" altLang="ko-KR" sz="3200" b="1" dirty="0"/>
              <a:t>(1)</a:t>
            </a:r>
            <a:endParaRPr lang="en-US" sz="3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4409-4F32-4304-9856-AA6CB02207D1}"/>
              </a:ext>
            </a:extLst>
          </p:cNvPr>
          <p:cNvSpPr/>
          <p:nvPr/>
        </p:nvSpPr>
        <p:spPr>
          <a:xfrm>
            <a:off x="400833" y="1188823"/>
            <a:ext cx="8209781" cy="2498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객체 지향 프로그래밍의 애플리케이션 부분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(main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함수 등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)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에서는 인스턴스를 생성하고</a:t>
            </a:r>
            <a:r>
              <a:rPr lang="en-US" altLang="ko-KR" sz="2000" b="1" dirty="0">
                <a:solidFill>
                  <a:srgbClr val="000000"/>
                </a:solidFill>
                <a:latin typeface="Times" panose="02020603050405020304" pitchFamily="18" charset="0"/>
              </a:rPr>
              <a:t>, </a:t>
            </a: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그 인스턴스가 인스턴스 멤버 함수를 호출하게 해야 함</a:t>
            </a:r>
            <a:endParaRPr lang="en-US" altLang="ko-KR" sz="2000" b="1" dirty="0">
              <a:solidFill>
                <a:srgbClr val="000000"/>
              </a:solidFill>
              <a:latin typeface="Times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000000"/>
                </a:solidFill>
                <a:latin typeface="Times" panose="02020603050405020304" pitchFamily="18" charset="0"/>
              </a:rPr>
              <a:t>그렇게 해서 인스턴스가 스스로 동작하는 것처럼 코드를 작성하는 것이 객체 지향 프로그래밍의 기본 원리</a:t>
            </a:r>
            <a:endParaRPr lang="en-US" sz="2000" dirty="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8D39EB89-C99B-4229-B78E-ABA13271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6" y="3871542"/>
            <a:ext cx="8908368" cy="18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2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Fraction </a:t>
            </a:r>
            <a:r>
              <a:rPr lang="ko-KR" altLang="en-US" sz="2800" b="1" dirty="0"/>
              <a:t>클래스</a:t>
            </a:r>
            <a:r>
              <a:rPr lang="en-US" altLang="ko-KR" sz="2800" b="1" dirty="0"/>
              <a:t>(16)</a:t>
            </a:r>
            <a:endParaRPr lang="en-US" sz="2800" b="1" dirty="0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57200" y="1055057"/>
            <a:ext cx="8279178" cy="395371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7-12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10"/>
          </p:nvPr>
        </p:nvSpPr>
        <p:spPr>
          <a:xfrm>
            <a:off x="457201" y="1534573"/>
            <a:ext cx="457200" cy="4445811"/>
          </a:xfrm>
          <a:solidFill>
            <a:srgbClr val="214E9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37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38</a:t>
            </a:r>
          </a:p>
        </p:txBody>
      </p:sp>
      <p:sp>
        <p:nvSpPr>
          <p:cNvPr id="12" name="Content Placeholder 4"/>
          <p:cNvSpPr>
            <a:spLocks noGrp="1"/>
          </p:cNvSpPr>
          <p:nvPr>
            <p:ph idx="11"/>
          </p:nvPr>
        </p:nvSpPr>
        <p:spPr>
          <a:xfrm>
            <a:off x="914401" y="1534571"/>
            <a:ext cx="7914289" cy="4445815"/>
          </a:xfrm>
          <a:ln w="57150">
            <a:solidFill>
              <a:schemeClr val="tx1"/>
            </a:solidFill>
          </a:ln>
        </p:spPr>
        <p:txBody>
          <a:bodyPr/>
          <a:lstStyle/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fract3: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fract3. print();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fract4: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fract4. print();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mutators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the first two fractions and printing them: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fract1.setNumer(4);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fract1.print();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fract2.setDenom(−5);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fract2.print();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Using </a:t>
            </a:r>
            <a:r>
              <a:rPr lang="en-IN" sz="1600" b="1" spc="-150" dirty="0" err="1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accessors</a:t>
            </a:r>
            <a:endParaRPr lang="en-IN" sz="1600" b="1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Testing the changes in two fractions: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 numerator: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fract1.getNumer()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 numerator: </a:t>
            </a:r>
            <a:r>
              <a:rPr lang="en-US" sz="1600" b="1" spc="-150" dirty="0">
                <a:solidFill>
                  <a:srgbClr val="000000"/>
                </a:solidFill>
                <a:latin typeface="Courier New" panose="02070309020205020404" pitchFamily="49" charset="0"/>
                <a:ea typeface="Arial Unicode MS" panose="020B0604020202020204" pitchFamily="34" charset="-128"/>
                <a:cs typeface="Courier New" panose="02070309020205020404" pitchFamily="49" charset="0"/>
              </a:rPr>
              <a:t>"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fract2.getDenom() &lt;&lt; </a:t>
            </a:r>
            <a:r>
              <a:rPr lang="en-IN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solidFill>
                  <a:srgbClr val="214E9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IN" sz="1600" spc="-150" dirty="0">
              <a:solidFill>
                <a:srgbClr val="B6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N" sz="16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4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Fraction </a:t>
            </a:r>
            <a:r>
              <a:rPr lang="ko-KR" altLang="en-US" sz="3200" b="1" dirty="0"/>
              <a:t>클래스</a:t>
            </a:r>
            <a:r>
              <a:rPr lang="en-US" altLang="ko-KR" sz="3200" b="1" dirty="0"/>
              <a:t>(17)</a:t>
            </a:r>
            <a:endParaRPr lang="en-US" sz="3200" b="1" dirty="0"/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055056"/>
            <a:ext cx="8229600" cy="479454"/>
          </a:xfrm>
        </p:spPr>
        <p:txBody>
          <a:bodyPr/>
          <a:lstStyle/>
          <a:p>
            <a:pPr lvl="0"/>
            <a:r>
              <a:rPr lang="ko-KR" altLang="en-US" sz="2600" b="1" dirty="0">
                <a:solidFill>
                  <a:srgbClr val="B60000"/>
                </a:solidFill>
              </a:rPr>
              <a:t>프로그램 </a:t>
            </a:r>
            <a:r>
              <a:rPr lang="en-US" altLang="ko-KR" sz="2600" b="1" dirty="0">
                <a:solidFill>
                  <a:srgbClr val="B60000"/>
                </a:solidFill>
              </a:rPr>
              <a:t>7-12 </a:t>
            </a:r>
            <a:r>
              <a:rPr lang="ko-KR" altLang="en-US" sz="2600" b="1" dirty="0">
                <a:solidFill>
                  <a:srgbClr val="B60000"/>
                </a:solidFill>
              </a:rPr>
              <a:t>애플리케이션 파일</a:t>
            </a:r>
            <a:r>
              <a:rPr lang="en-US" altLang="ko-KR" sz="2600" b="1" dirty="0">
                <a:solidFill>
                  <a:srgbClr val="B60000"/>
                </a:solidFill>
              </a:rPr>
              <a:t>(app.cpp)</a:t>
            </a:r>
            <a:endParaRPr lang="en-US" sz="2600" b="1" i="1" dirty="0">
              <a:solidFill>
                <a:prstClr val="black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0"/>
          </p:nvPr>
        </p:nvSpPr>
        <p:spPr>
          <a:xfrm>
            <a:off x="457200" y="1685556"/>
            <a:ext cx="8229600" cy="1278361"/>
          </a:xfrm>
          <a:solidFill>
            <a:srgbClr val="F2E8DA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−c fraction.cpp                  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of implementation file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−c app.cpp                       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Compilation of application file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−o application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fraction.o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app.o</a:t>
            </a: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Linking of two compiled object files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                           </a:t>
            </a: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Running the executable file 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1"/>
          </p:nvPr>
        </p:nvSpPr>
        <p:spPr>
          <a:xfrm>
            <a:off x="457200" y="2983900"/>
            <a:ext cx="8229600" cy="3259248"/>
          </a:xfr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solidFill>
                  <a:srgbClr val="B6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Printing four fractions after constructed: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fract1: 0/1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fract2: 2/3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fract3: −11/8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fract4: −11/8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Changing the first two fractions and printing them: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fract1: 4/1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fract2:−2/5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Testing the changes in two fractions: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Numerator of fract1: 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b="1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Denominator of fract2: 5</a:t>
            </a:r>
            <a:endParaRPr lang="en-US" sz="1600" b="1" spc="-1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Home work (static must)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034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You operate several hot dog stands distributed throughout town. Define a class named </a:t>
            </a:r>
            <a:r>
              <a:rPr lang="en-US" altLang="ko-KR" sz="2000" dirty="0" err="1"/>
              <a:t>HotDogStand</a:t>
            </a:r>
            <a:r>
              <a:rPr lang="en-US" altLang="ko-KR" sz="2000" dirty="0"/>
              <a:t> that has a member variable for the hot dog stand's ID number and a member variable for how many hot dogs the stand sold that day. </a:t>
            </a:r>
          </a:p>
          <a:p>
            <a:r>
              <a:rPr lang="en-US" altLang="ko-KR" sz="2000" dirty="0"/>
              <a:t>Create a constructor that allows a user of the class to initialize both values.</a:t>
            </a:r>
          </a:p>
          <a:p>
            <a:r>
              <a:rPr lang="en-US" altLang="ko-KR" sz="2000" dirty="0"/>
              <a:t> Also create a function named </a:t>
            </a:r>
            <a:r>
              <a:rPr lang="en-US" altLang="ko-KR" sz="2000" dirty="0" err="1"/>
              <a:t>JustSold</a:t>
            </a:r>
            <a:r>
              <a:rPr lang="en-US" altLang="ko-KR" sz="2000" dirty="0"/>
              <a:t>() that increments the number of hot dogs so that you can track the total number of hot dogs sold by the stand. </a:t>
            </a:r>
          </a:p>
          <a:p>
            <a:r>
              <a:rPr lang="en-US" altLang="ko-KR" sz="2000" dirty="0"/>
              <a:t>Add another function that returns the number of hot dogs sold.</a:t>
            </a:r>
          </a:p>
          <a:p>
            <a:r>
              <a:rPr lang="en-US" altLang="ko-KR" sz="2000" dirty="0"/>
              <a:t>Finally, add a static variable that tracks the total number of hot dogs sold by all hot dog stands and a static function that returns the value in this variable. </a:t>
            </a:r>
          </a:p>
          <a:p>
            <a:r>
              <a:rPr lang="en-US" altLang="ko-KR" sz="2000" dirty="0"/>
              <a:t>Write a main function to test your class with at least three hot dog stands that each sell a variety of hot dogs.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7316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Home work (static must)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0346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main() {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HotDogStand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&lt;&lt;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"Stand count(3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~10</a:t>
            </a:r>
            <a:r>
              <a:rPr lang="ko-KR" altLang="en-US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: "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cin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&gt;&gt;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count;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HotDogStand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[count];</a:t>
            </a:r>
          </a:p>
          <a:p>
            <a:pPr marL="400050" lvl="1" indent="0">
              <a:buNone/>
            </a:pP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count; i++) {</a:t>
            </a:r>
          </a:p>
          <a:p>
            <a:pPr marL="400050" lvl="1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sList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SetID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…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401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B5580-3E55-462E-F8D5-BD9805B9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Home work (static must)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05207-D7E3-F6F0-0EE3-AAC75D677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실행예제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Stand count(3</a:t>
            </a:r>
            <a:r>
              <a:rPr lang="ko-KR" altLang="en-US" dirty="0"/>
              <a:t>개</a:t>
            </a:r>
            <a:r>
              <a:rPr lang="en-US" altLang="ko-KR" dirty="0"/>
              <a:t>~10</a:t>
            </a:r>
            <a:r>
              <a:rPr lang="ko-KR" altLang="en-US" dirty="0"/>
              <a:t>개</a:t>
            </a:r>
            <a:r>
              <a:rPr lang="en-US" altLang="ko-KR" dirty="0"/>
              <a:t>) : 3</a:t>
            </a:r>
          </a:p>
          <a:p>
            <a:pPr marL="0" indent="0">
              <a:buNone/>
            </a:pPr>
            <a:r>
              <a:rPr lang="en-US" altLang="ko-KR" dirty="0"/>
              <a:t>ID : 0</a:t>
            </a:r>
          </a:p>
          <a:p>
            <a:pPr marL="0" indent="0">
              <a:buNone/>
            </a:pPr>
            <a:r>
              <a:rPr lang="en-US" altLang="ko-KR" dirty="0"/>
              <a:t>ID : 0</a:t>
            </a:r>
          </a:p>
          <a:p>
            <a:pPr marL="0" indent="0">
              <a:buNone/>
            </a:pPr>
            <a:r>
              <a:rPr lang="en-US" altLang="ko-KR" dirty="0"/>
              <a:t>ID : 2</a:t>
            </a:r>
          </a:p>
          <a:p>
            <a:pPr marL="0" indent="0">
              <a:buNone/>
            </a:pPr>
            <a:r>
              <a:rPr lang="en-US" altLang="ko-KR" dirty="0"/>
              <a:t>ID : 2</a:t>
            </a:r>
          </a:p>
          <a:p>
            <a:pPr marL="0" indent="0">
              <a:buNone/>
            </a:pPr>
            <a:r>
              <a:rPr lang="en-US" altLang="ko-KR" dirty="0"/>
              <a:t>ID : 2</a:t>
            </a:r>
          </a:p>
          <a:p>
            <a:pPr marL="0" indent="0">
              <a:buNone/>
            </a:pPr>
            <a:r>
              <a:rPr lang="en-US" altLang="ko-KR" dirty="0"/>
              <a:t>ID : 1</a:t>
            </a:r>
          </a:p>
          <a:p>
            <a:pPr marL="0" indent="0">
              <a:buNone/>
            </a:pPr>
            <a:r>
              <a:rPr lang="en-US" altLang="ko-KR" dirty="0"/>
              <a:t>ID : q</a:t>
            </a:r>
          </a:p>
          <a:p>
            <a:pPr marL="0" indent="0">
              <a:buNone/>
            </a:pPr>
            <a:r>
              <a:rPr lang="en-US" altLang="ko-KR" dirty="0"/>
              <a:t>Stand 0 sold 2</a:t>
            </a:r>
          </a:p>
          <a:p>
            <a:pPr marL="0" indent="0">
              <a:buNone/>
            </a:pPr>
            <a:r>
              <a:rPr lang="en-US" altLang="ko-KR" dirty="0"/>
              <a:t>Stand 1 sold 1</a:t>
            </a:r>
          </a:p>
          <a:p>
            <a:pPr marL="0" indent="0">
              <a:buNone/>
            </a:pPr>
            <a:r>
              <a:rPr lang="en-US" altLang="ko-KR" dirty="0"/>
              <a:t>Stand 2 sold 3</a:t>
            </a:r>
          </a:p>
          <a:p>
            <a:pPr marL="0" indent="0">
              <a:buNone/>
            </a:pPr>
            <a:r>
              <a:rPr lang="en-US" altLang="ko-KR" dirty="0"/>
              <a:t>Total sold = 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75210D-A929-F46F-D7D7-062E841A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91D1-B2CF-384D-AC61-F6988F40D594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4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35486" y="125194"/>
            <a:ext cx="9108514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ko-KR" altLang="en-US" sz="3200" b="1" dirty="0"/>
              <a:t>인스턴스 멤버 함수 선택자</a:t>
            </a:r>
            <a:r>
              <a:rPr lang="en-US" altLang="ko-KR" sz="3200" b="1" dirty="0"/>
              <a:t>(2)</a:t>
            </a:r>
            <a:endParaRPr 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CF44F-4155-49A5-B6EF-F305F1E5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5" y="1094866"/>
            <a:ext cx="8056275" cy="24909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C1F3F8-39B8-6171-0705-3468C7AA7E42}"/>
              </a:ext>
            </a:extLst>
          </p:cNvPr>
          <p:cNvSpPr txBox="1"/>
          <p:nvPr/>
        </p:nvSpPr>
        <p:spPr>
          <a:xfrm>
            <a:off x="561605" y="3929449"/>
            <a:ext cx="8273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기본적으로 객체마다 멤버함수와 멤버변수를 가지고 있다고 생각하면 맞다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하지만 컴퓨터 내부적으로는 그렇지 않다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멤버변수의 경우 각 객체의 정보가 보관되는 곳이기 때문에 객체마다 있어야 </a:t>
            </a:r>
            <a:r>
              <a:rPr lang="en-US" altLang="ko-KR" dirty="0"/>
              <a:t>	</a:t>
            </a:r>
            <a:r>
              <a:rPr lang="ko-KR" altLang="en-US" dirty="0"/>
              <a:t>하지만 멤버 </a:t>
            </a:r>
            <a:r>
              <a:rPr lang="ko-KR" altLang="en-US" dirty="0" smtClean="0"/>
              <a:t>함수는 </a:t>
            </a:r>
            <a:r>
              <a:rPr lang="ko-KR" altLang="en-US" dirty="0"/>
              <a:t>어차피 같은 내용이기 때문에 객체마다 하나씩 있을</a:t>
            </a:r>
            <a:r>
              <a:rPr lang="en-US" altLang="ko-KR" dirty="0"/>
              <a:t>	</a:t>
            </a:r>
            <a:r>
              <a:rPr lang="ko-KR" altLang="en-US" dirty="0"/>
              <a:t>필요가 없다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그래서 나온 것이 </a:t>
            </a:r>
            <a:r>
              <a:rPr lang="en-US" altLang="ko-KR" dirty="0"/>
              <a:t>this </a:t>
            </a:r>
            <a:r>
              <a:rPr lang="ko-KR" altLang="en-US" dirty="0"/>
              <a:t>포인터이다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멤버함수는 내부적으로 딱 하나만 존재하지만</a:t>
            </a:r>
            <a:r>
              <a:rPr lang="en-US" altLang="ko-KR" dirty="0"/>
              <a:t>, </a:t>
            </a:r>
            <a:r>
              <a:rPr lang="ko-KR" altLang="en-US" dirty="0"/>
              <a:t>이 멤버함수를 호출하면서 </a:t>
            </a:r>
            <a:r>
              <a:rPr lang="en-US" altLang="ko-KR" dirty="0"/>
              <a:t>this </a:t>
            </a:r>
            <a:r>
              <a:rPr lang="ko-KR" altLang="en-US" dirty="0"/>
              <a:t>포인터를 넘기는 것이다</a:t>
            </a:r>
            <a:r>
              <a:rPr lang="en-US" altLang="ko-KR" dirty="0"/>
              <a:t>. </a:t>
            </a:r>
            <a:r>
              <a:rPr lang="ko-KR" altLang="en-US" dirty="0"/>
              <a:t>그렇게 하면  모든 객체가 마치 자신의 멤버 함수가 있는 것처럼 동작할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109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39237</TotalTime>
  <Words>5224</Words>
  <Application>Microsoft Office PowerPoint</Application>
  <PresentationFormat>화면 슬라이드 쇼(4:3)</PresentationFormat>
  <Paragraphs>1506</Paragraphs>
  <Slides>84</Slides>
  <Notes>73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84</vt:i4>
      </vt:variant>
    </vt:vector>
  </HeadingPairs>
  <TitlesOfParts>
    <vt:vector size="99" baseType="lpstr">
      <vt:lpstr>Arial Unicode MS</vt:lpstr>
      <vt:lpstr>Helvetica Neue</vt:lpstr>
      <vt:lpstr>Gulim</vt:lpstr>
      <vt:lpstr>돋움체</vt:lpstr>
      <vt:lpstr>맑은 고딕</vt:lpstr>
      <vt:lpstr>Arial</vt:lpstr>
      <vt:lpstr>Calibri</vt:lpstr>
      <vt:lpstr>Calibri Light</vt:lpstr>
      <vt:lpstr>Courier New</vt:lpstr>
      <vt:lpstr>Times</vt:lpstr>
      <vt:lpstr>Times New Roman</vt:lpstr>
      <vt:lpstr>Wingdings</vt:lpstr>
      <vt:lpstr>Office Theme</vt:lpstr>
      <vt:lpstr>Custom Design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this 포인터(2-1)</vt:lpstr>
      <vt:lpstr>this 포인터(2-2)</vt:lpstr>
      <vt:lpstr>this 포인터(2-3)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정적 멤버 (Static Members)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정적 멤버를 사용한 객체의 개수 세기(1)</vt:lpstr>
      <vt:lpstr>정적 멤버를 사용한 객체의 개수 세기(2)</vt:lpstr>
      <vt:lpstr>정적 멤버를 사용한 객체의 개수 세기(3)</vt:lpstr>
      <vt:lpstr>정적 멤버 정리</vt:lpstr>
      <vt:lpstr>정적 멤버 함수(9)</vt:lpstr>
      <vt:lpstr>정적 멤버 함수(10)</vt:lpstr>
      <vt:lpstr>정적 멤버 함수(11)</vt:lpstr>
      <vt:lpstr>정적 멤버 함수(12)</vt:lpstr>
      <vt:lpstr>정적 멤버 함수(13)</vt:lpstr>
      <vt:lpstr>정적 멤버 함수(14)</vt:lpstr>
      <vt:lpstr>정적 멤버 함수(15)</vt:lpstr>
      <vt:lpstr>정적 멤버 함수(16)</vt:lpstr>
      <vt:lpstr>PowerPoint 프레젠테이션</vt:lpstr>
      <vt:lpstr>PowerPoint 프레젠테이션</vt:lpstr>
      <vt:lpstr>PowerPoint 프레젠테이션</vt:lpstr>
      <vt:lpstr>PowerPoint 프레젠테이션</vt:lpstr>
      <vt:lpstr>파일 분리</vt:lpstr>
      <vt:lpstr>파일 분리</vt:lpstr>
      <vt:lpstr>파일 분리</vt:lpstr>
      <vt:lpstr>파일 분리</vt:lpstr>
      <vt:lpstr>파일 분리</vt:lpstr>
      <vt:lpstr>파일 분리</vt:lpstr>
      <vt:lpstr>파일 분리</vt:lpstr>
      <vt:lpstr>파일 분리</vt:lpstr>
      <vt:lpstr>파일 분리</vt:lpstr>
      <vt:lpstr>파일 분리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Fraction 클래스(4)</vt:lpstr>
      <vt:lpstr>Fraction 클래스(5)</vt:lpstr>
      <vt:lpstr>PowerPoint 프레젠테이션</vt:lpstr>
      <vt:lpstr>PowerPoint 프레젠테이션</vt:lpstr>
      <vt:lpstr>Fraction 클래스(8)</vt:lpstr>
      <vt:lpstr>Fraction 클래스(9)</vt:lpstr>
      <vt:lpstr>Fraction 클래스(10)</vt:lpstr>
      <vt:lpstr>Fraction 클래스(11)</vt:lpstr>
      <vt:lpstr>Fraction 클래스(12)</vt:lpstr>
      <vt:lpstr>Fraction 클래스(13)</vt:lpstr>
      <vt:lpstr>Fraction 클래스(14)</vt:lpstr>
      <vt:lpstr>Fraction 클래스(15)</vt:lpstr>
      <vt:lpstr>Fraction 클래스(16)</vt:lpstr>
      <vt:lpstr>Fraction 클래스(17)</vt:lpstr>
      <vt:lpstr>Home work (static must)</vt:lpstr>
      <vt:lpstr>Home work (static must)</vt:lpstr>
      <vt:lpstr>Home work (static must)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Gilberg Dick</dc:creator>
  <cp:lastModifiedBy>GC</cp:lastModifiedBy>
  <cp:revision>1623</cp:revision>
  <cp:lastPrinted>2016-10-19T20:44:07Z</cp:lastPrinted>
  <dcterms:created xsi:type="dcterms:W3CDTF">2016-08-03T04:15:10Z</dcterms:created>
  <dcterms:modified xsi:type="dcterms:W3CDTF">2023-05-02T06:48:00Z</dcterms:modified>
</cp:coreProperties>
</file>