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8" r:id="rId4"/>
    <p:sldId id="259" r:id="rId5"/>
    <p:sldId id="282" r:id="rId6"/>
    <p:sldId id="260" r:id="rId7"/>
    <p:sldId id="261" r:id="rId8"/>
    <p:sldId id="28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2" r:id="rId20"/>
    <p:sldId id="278" r:id="rId21"/>
    <p:sldId id="293" r:id="rId22"/>
    <p:sldId id="279" r:id="rId23"/>
    <p:sldId id="280" r:id="rId24"/>
    <p:sldId id="295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b4TNldOz6DsjbwXCNWwA69Yst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5C00F7-F084-4EE9-B21A-3F2874B27FE4}">
  <a:tblStyle styleId="{905C00F7-F084-4EE9-B21A-3F2874B27FE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88" y="72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3892D304-9780-2B27-729F-ECAF8568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F462ADF1-5187-1415-187E-99CDAB22C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4392D683-A9A0-DEA1-4E98-70FA16ACB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95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1373230D-D980-89B9-AEF2-F04E4E65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52516C32-22F3-30A3-70A9-0A8626EFB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EF6BDAF7-4ED0-7287-0A3F-2569C1891D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95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B14F4A24-B7CA-53F4-75F0-AF37F8D2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FB32FAF5-EC3C-4DB5-9172-A4D9442FF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EB4DBA10-7DD8-AA4C-867F-5327B791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1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419EB9F0-A5C5-755E-7616-3509AA71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D1189EFC-FBED-8C63-7E54-1E8444A389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AC331682-2082-056E-E08F-60C46F7E2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17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9A84B177-DAF0-136F-EB27-C6FA9F8D6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F9533192-2139-DE53-C2A2-CF55657C34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E1F02F46-06A5-0212-0CFC-F6DDA2C13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7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D80C9E5B-32FA-A3D4-812C-A29C429F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BFAF9280-1B9D-CF3B-8DD3-D663835C6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69C7762D-4065-AF45-5B6D-CC2E35985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D5DD38EF-76EF-5207-2C24-825F6338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52C7217C-1770-A9A4-290A-6E3E42C49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9E6F45DA-C225-246B-9272-CF971EC3E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6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7610FC1E-F219-9BF4-5A73-9FAE3FDA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B5BD17AF-0B36-0855-FD56-F3D7DF01D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B11BE6F9-76AE-B10A-42A1-A84BBDCA6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1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0FAD6EE7-B26A-727C-6687-5617345A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>
            <a:extLst>
              <a:ext uri="{FF2B5EF4-FFF2-40B4-BE49-F238E27FC236}">
                <a16:creationId xmlns:a16="http://schemas.microsoft.com/office/drawing/2014/main" id="{C28CEF8E-24AB-526F-500B-9A959F053C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>
            <a:extLst>
              <a:ext uri="{FF2B5EF4-FFF2-40B4-BE49-F238E27FC236}">
                <a16:creationId xmlns:a16="http://schemas.microsoft.com/office/drawing/2014/main" id="{EF61FED4-424E-971D-3EEC-36E6720B6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9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32E006E0-7F24-BC0E-5617-71E0A0BE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7ABD5F2D-ADCA-975D-3667-00C836B72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5B0F9924-84D1-9535-021A-0A8260020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1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9dc639af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269dc639af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1759FF09-1D19-12DA-6BAB-957BE2DD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DE3352E2-CA19-8A87-531B-D4BBD34B7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0B0A9B57-EDAF-D613-FAFD-90A442207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9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9dc639af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269dc639af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69dc639af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269dc639af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5F2EA1DD-7C24-BC3A-AA59-3E72C46B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69dc639af3_0_50:notes">
            <a:extLst>
              <a:ext uri="{FF2B5EF4-FFF2-40B4-BE49-F238E27FC236}">
                <a16:creationId xmlns:a16="http://schemas.microsoft.com/office/drawing/2014/main" id="{1D8FF0CF-ED6E-F40F-25D8-D76D16141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269dc639af3_0_50:notes">
            <a:extLst>
              <a:ext uri="{FF2B5EF4-FFF2-40B4-BE49-F238E27FC236}">
                <a16:creationId xmlns:a16="http://schemas.microsoft.com/office/drawing/2014/main" id="{9D41B495-43B4-DBFC-F76D-51C576DFD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3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aa37f0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26aa37f041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D83B9BE0-1BE9-761F-3CF5-3E38EFED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69712452-E304-34AB-8E31-64C249ADB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9E7410BE-E9B2-DA4F-8898-74A3C37C5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0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CA91C99B-EF0A-03D5-EC36-69049B2DD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540E682D-93BA-7ECF-FFDF-ED5D4435C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03B055A3-B9D8-6DD7-37EB-B1CEC62C1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0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94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4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03"/>
          <p:cNvSpPr txBox="1">
            <a:spLocks noGrp="1"/>
          </p:cNvSpPr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3"/>
          <p:cNvSpPr txBox="1">
            <a:spLocks noGrp="1"/>
          </p:cNvSpPr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10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0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104"/>
          <p:cNvSpPr txBox="1">
            <a:spLocks noGrp="1"/>
          </p:cNvSpPr>
          <p:nvPr>
            <p:ph type="title" idx="2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0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5" name="Google Shape;105;p10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" name="Google Shape;106;p10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10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08" name="Google Shape;108;p10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106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06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6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0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06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106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6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06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07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07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7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07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7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0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10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8"/>
          <p:cNvSpPr txBox="1">
            <a:spLocks noGrp="1"/>
          </p:cNvSpPr>
          <p:nvPr>
            <p:ph type="title" idx="2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08"/>
          <p:cNvSpPr txBox="1">
            <a:spLocks noGrp="1"/>
          </p:cNvSpPr>
          <p:nvPr>
            <p:ph type="subTitle" idx="1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8"/>
          <p:cNvSpPr txBox="1">
            <a:spLocks noGrp="1"/>
          </p:cNvSpPr>
          <p:nvPr>
            <p:ph type="title" idx="3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108"/>
          <p:cNvSpPr txBox="1">
            <a:spLocks noGrp="1"/>
          </p:cNvSpPr>
          <p:nvPr>
            <p:ph type="subTitle" idx="4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8"/>
          <p:cNvSpPr txBox="1">
            <a:spLocks noGrp="1"/>
          </p:cNvSpPr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108"/>
          <p:cNvSpPr txBox="1">
            <a:spLocks noGrp="1"/>
          </p:cNvSpPr>
          <p:nvPr>
            <p:ph type="subTitle" idx="6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8"/>
          <p:cNvSpPr txBox="1">
            <a:spLocks noGrp="1"/>
          </p:cNvSpPr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108"/>
          <p:cNvSpPr txBox="1">
            <a:spLocks noGrp="1"/>
          </p:cNvSpPr>
          <p:nvPr>
            <p:ph type="subTitle" idx="8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8"/>
          <p:cNvSpPr txBox="1">
            <a:spLocks noGrp="1"/>
          </p:cNvSpPr>
          <p:nvPr>
            <p:ph type="title" idx="9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08"/>
          <p:cNvSpPr txBox="1">
            <a:spLocks noGrp="1"/>
          </p:cNvSpPr>
          <p:nvPr>
            <p:ph type="subTitle" idx="13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10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10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10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110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110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9" name="Google Shape;149;p110"/>
          <p:cNvSpPr txBox="1">
            <a:spLocks noGrp="1"/>
          </p:cNvSpPr>
          <p:nvPr>
            <p:ph type="title" idx="2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11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1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2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2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7" name="Google Shape;157;p112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95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95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5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5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95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5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95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5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95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5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95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95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3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3"/>
          <p:cNvSpPr txBox="1">
            <a:spLocks noGrp="1"/>
          </p:cNvSpPr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113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114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114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115"/>
          <p:cNvSpPr txBox="1">
            <a:spLocks noGrp="1"/>
          </p:cNvSpPr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5"/>
          <p:cNvSpPr txBox="1">
            <a:spLocks noGrp="1"/>
          </p:cNvSpPr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11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3" name="Google Shape;173;p11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4" name="Google Shape;174;p116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117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17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79" name="Google Shape;179;p1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11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18"/>
          <p:cNvSpPr txBox="1">
            <a:spLocks noGrp="1"/>
          </p:cNvSpPr>
          <p:nvPr>
            <p:ph type="title" idx="2"/>
          </p:nvPr>
        </p:nvSpPr>
        <p:spPr>
          <a:xfrm>
            <a:off x="949450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18"/>
          <p:cNvSpPr txBox="1">
            <a:spLocks noGrp="1"/>
          </p:cNvSpPr>
          <p:nvPr>
            <p:ph type="subTitle" idx="1"/>
          </p:nvPr>
        </p:nvSpPr>
        <p:spPr>
          <a:xfrm>
            <a:off x="949450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18"/>
          <p:cNvSpPr txBox="1">
            <a:spLocks noGrp="1"/>
          </p:cNvSpPr>
          <p:nvPr>
            <p:ph type="title" idx="3"/>
          </p:nvPr>
        </p:nvSpPr>
        <p:spPr>
          <a:xfrm>
            <a:off x="3648724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18"/>
          <p:cNvSpPr txBox="1">
            <a:spLocks noGrp="1"/>
          </p:cNvSpPr>
          <p:nvPr>
            <p:ph type="subTitle" idx="4"/>
          </p:nvPr>
        </p:nvSpPr>
        <p:spPr>
          <a:xfrm>
            <a:off x="3648724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8"/>
          <p:cNvSpPr txBox="1">
            <a:spLocks noGrp="1"/>
          </p:cNvSpPr>
          <p:nvPr>
            <p:ph type="title" idx="5"/>
          </p:nvPr>
        </p:nvSpPr>
        <p:spPr>
          <a:xfrm>
            <a:off x="949450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18"/>
          <p:cNvSpPr txBox="1">
            <a:spLocks noGrp="1"/>
          </p:cNvSpPr>
          <p:nvPr>
            <p:ph type="subTitle" idx="6"/>
          </p:nvPr>
        </p:nvSpPr>
        <p:spPr>
          <a:xfrm>
            <a:off x="949450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18"/>
          <p:cNvSpPr txBox="1">
            <a:spLocks noGrp="1"/>
          </p:cNvSpPr>
          <p:nvPr>
            <p:ph type="title" idx="7"/>
          </p:nvPr>
        </p:nvSpPr>
        <p:spPr>
          <a:xfrm>
            <a:off x="3648724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18"/>
          <p:cNvSpPr txBox="1">
            <a:spLocks noGrp="1"/>
          </p:cNvSpPr>
          <p:nvPr>
            <p:ph type="subTitle" idx="8"/>
          </p:nvPr>
        </p:nvSpPr>
        <p:spPr>
          <a:xfrm>
            <a:off x="3648724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18"/>
          <p:cNvSpPr txBox="1">
            <a:spLocks noGrp="1"/>
          </p:cNvSpPr>
          <p:nvPr>
            <p:ph type="title" idx="9"/>
          </p:nvPr>
        </p:nvSpPr>
        <p:spPr>
          <a:xfrm>
            <a:off x="6348050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18"/>
          <p:cNvSpPr txBox="1">
            <a:spLocks noGrp="1"/>
          </p:cNvSpPr>
          <p:nvPr>
            <p:ph type="subTitle" idx="13"/>
          </p:nvPr>
        </p:nvSpPr>
        <p:spPr>
          <a:xfrm>
            <a:off x="6348050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18"/>
          <p:cNvSpPr txBox="1">
            <a:spLocks noGrp="1"/>
          </p:cNvSpPr>
          <p:nvPr>
            <p:ph type="title" idx="14"/>
          </p:nvPr>
        </p:nvSpPr>
        <p:spPr>
          <a:xfrm>
            <a:off x="6348050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118"/>
          <p:cNvSpPr txBox="1">
            <a:spLocks noGrp="1"/>
          </p:cNvSpPr>
          <p:nvPr>
            <p:ph type="subTitle" idx="15"/>
          </p:nvPr>
        </p:nvSpPr>
        <p:spPr>
          <a:xfrm>
            <a:off x="6348050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1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119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19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19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201" name="Google Shape;201;p1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12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2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20"/>
          <p:cNvSpPr txBox="1">
            <a:spLocks noGrp="1"/>
          </p:cNvSpPr>
          <p:nvPr>
            <p:ph type="subTitle" idx="1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0"/>
          <p:cNvSpPr txBox="1">
            <a:spLocks noGrp="1"/>
          </p:cNvSpPr>
          <p:nvPr>
            <p:ph type="title" idx="2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120"/>
          <p:cNvSpPr txBox="1">
            <a:spLocks noGrp="1"/>
          </p:cNvSpPr>
          <p:nvPr>
            <p:ph type="subTitle" idx="3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20"/>
          <p:cNvSpPr txBox="1">
            <a:spLocks noGrp="1"/>
          </p:cNvSpPr>
          <p:nvPr>
            <p:ph type="title" idx="4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20"/>
          <p:cNvSpPr txBox="1">
            <a:spLocks noGrp="1"/>
          </p:cNvSpPr>
          <p:nvPr>
            <p:ph type="subTitle" idx="5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20"/>
          <p:cNvSpPr txBox="1">
            <a:spLocks noGrp="1"/>
          </p:cNvSpPr>
          <p:nvPr>
            <p:ph type="title" idx="6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121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15" name="Google Shape;215;p1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121"/>
          <p:cNvSpPr txBox="1">
            <a:spLocks noGrp="1"/>
          </p:cNvSpPr>
          <p:nvPr>
            <p:ph type="subTitle" idx="1"/>
          </p:nvPr>
        </p:nvSpPr>
        <p:spPr>
          <a:xfrm>
            <a:off x="613550" y="2030450"/>
            <a:ext cx="3477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21"/>
          <p:cNvSpPr txBox="1">
            <a:spLocks noGrp="1"/>
          </p:cNvSpPr>
          <p:nvPr>
            <p:ph type="title" idx="2"/>
          </p:nvPr>
        </p:nvSpPr>
        <p:spPr>
          <a:xfrm>
            <a:off x="613550" y="150275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21"/>
          <p:cNvSpPr txBox="1">
            <a:spLocks noGrp="1"/>
          </p:cNvSpPr>
          <p:nvPr>
            <p:ph type="subTitle" idx="3"/>
          </p:nvPr>
        </p:nvSpPr>
        <p:spPr>
          <a:xfrm>
            <a:off x="2073719" y="3016675"/>
            <a:ext cx="135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21"/>
          <p:cNvSpPr txBox="1">
            <a:spLocks noGrp="1"/>
          </p:cNvSpPr>
          <p:nvPr>
            <p:ph type="title" idx="4"/>
          </p:nvPr>
        </p:nvSpPr>
        <p:spPr>
          <a:xfrm>
            <a:off x="713225" y="30166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21"/>
          <p:cNvSpPr txBox="1">
            <a:spLocks noGrp="1"/>
          </p:cNvSpPr>
          <p:nvPr>
            <p:ph type="subTitle" idx="5"/>
          </p:nvPr>
        </p:nvSpPr>
        <p:spPr>
          <a:xfrm>
            <a:off x="2073719" y="3801475"/>
            <a:ext cx="2082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21"/>
          <p:cNvSpPr txBox="1">
            <a:spLocks noGrp="1"/>
          </p:cNvSpPr>
          <p:nvPr>
            <p:ph type="title" idx="6"/>
          </p:nvPr>
        </p:nvSpPr>
        <p:spPr>
          <a:xfrm>
            <a:off x="713225" y="38014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21"/>
          <p:cNvSpPr txBox="1">
            <a:spLocks noGrp="1"/>
          </p:cNvSpPr>
          <p:nvPr>
            <p:ph type="subTitle" idx="7"/>
          </p:nvPr>
        </p:nvSpPr>
        <p:spPr>
          <a:xfrm>
            <a:off x="2073719" y="3409075"/>
            <a:ext cx="2082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21"/>
          <p:cNvSpPr txBox="1">
            <a:spLocks noGrp="1"/>
          </p:cNvSpPr>
          <p:nvPr>
            <p:ph type="title" idx="8"/>
          </p:nvPr>
        </p:nvSpPr>
        <p:spPr>
          <a:xfrm>
            <a:off x="713225" y="34090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122"/>
          <p:cNvSpPr txBox="1">
            <a:spLocks noGrp="1"/>
          </p:cNvSpPr>
          <p:nvPr>
            <p:ph type="title"/>
          </p:nvPr>
        </p:nvSpPr>
        <p:spPr>
          <a:xfrm>
            <a:off x="1812925" y="14756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22"/>
          <p:cNvSpPr txBox="1">
            <a:spLocks noGrp="1"/>
          </p:cNvSpPr>
          <p:nvPr>
            <p:ph type="subTitle" idx="1"/>
          </p:nvPr>
        </p:nvSpPr>
        <p:spPr>
          <a:xfrm>
            <a:off x="1812925" y="18503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2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1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122"/>
          <p:cNvSpPr txBox="1">
            <a:spLocks noGrp="1"/>
          </p:cNvSpPr>
          <p:nvPr>
            <p:ph type="title" idx="3"/>
          </p:nvPr>
        </p:nvSpPr>
        <p:spPr>
          <a:xfrm>
            <a:off x="1812925" y="24379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122"/>
          <p:cNvSpPr txBox="1">
            <a:spLocks noGrp="1"/>
          </p:cNvSpPr>
          <p:nvPr>
            <p:ph type="subTitle" idx="4"/>
          </p:nvPr>
        </p:nvSpPr>
        <p:spPr>
          <a:xfrm>
            <a:off x="1812925" y="28126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22"/>
          <p:cNvSpPr txBox="1">
            <a:spLocks noGrp="1"/>
          </p:cNvSpPr>
          <p:nvPr>
            <p:ph type="title" idx="5"/>
          </p:nvPr>
        </p:nvSpPr>
        <p:spPr>
          <a:xfrm>
            <a:off x="1812925" y="34002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122"/>
          <p:cNvSpPr txBox="1">
            <a:spLocks noGrp="1"/>
          </p:cNvSpPr>
          <p:nvPr>
            <p:ph type="subTitle" idx="6"/>
          </p:nvPr>
        </p:nvSpPr>
        <p:spPr>
          <a:xfrm>
            <a:off x="1812925" y="37749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22"/>
          <p:cNvSpPr txBox="1">
            <a:spLocks noGrp="1"/>
          </p:cNvSpPr>
          <p:nvPr>
            <p:ph type="title" idx="7"/>
          </p:nvPr>
        </p:nvSpPr>
        <p:spPr>
          <a:xfrm>
            <a:off x="6191950" y="14756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22"/>
          <p:cNvSpPr txBox="1">
            <a:spLocks noGrp="1"/>
          </p:cNvSpPr>
          <p:nvPr>
            <p:ph type="subTitle" idx="8"/>
          </p:nvPr>
        </p:nvSpPr>
        <p:spPr>
          <a:xfrm>
            <a:off x="6191950" y="18503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22"/>
          <p:cNvSpPr txBox="1">
            <a:spLocks noGrp="1"/>
          </p:cNvSpPr>
          <p:nvPr>
            <p:ph type="title" idx="9"/>
          </p:nvPr>
        </p:nvSpPr>
        <p:spPr>
          <a:xfrm>
            <a:off x="6191950" y="24379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22"/>
          <p:cNvSpPr txBox="1">
            <a:spLocks noGrp="1"/>
          </p:cNvSpPr>
          <p:nvPr>
            <p:ph type="subTitle" idx="13"/>
          </p:nvPr>
        </p:nvSpPr>
        <p:spPr>
          <a:xfrm>
            <a:off x="6191950" y="28126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22"/>
          <p:cNvSpPr txBox="1">
            <a:spLocks noGrp="1"/>
          </p:cNvSpPr>
          <p:nvPr>
            <p:ph type="title" idx="14"/>
          </p:nvPr>
        </p:nvSpPr>
        <p:spPr>
          <a:xfrm>
            <a:off x="6191950" y="34002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22"/>
          <p:cNvSpPr txBox="1">
            <a:spLocks noGrp="1"/>
          </p:cNvSpPr>
          <p:nvPr>
            <p:ph type="subTitle" idx="15"/>
          </p:nvPr>
        </p:nvSpPr>
        <p:spPr>
          <a:xfrm>
            <a:off x="6191950" y="37749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" name="Google Shape;30;p96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2" name="Google Shape;32;p9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123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124"/>
          <p:cNvSpPr txBox="1">
            <a:spLocks noGrp="1"/>
          </p:cNvSpPr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24"/>
          <p:cNvSpPr txBox="1">
            <a:spLocks noGrp="1"/>
          </p:cNvSpPr>
          <p:nvPr>
            <p:ph type="subTitle" idx="1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24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12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124"/>
          <p:cNvSpPr txBox="1">
            <a:spLocks noGrp="1"/>
          </p:cNvSpPr>
          <p:nvPr>
            <p:ph type="title" idx="3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24"/>
          <p:cNvSpPr txBox="1">
            <a:spLocks noGrp="1"/>
          </p:cNvSpPr>
          <p:nvPr>
            <p:ph type="subTitle" idx="4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24"/>
          <p:cNvSpPr txBox="1">
            <a:spLocks noGrp="1"/>
          </p:cNvSpPr>
          <p:nvPr>
            <p:ph type="title" idx="5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124"/>
          <p:cNvSpPr txBox="1">
            <a:spLocks noGrp="1"/>
          </p:cNvSpPr>
          <p:nvPr>
            <p:ph type="subTitle" idx="6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24"/>
          <p:cNvSpPr txBox="1">
            <a:spLocks noGrp="1"/>
          </p:cNvSpPr>
          <p:nvPr>
            <p:ph type="title" idx="7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24"/>
          <p:cNvSpPr txBox="1">
            <a:spLocks noGrp="1"/>
          </p:cNvSpPr>
          <p:nvPr>
            <p:ph type="subTitle" idx="8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24"/>
          <p:cNvSpPr txBox="1">
            <a:spLocks noGrp="1"/>
          </p:cNvSpPr>
          <p:nvPr>
            <p:ph type="title" idx="9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24"/>
          <p:cNvSpPr txBox="1">
            <a:spLocks noGrp="1"/>
          </p:cNvSpPr>
          <p:nvPr>
            <p:ph type="subTitle" idx="13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24"/>
          <p:cNvSpPr txBox="1">
            <a:spLocks noGrp="1"/>
          </p:cNvSpPr>
          <p:nvPr>
            <p:ph type="title" idx="14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24"/>
          <p:cNvSpPr txBox="1">
            <a:spLocks noGrp="1"/>
          </p:cNvSpPr>
          <p:nvPr>
            <p:ph type="subTitle" idx="15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125"/>
          <p:cNvSpPr txBox="1">
            <a:spLocks noGrp="1"/>
          </p:cNvSpPr>
          <p:nvPr>
            <p:ph type="title"/>
          </p:nvPr>
        </p:nvSpPr>
        <p:spPr>
          <a:xfrm>
            <a:off x="602575" y="20090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125"/>
          <p:cNvSpPr txBox="1">
            <a:spLocks noGrp="1"/>
          </p:cNvSpPr>
          <p:nvPr>
            <p:ph type="subTitle" idx="1"/>
          </p:nvPr>
        </p:nvSpPr>
        <p:spPr>
          <a:xfrm>
            <a:off x="602575" y="15264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25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4" name="Google Shape;264;p1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125"/>
          <p:cNvSpPr txBox="1">
            <a:spLocks noGrp="1"/>
          </p:cNvSpPr>
          <p:nvPr>
            <p:ph type="title" idx="3"/>
          </p:nvPr>
        </p:nvSpPr>
        <p:spPr>
          <a:xfrm>
            <a:off x="602575" y="33523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25"/>
          <p:cNvSpPr txBox="1">
            <a:spLocks noGrp="1"/>
          </p:cNvSpPr>
          <p:nvPr>
            <p:ph type="subTitle" idx="4"/>
          </p:nvPr>
        </p:nvSpPr>
        <p:spPr>
          <a:xfrm>
            <a:off x="602575" y="28697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25"/>
          <p:cNvSpPr txBox="1">
            <a:spLocks noGrp="1"/>
          </p:cNvSpPr>
          <p:nvPr>
            <p:ph type="title" idx="5"/>
          </p:nvPr>
        </p:nvSpPr>
        <p:spPr>
          <a:xfrm>
            <a:off x="4981675" y="20090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25"/>
          <p:cNvSpPr txBox="1">
            <a:spLocks noGrp="1"/>
          </p:cNvSpPr>
          <p:nvPr>
            <p:ph type="subTitle" idx="6"/>
          </p:nvPr>
        </p:nvSpPr>
        <p:spPr>
          <a:xfrm>
            <a:off x="4981675" y="15264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25"/>
          <p:cNvSpPr txBox="1">
            <a:spLocks noGrp="1"/>
          </p:cNvSpPr>
          <p:nvPr>
            <p:ph type="title" idx="7"/>
          </p:nvPr>
        </p:nvSpPr>
        <p:spPr>
          <a:xfrm>
            <a:off x="4981675" y="33523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125"/>
          <p:cNvSpPr txBox="1">
            <a:spLocks noGrp="1"/>
          </p:cNvSpPr>
          <p:nvPr>
            <p:ph type="subTitle" idx="8"/>
          </p:nvPr>
        </p:nvSpPr>
        <p:spPr>
          <a:xfrm>
            <a:off x="4981675" y="28697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4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126"/>
          <p:cNvSpPr txBox="1">
            <a:spLocks noGrp="1"/>
          </p:cNvSpPr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126"/>
          <p:cNvSpPr txBox="1">
            <a:spLocks noGrp="1"/>
          </p:cNvSpPr>
          <p:nvPr>
            <p:ph type="subTitle" idx="1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5" name="Google Shape;275;p126"/>
          <p:cNvSpPr txBox="1">
            <a:spLocks noGrp="1"/>
          </p:cNvSpPr>
          <p:nvPr>
            <p:ph type="title" idx="2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8" name="Google Shape;278;p127"/>
          <p:cNvSpPr txBox="1">
            <a:spLocks noGrp="1"/>
          </p:cNvSpPr>
          <p:nvPr>
            <p:ph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79" name="Google Shape;279;p127"/>
          <p:cNvSpPr txBox="1">
            <a:spLocks noGrp="1"/>
          </p:cNvSpPr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27"/>
          <p:cNvSpPr txBox="1">
            <a:spLocks noGrp="1"/>
          </p:cNvSpPr>
          <p:nvPr>
            <p:ph type="title" idx="2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81" name="Google Shape;281;p127"/>
          <p:cNvSpPr txBox="1">
            <a:spLocks noGrp="1"/>
          </p:cNvSpPr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27"/>
          <p:cNvSpPr txBox="1">
            <a:spLocks noGrp="1"/>
          </p:cNvSpPr>
          <p:nvPr>
            <p:ph type="title" idx="4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83" name="Google Shape;283;p127"/>
          <p:cNvSpPr txBox="1">
            <a:spLocks noGrp="1"/>
          </p:cNvSpPr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27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12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1_1_1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128"/>
          <p:cNvSpPr txBox="1">
            <a:spLocks noGrp="1"/>
          </p:cNvSpPr>
          <p:nvPr>
            <p:ph type="title"/>
          </p:nvPr>
        </p:nvSpPr>
        <p:spPr>
          <a:xfrm>
            <a:off x="9480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89" name="Google Shape;289;p128"/>
          <p:cNvSpPr txBox="1">
            <a:spLocks noGrp="1"/>
          </p:cNvSpPr>
          <p:nvPr>
            <p:ph type="subTitle" idx="1"/>
          </p:nvPr>
        </p:nvSpPr>
        <p:spPr>
          <a:xfrm>
            <a:off x="948000" y="3649111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28"/>
          <p:cNvSpPr txBox="1">
            <a:spLocks noGrp="1"/>
          </p:cNvSpPr>
          <p:nvPr>
            <p:ph type="title" idx="2"/>
          </p:nvPr>
        </p:nvSpPr>
        <p:spPr>
          <a:xfrm>
            <a:off x="28536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91" name="Google Shape;291;p128"/>
          <p:cNvSpPr txBox="1">
            <a:spLocks noGrp="1"/>
          </p:cNvSpPr>
          <p:nvPr>
            <p:ph type="subTitle" idx="3"/>
          </p:nvPr>
        </p:nvSpPr>
        <p:spPr>
          <a:xfrm>
            <a:off x="2853600" y="3649111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28"/>
          <p:cNvSpPr txBox="1">
            <a:spLocks noGrp="1"/>
          </p:cNvSpPr>
          <p:nvPr>
            <p:ph type="title" idx="4"/>
          </p:nvPr>
        </p:nvSpPr>
        <p:spPr>
          <a:xfrm>
            <a:off x="47592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93" name="Google Shape;293;p128"/>
          <p:cNvSpPr txBox="1">
            <a:spLocks noGrp="1"/>
          </p:cNvSpPr>
          <p:nvPr>
            <p:ph type="subTitle" idx="5"/>
          </p:nvPr>
        </p:nvSpPr>
        <p:spPr>
          <a:xfrm>
            <a:off x="4759200" y="364910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95" name="Google Shape;295;p12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128"/>
          <p:cNvSpPr txBox="1">
            <a:spLocks noGrp="1"/>
          </p:cNvSpPr>
          <p:nvPr>
            <p:ph type="subTitle" idx="7"/>
          </p:nvPr>
        </p:nvSpPr>
        <p:spPr>
          <a:xfrm>
            <a:off x="948000" y="3196581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7" name="Google Shape;297;p128"/>
          <p:cNvSpPr txBox="1">
            <a:spLocks noGrp="1"/>
          </p:cNvSpPr>
          <p:nvPr>
            <p:ph type="subTitle" idx="8"/>
          </p:nvPr>
        </p:nvSpPr>
        <p:spPr>
          <a:xfrm>
            <a:off x="2853600" y="3196581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8" name="Google Shape;298;p128"/>
          <p:cNvSpPr txBox="1">
            <a:spLocks noGrp="1"/>
          </p:cNvSpPr>
          <p:nvPr>
            <p:ph type="subTitle" idx="9"/>
          </p:nvPr>
        </p:nvSpPr>
        <p:spPr>
          <a:xfrm>
            <a:off x="4759200" y="3196574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9" name="Google Shape;299;p128"/>
          <p:cNvSpPr txBox="1">
            <a:spLocks noGrp="1"/>
          </p:cNvSpPr>
          <p:nvPr>
            <p:ph type="title" idx="13"/>
          </p:nvPr>
        </p:nvSpPr>
        <p:spPr>
          <a:xfrm>
            <a:off x="66648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0" name="Google Shape;300;p128"/>
          <p:cNvSpPr txBox="1">
            <a:spLocks noGrp="1"/>
          </p:cNvSpPr>
          <p:nvPr>
            <p:ph type="subTitle" idx="14"/>
          </p:nvPr>
        </p:nvSpPr>
        <p:spPr>
          <a:xfrm>
            <a:off x="6664800" y="364910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28"/>
          <p:cNvSpPr txBox="1">
            <a:spLocks noGrp="1"/>
          </p:cNvSpPr>
          <p:nvPr>
            <p:ph type="subTitle" idx="15"/>
          </p:nvPr>
        </p:nvSpPr>
        <p:spPr>
          <a:xfrm>
            <a:off x="6664800" y="3196574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129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" name="Google Shape;305;p129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6" name="Google Shape;306;p129"/>
          <p:cNvSpPr txBox="1">
            <a:spLocks noGrp="1"/>
          </p:cNvSpPr>
          <p:nvPr>
            <p:ph type="title" idx="2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7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9" name="Google Shape;309;p130"/>
          <p:cNvSpPr txBox="1">
            <a:spLocks noGrp="1"/>
          </p:cNvSpPr>
          <p:nvPr>
            <p:ph type="title"/>
          </p:nvPr>
        </p:nvSpPr>
        <p:spPr>
          <a:xfrm>
            <a:off x="786675" y="2662626"/>
            <a:ext cx="74658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10" name="Google Shape;310;p130"/>
          <p:cNvSpPr txBox="1">
            <a:spLocks noGrp="1"/>
          </p:cNvSpPr>
          <p:nvPr>
            <p:ph type="subTitle" idx="1"/>
          </p:nvPr>
        </p:nvSpPr>
        <p:spPr>
          <a:xfrm>
            <a:off x="786675" y="3771875"/>
            <a:ext cx="7465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0"/>
          <p:cNvSpPr txBox="1">
            <a:spLocks noGrp="1"/>
          </p:cNvSpPr>
          <p:nvPr>
            <p:ph type="title" idx="2"/>
          </p:nvPr>
        </p:nvSpPr>
        <p:spPr>
          <a:xfrm>
            <a:off x="786675" y="877325"/>
            <a:ext cx="74658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12" name="Google Shape;312;p130"/>
          <p:cNvSpPr txBox="1">
            <a:spLocks noGrp="1"/>
          </p:cNvSpPr>
          <p:nvPr>
            <p:ph type="subTitle" idx="3"/>
          </p:nvPr>
        </p:nvSpPr>
        <p:spPr>
          <a:xfrm>
            <a:off x="786675" y="1986604"/>
            <a:ext cx="7465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131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1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7" name="Google Shape;317;p131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7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0" name="Google Shape;320;p132"/>
          <p:cNvSpPr txBox="1">
            <a:spLocks noGrp="1"/>
          </p:cNvSpPr>
          <p:nvPr>
            <p:ph type="title"/>
          </p:nvPr>
        </p:nvSpPr>
        <p:spPr>
          <a:xfrm>
            <a:off x="786675" y="29100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1" name="Google Shape;321;p132"/>
          <p:cNvSpPr txBox="1">
            <a:spLocks noGrp="1"/>
          </p:cNvSpPr>
          <p:nvPr>
            <p:ph type="subTitle" idx="1"/>
          </p:nvPr>
        </p:nvSpPr>
        <p:spPr>
          <a:xfrm>
            <a:off x="786675" y="377187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2"/>
          <p:cNvSpPr txBox="1">
            <a:spLocks noGrp="1"/>
          </p:cNvSpPr>
          <p:nvPr>
            <p:ph type="title" idx="2"/>
          </p:nvPr>
        </p:nvSpPr>
        <p:spPr>
          <a:xfrm>
            <a:off x="7866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3" name="Google Shape;323;p132"/>
          <p:cNvSpPr txBox="1">
            <a:spLocks noGrp="1"/>
          </p:cNvSpPr>
          <p:nvPr>
            <p:ph type="subTitle" idx="3"/>
          </p:nvPr>
        </p:nvSpPr>
        <p:spPr>
          <a:xfrm>
            <a:off x="786675" y="229140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2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25" name="Google Shape;325;p1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132"/>
          <p:cNvSpPr txBox="1">
            <a:spLocks noGrp="1"/>
          </p:cNvSpPr>
          <p:nvPr>
            <p:ph type="title" idx="5"/>
          </p:nvPr>
        </p:nvSpPr>
        <p:spPr>
          <a:xfrm>
            <a:off x="4869475" y="29100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7" name="Google Shape;327;p132"/>
          <p:cNvSpPr txBox="1">
            <a:spLocks noGrp="1"/>
          </p:cNvSpPr>
          <p:nvPr>
            <p:ph type="subTitle" idx="6"/>
          </p:nvPr>
        </p:nvSpPr>
        <p:spPr>
          <a:xfrm>
            <a:off x="4869475" y="377187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2"/>
          <p:cNvSpPr txBox="1">
            <a:spLocks noGrp="1"/>
          </p:cNvSpPr>
          <p:nvPr>
            <p:ph type="title" idx="7"/>
          </p:nvPr>
        </p:nvSpPr>
        <p:spPr>
          <a:xfrm>
            <a:off x="48694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29" name="Google Shape;329;p132"/>
          <p:cNvSpPr txBox="1">
            <a:spLocks noGrp="1"/>
          </p:cNvSpPr>
          <p:nvPr>
            <p:ph type="subTitle" idx="8"/>
          </p:nvPr>
        </p:nvSpPr>
        <p:spPr>
          <a:xfrm>
            <a:off x="4869475" y="229140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" name="Google Shape;35;p9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97"/>
          <p:cNvSpPr txBox="1">
            <a:spLocks noGrp="1"/>
          </p:cNvSpPr>
          <p:nvPr>
            <p:ph type="subTitle" idx="1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7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7"/>
          <p:cNvSpPr txBox="1">
            <a:spLocks noGrp="1"/>
          </p:cNvSpPr>
          <p:nvPr>
            <p:ph type="subTitle" idx="4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7"/>
          <p:cNvSpPr txBox="1">
            <a:spLocks noGrp="1"/>
          </p:cNvSpPr>
          <p:nvPr>
            <p:ph type="subTitle" idx="6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7"/>
          <p:cNvSpPr txBox="1">
            <a:spLocks noGrp="1"/>
          </p:cNvSpPr>
          <p:nvPr>
            <p:ph type="subTitle" idx="8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97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7"/>
          <p:cNvSpPr txBox="1">
            <a:spLocks noGrp="1"/>
          </p:cNvSpPr>
          <p:nvPr>
            <p:ph type="title" idx="9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7"/>
          <p:cNvSpPr txBox="1">
            <a:spLocks noGrp="1"/>
          </p:cNvSpPr>
          <p:nvPr>
            <p:ph type="title" idx="13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7"/>
          <p:cNvSpPr txBox="1">
            <a:spLocks noGrp="1"/>
          </p:cNvSpPr>
          <p:nvPr>
            <p:ph type="title" idx="14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7"/>
          <p:cNvSpPr txBox="1">
            <a:spLocks noGrp="1"/>
          </p:cNvSpPr>
          <p:nvPr>
            <p:ph type="title" idx="15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7"/>
          <p:cNvSpPr txBox="1">
            <a:spLocks noGrp="1"/>
          </p:cNvSpPr>
          <p:nvPr>
            <p:ph type="subTitle" idx="17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7"/>
          <p:cNvSpPr txBox="1">
            <a:spLocks noGrp="1"/>
          </p:cNvSpPr>
          <p:nvPr>
            <p:ph type="subTitle" idx="19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7"/>
          <p:cNvSpPr txBox="1">
            <a:spLocks noGrp="1"/>
          </p:cNvSpPr>
          <p:nvPr>
            <p:ph type="title" idx="20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7"/>
          <p:cNvSpPr txBox="1">
            <a:spLocks noGrp="1"/>
          </p:cNvSpPr>
          <p:nvPr>
            <p:ph type="title" idx="21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133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3" name="Google Shape;333;p133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133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33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8" name="Google Shape;338;p13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4"/>
          <p:cNvSpPr txBox="1">
            <a:spLocks noGrp="1"/>
          </p:cNvSpPr>
          <p:nvPr>
            <p:ph type="subTitle" idx="1"/>
          </p:nvPr>
        </p:nvSpPr>
        <p:spPr>
          <a:xfrm>
            <a:off x="720000" y="1888375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34"/>
          <p:cNvSpPr txBox="1">
            <a:spLocks noGrp="1"/>
          </p:cNvSpPr>
          <p:nvPr>
            <p:ph type="subTitle" idx="2"/>
          </p:nvPr>
        </p:nvSpPr>
        <p:spPr>
          <a:xfrm>
            <a:off x="5548375" y="1888375"/>
            <a:ext cx="2875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341" name="Google Shape;341;p1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134"/>
          <p:cNvSpPr txBox="1">
            <a:spLocks noGrp="1"/>
          </p:cNvSpPr>
          <p:nvPr>
            <p:ph type="body" idx="3"/>
          </p:nvPr>
        </p:nvSpPr>
        <p:spPr>
          <a:xfrm>
            <a:off x="602575" y="2343150"/>
            <a:ext cx="4945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134"/>
          <p:cNvSpPr txBox="1">
            <a:spLocks noGrp="1"/>
          </p:cNvSpPr>
          <p:nvPr>
            <p:ph type="body" idx="4"/>
          </p:nvPr>
        </p:nvSpPr>
        <p:spPr>
          <a:xfrm>
            <a:off x="5548375" y="2343150"/>
            <a:ext cx="2875500" cy="18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4" name="Google Shape;344;p134"/>
          <p:cNvSpPr txBox="1">
            <a:spLocks noGrp="1"/>
          </p:cNvSpPr>
          <p:nvPr>
            <p:ph type="subTitle" idx="5"/>
          </p:nvPr>
        </p:nvSpPr>
        <p:spPr>
          <a:xfrm>
            <a:off x="720000" y="3708450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5" name="Google Shape;345;p134"/>
          <p:cNvSpPr txBox="1">
            <a:spLocks noGrp="1"/>
          </p:cNvSpPr>
          <p:nvPr>
            <p:ph type="body" idx="6"/>
          </p:nvPr>
        </p:nvSpPr>
        <p:spPr>
          <a:xfrm>
            <a:off x="661350" y="4163225"/>
            <a:ext cx="4945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134"/>
          <p:cNvSpPr txBox="1">
            <a:spLocks noGrp="1"/>
          </p:cNvSpPr>
          <p:nvPr>
            <p:ph type="subTitle" idx="7"/>
          </p:nvPr>
        </p:nvSpPr>
        <p:spPr>
          <a:xfrm>
            <a:off x="602525" y="1455600"/>
            <a:ext cx="7821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9" name="Google Shape;349;p13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5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1" name="Google Shape;351;p135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52" name="Google Shape;352;p135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3" name="Google Shape;353;p135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354" name="Google Shape;354;p13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" name="Google Shape;57;p98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8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98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Google Shape;62;p99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9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" name="Google Shape;66;p10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0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0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69" name="Google Shape;69;p10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01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01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1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01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1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01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1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0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0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2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02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2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02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2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02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2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02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0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3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93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hpalsingh1525/imdb-movies-datase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l6_G3Fnnldq7Cx7oehOjmM9ahoPupp6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"/>
          <p:cNvSpPr/>
          <p:nvPr/>
        </p:nvSpPr>
        <p:spPr>
          <a:xfrm>
            <a:off x="501822" y="3930554"/>
            <a:ext cx="39849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"/>
          <p:cNvSpPr txBox="1">
            <a:spLocks noGrp="1"/>
          </p:cNvSpPr>
          <p:nvPr>
            <p:ph type="ctrTitle"/>
          </p:nvPr>
        </p:nvSpPr>
        <p:spPr>
          <a:xfrm>
            <a:off x="267469" y="965977"/>
            <a:ext cx="545520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" sz="5000" i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ANALISIS KOMPREHENSIF</a:t>
            </a:r>
            <a:br>
              <a:rPr lang="en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TERHADAP FILM-FILM DI IMDB</a:t>
            </a:r>
            <a:endParaRPr sz="5000" dirty="0">
              <a:solidFill>
                <a:schemeClr val="lt1"/>
              </a:solidFill>
            </a:endParaRPr>
          </a:p>
        </p:txBody>
      </p:sp>
      <p:sp>
        <p:nvSpPr>
          <p:cNvPr id="364" name="Google Shape;364;p1"/>
          <p:cNvSpPr txBox="1">
            <a:spLocks noGrp="1"/>
          </p:cNvSpPr>
          <p:nvPr>
            <p:ph type="subTitle" idx="1"/>
          </p:nvPr>
        </p:nvSpPr>
        <p:spPr>
          <a:xfrm>
            <a:off x="1164347" y="3930554"/>
            <a:ext cx="3543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>
                <a:solidFill>
                  <a:schemeClr val="dk1"/>
                </a:solidFill>
              </a:rPr>
              <a:t> Ahfi Fahrul  Farisy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365" name="Google Shape;365;p1"/>
          <p:cNvSpPr/>
          <p:nvPr/>
        </p:nvSpPr>
        <p:spPr>
          <a:xfrm rot="5400000">
            <a:off x="783770" y="4175361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"/>
          <p:cNvSpPr/>
          <p:nvPr/>
        </p:nvSpPr>
        <p:spPr>
          <a:xfrm>
            <a:off x="4774872" y="3930559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"/>
          <p:cNvSpPr/>
          <p:nvPr/>
        </p:nvSpPr>
        <p:spPr>
          <a:xfrm>
            <a:off x="4864422" y="4144909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69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810CD90E-2638-D050-F8AF-B150BE92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AE5A0C7C-F79B-2853-72E4-801E60AE5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OUNTRY WITH THE HIGHEST REVENUE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E43FC90F-10FA-9D38-6A8C-DCC38C808A39}"/>
              </a:ext>
            </a:extLst>
          </p:cNvPr>
          <p:cNvSpPr txBox="1"/>
          <p:nvPr/>
        </p:nvSpPr>
        <p:spPr>
          <a:xfrm>
            <a:off x="4759287" y="1307400"/>
            <a:ext cx="1951494" cy="145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Amerika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Serikat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, Britania Raya, Korea Selatan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negara-negara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revenue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endParaRPr sz="12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259E6A2C-6475-7EC2-9F87-383EF3E07AF3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ML MODEL     CONCLUSION     RECOMENDATION</a:t>
            </a:r>
            <a:endParaRPr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F996A-9565-675F-7F62-E5B7293EF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77" r="22219"/>
          <a:stretch/>
        </p:blipFill>
        <p:spPr>
          <a:xfrm>
            <a:off x="6841474" y="0"/>
            <a:ext cx="2302525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DC135-0B73-90F7-D78D-7380B2CA9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88" y="1380797"/>
            <a:ext cx="4158400" cy="27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EBCFBE0E-8232-8BEE-802A-E03BB93D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78DA60B6-21EB-6EE3-200E-27058B02A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THE HIGHEST REVENUE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5FD5BA6A-C3C4-7527-763C-886DDBB3FAE0}"/>
              </a:ext>
            </a:extLst>
          </p:cNvPr>
          <p:cNvSpPr txBox="1"/>
          <p:nvPr/>
        </p:nvSpPr>
        <p:spPr>
          <a:xfrm>
            <a:off x="4759287" y="1307400"/>
            <a:ext cx="1951494" cy="145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Documentary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, TV Movies,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Animasi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rata-rata revenue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endParaRPr sz="12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BDDAF762-7820-AC19-27EC-560902E5C0C0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ML MODEL     CONCLUSION     RECOMENDATION</a:t>
            </a:r>
            <a:endParaRPr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EDE6C-D108-96B2-1162-26BB614A5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77" r="22219"/>
          <a:stretch/>
        </p:blipFill>
        <p:spPr>
          <a:xfrm>
            <a:off x="6841474" y="0"/>
            <a:ext cx="2302525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AAEDA3-D39D-8211-FE34-C206A82A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9" y="1274059"/>
            <a:ext cx="4212402" cy="30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E9272043-8DE4-AEF5-FE8A-327E106F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C2070865-FBB7-7877-E057-D3C36C706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THE HIGHEST PROFIT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176A3B2A-0129-5C37-925F-4287AD4D16B9}"/>
              </a:ext>
            </a:extLst>
          </p:cNvPr>
          <p:cNvSpPr txBox="1"/>
          <p:nvPr/>
        </p:nvSpPr>
        <p:spPr>
          <a:xfrm>
            <a:off x="4759287" y="1307400"/>
            <a:ext cx="1951494" cy="145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Documentary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, TV Movies,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Animasi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rata-rata </a:t>
            </a: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profit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endParaRPr sz="12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4A41E829-DD96-AA96-A352-D454E6CD3EBB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ML MODEL     CONCLUSION     RECOMENDATION</a:t>
            </a:r>
            <a:endParaRPr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BB6CE-276C-13CD-2BA8-7D56765B9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77" r="22219"/>
          <a:stretch/>
        </p:blipFill>
        <p:spPr>
          <a:xfrm>
            <a:off x="6841474" y="0"/>
            <a:ext cx="2302525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00BC-C028-9D3D-EC9F-E6263400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9" y="1307400"/>
            <a:ext cx="4219266" cy="29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1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CC30615B-C380-AD72-9CD6-1AF3B66A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13300A02-3229-C283-D457-4CC7A5C2C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HIGHEST REVENUE PER MONTH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786D9A9A-4A08-F38A-9E78-484E3A3B43BB}"/>
              </a:ext>
            </a:extLst>
          </p:cNvPr>
          <p:cNvSpPr txBox="1"/>
          <p:nvPr/>
        </p:nvSpPr>
        <p:spPr>
          <a:xfrm>
            <a:off x="4759287" y="1307400"/>
            <a:ext cx="1951494" cy="145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Bulan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Mei,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bulan</a:t>
            </a:r>
            <a:r>
              <a:rPr lang="en-US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Maret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bulan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Juli, </a:t>
            </a:r>
            <a:r>
              <a:rPr lang="en-US" sz="1200" b="0" i="0" u="none" strike="noStrike" cap="none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bulan</a:t>
            </a:r>
            <a:r>
              <a:rPr lang="en-US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November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bulan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rata-rata revenue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endParaRPr lang="en-US" sz="1200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F404EBF8-8CDF-51CC-6EC7-2985355755EA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ML MODEL     CONCLUSION     RECOMENDATION</a:t>
            </a:r>
            <a:endParaRPr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8C00B-BE0B-BF8C-C3C6-B48CB4166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77" r="22219"/>
          <a:stretch/>
        </p:blipFill>
        <p:spPr>
          <a:xfrm>
            <a:off x="6841474" y="0"/>
            <a:ext cx="2302525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3DCECB-8F42-1ED8-CDED-F883B7FAF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6" y="1307400"/>
            <a:ext cx="4379711" cy="26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FFEA27D3-6826-4842-8A78-A0915D83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7B6B9BEF-3920-B663-7AAA-786C20986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6171769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MECHINE LEARNING</a:t>
            </a:r>
            <a:br>
              <a:rPr lang="en" sz="6000" dirty="0"/>
            </a:br>
            <a:r>
              <a:rPr lang="en" sz="6000" dirty="0">
                <a:solidFill>
                  <a:schemeClr val="bg1"/>
                </a:solidFill>
              </a:rPr>
              <a:t>MODEL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AC64986E-4642-74A7-B48B-68369D003436}"/>
              </a:ext>
            </a:extLst>
          </p:cNvPr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227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A6DFAA29-3E72-6A25-E2D9-5233F1CC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8F45CCD5-AB9F-3298-6444-179001954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PREDICTOR VARIABLE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ADA1CFD4-8FBB-5D32-49F0-74723CA1B072}"/>
              </a:ext>
            </a:extLst>
          </p:cNvPr>
          <p:cNvSpPr txBox="1"/>
          <p:nvPr/>
        </p:nvSpPr>
        <p:spPr>
          <a:xfrm>
            <a:off x="602575" y="1429198"/>
            <a:ext cx="2104220" cy="189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released_year</a:t>
            </a: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released_month</a:t>
            </a: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score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orig_lang</a:t>
            </a: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budget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22981BD2-F7DD-EA99-3E39-86EFEB7FF712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 MODEL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CONCLUSION     RECOMENDATION</a:t>
            </a:r>
            <a:endParaRPr sz="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A0CD8-0BF0-B376-EA34-07BEE2598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9" r="29985"/>
          <a:stretch/>
        </p:blipFill>
        <p:spPr>
          <a:xfrm>
            <a:off x="7039780" y="0"/>
            <a:ext cx="21042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F1303957-05E2-949B-550B-081DB25B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90B368F3-99C9-7D74-180D-C1E6282D7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VARIABLE</a:t>
            </a:r>
            <a:endParaRPr lang="en-ID" sz="2400" dirty="0"/>
          </a:p>
        </p:txBody>
      </p:sp>
      <p:sp>
        <p:nvSpPr>
          <p:cNvPr id="441" name="Google Shape;441;p9">
            <a:extLst>
              <a:ext uri="{FF2B5EF4-FFF2-40B4-BE49-F238E27FC236}">
                <a16:creationId xmlns:a16="http://schemas.microsoft.com/office/drawing/2014/main" id="{EB12126A-9A75-24F3-44E3-171A769AC3AB}"/>
              </a:ext>
            </a:extLst>
          </p:cNvPr>
          <p:cNvSpPr txBox="1"/>
          <p:nvPr/>
        </p:nvSpPr>
        <p:spPr>
          <a:xfrm>
            <a:off x="2040966" y="1172311"/>
            <a:ext cx="2104220" cy="49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Succes</a:t>
            </a: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B7A3FC12-1F6C-7D90-91C1-2F8FFA7BD1CE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 MODEL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CONCLUSION     RECOMENDATION</a:t>
            </a:r>
            <a:endParaRPr sz="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59F99-BEEC-8433-605E-973BFE43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9" r="29985"/>
          <a:stretch/>
        </p:blipFill>
        <p:spPr>
          <a:xfrm>
            <a:off x="7039780" y="0"/>
            <a:ext cx="210422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11B761-75E3-61D8-E0E9-EA685419E8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369" y="1664528"/>
            <a:ext cx="2598326" cy="3002356"/>
          </a:xfrm>
          <a:prstGeom prst="rect">
            <a:avLst/>
          </a:prstGeom>
        </p:spPr>
      </p:pic>
      <p:sp>
        <p:nvSpPr>
          <p:cNvPr id="5" name="Google Shape;441;p9">
            <a:extLst>
              <a:ext uri="{FF2B5EF4-FFF2-40B4-BE49-F238E27FC236}">
                <a16:creationId xmlns:a16="http://schemas.microsoft.com/office/drawing/2014/main" id="{6779485A-28E4-DD26-D441-ECA0640A1710}"/>
              </a:ext>
            </a:extLst>
          </p:cNvPr>
          <p:cNvSpPr txBox="1"/>
          <p:nvPr/>
        </p:nvSpPr>
        <p:spPr>
          <a:xfrm>
            <a:off x="1893892" y="4666884"/>
            <a:ext cx="2104220" cy="37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US" sz="1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endParaRPr lang="en-US" sz="11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792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8973E78E-3325-9851-63BD-3CE7E705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A600BC4C-C249-D18A-7570-2F625B044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lang="en-ID" sz="2400" dirty="0"/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C48E339F-9B96-ABE0-14C8-587B9F334898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 MODEL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CONCLUSION     RECOMENDATION</a:t>
            </a:r>
            <a:endParaRPr sz="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A996-5A62-1C2C-61B4-4DA7B7A37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9" r="29985"/>
          <a:stretch/>
        </p:blipFill>
        <p:spPr>
          <a:xfrm>
            <a:off x="7039780" y="0"/>
            <a:ext cx="2104220" cy="5143500"/>
          </a:xfrm>
          <a:prstGeom prst="rect">
            <a:avLst/>
          </a:prstGeom>
        </p:spPr>
      </p:pic>
      <p:sp>
        <p:nvSpPr>
          <p:cNvPr id="5" name="Google Shape;441;p9">
            <a:extLst>
              <a:ext uri="{FF2B5EF4-FFF2-40B4-BE49-F238E27FC236}">
                <a16:creationId xmlns:a16="http://schemas.microsoft.com/office/drawing/2014/main" id="{57E929D7-FB9D-1776-6891-34B415716460}"/>
              </a:ext>
            </a:extLst>
          </p:cNvPr>
          <p:cNvSpPr txBox="1"/>
          <p:nvPr/>
        </p:nvSpPr>
        <p:spPr>
          <a:xfrm>
            <a:off x="3610525" y="1894859"/>
            <a:ext cx="3207926" cy="135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686E7-ACF8-86E2-5DE1-EF0E2FF5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5" y="1469400"/>
            <a:ext cx="3791479" cy="1743318"/>
          </a:xfrm>
          <a:prstGeom prst="rect">
            <a:avLst/>
          </a:prstGeom>
        </p:spPr>
      </p:pic>
      <p:sp>
        <p:nvSpPr>
          <p:cNvPr id="7" name="Google Shape;564;g269dc639af3_0_17">
            <a:extLst>
              <a:ext uri="{FF2B5EF4-FFF2-40B4-BE49-F238E27FC236}">
                <a16:creationId xmlns:a16="http://schemas.microsoft.com/office/drawing/2014/main" id="{20CCCA78-C5DC-4E9D-898F-9483B1A7F63E}"/>
              </a:ext>
            </a:extLst>
          </p:cNvPr>
          <p:cNvSpPr txBox="1"/>
          <p:nvPr/>
        </p:nvSpPr>
        <p:spPr>
          <a:xfrm>
            <a:off x="4329282" y="1587172"/>
            <a:ext cx="2489169" cy="332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Precision: Rasio prediksi positif yang benar terhadap total prediksi positif.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Recall: Rasio prediksi positif yang benar terhadap total positif sebenarnya..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F1-Score: Rata-rata dari precision dan recall. Model ini memiliki F1-score </a:t>
            </a:r>
            <a:r>
              <a:rPr lang="en" sz="1200" dirty="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0.84 &amp; 0.83</a:t>
            </a: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menunjukkan keseimbangan yang baik antara precision dan recall.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Accuracy: Persentase prediksi yang benar dari semua prediksi. Model ini memiliki akurasi </a:t>
            </a:r>
            <a:r>
              <a:rPr lang="en" sz="1200" dirty="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0.84</a:t>
            </a:r>
            <a:r>
              <a:rPr lang="en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menunjukkan bahwa sekitar 84% dari prediksi yang dibuat oleh model adalah benar.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564;g269dc639af3_0_17">
            <a:extLst>
              <a:ext uri="{FF2B5EF4-FFF2-40B4-BE49-F238E27FC236}">
                <a16:creationId xmlns:a16="http://schemas.microsoft.com/office/drawing/2014/main" id="{13B708F7-E113-567F-2947-2577E8E6D215}"/>
              </a:ext>
            </a:extLst>
          </p:cNvPr>
          <p:cNvSpPr txBox="1"/>
          <p:nvPr/>
        </p:nvSpPr>
        <p:spPr>
          <a:xfrm>
            <a:off x="299589" y="3374718"/>
            <a:ext cx="3710551" cy="166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AUC-ROC score: score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sebesar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0.8881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ID" sz="120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88,81%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),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menunjukkan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bahwa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model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cukup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efektif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membedakan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antara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kedua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kelas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memiliki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tingkat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keakuratan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tinggi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230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36821E85-2349-ED3B-7ED8-694E5FED3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>
            <a:extLst>
              <a:ext uri="{FF2B5EF4-FFF2-40B4-BE49-F238E27FC236}">
                <a16:creationId xmlns:a16="http://schemas.microsoft.com/office/drawing/2014/main" id="{24E705C4-E787-19BD-2B5D-942B6778D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lang="en-ID" sz="2400" dirty="0"/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DA9521CC-5450-D330-3640-52554706A456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 MODEL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CONCLUSION     RECOMENDATION</a:t>
            </a:r>
            <a:endParaRPr sz="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C77E0-13D3-A89F-6E1C-A1F65D4D7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9" r="29985"/>
          <a:stretch/>
        </p:blipFill>
        <p:spPr>
          <a:xfrm>
            <a:off x="7039780" y="0"/>
            <a:ext cx="2104220" cy="5143500"/>
          </a:xfrm>
          <a:prstGeom prst="rect">
            <a:avLst/>
          </a:prstGeom>
        </p:spPr>
      </p:pic>
      <p:sp>
        <p:nvSpPr>
          <p:cNvPr id="5" name="Google Shape;441;p9">
            <a:extLst>
              <a:ext uri="{FF2B5EF4-FFF2-40B4-BE49-F238E27FC236}">
                <a16:creationId xmlns:a16="http://schemas.microsoft.com/office/drawing/2014/main" id="{338C0C90-5F07-E97B-FC21-96782B3711B4}"/>
              </a:ext>
            </a:extLst>
          </p:cNvPr>
          <p:cNvSpPr txBox="1"/>
          <p:nvPr/>
        </p:nvSpPr>
        <p:spPr>
          <a:xfrm>
            <a:off x="3610525" y="1894859"/>
            <a:ext cx="3207926" cy="135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564;g269dc639af3_0_17">
            <a:extLst>
              <a:ext uri="{FF2B5EF4-FFF2-40B4-BE49-F238E27FC236}">
                <a16:creationId xmlns:a16="http://schemas.microsoft.com/office/drawing/2014/main" id="{27100D09-3EA6-029A-746E-D8D03B38006A}"/>
              </a:ext>
            </a:extLst>
          </p:cNvPr>
          <p:cNvSpPr txBox="1"/>
          <p:nvPr/>
        </p:nvSpPr>
        <p:spPr>
          <a:xfrm>
            <a:off x="4273950" y="1307400"/>
            <a:ext cx="2489169" cy="277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 Negatives (TN): 842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jumlah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kasus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model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negatif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memang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benar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negatif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endParaRPr lang="en-ID"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 Positives (FP): 127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jumlah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kasus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model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tapi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sebenarnya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negatif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endParaRPr lang="en-ID"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 Negatives (FN): 190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jumlah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kasus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model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negatif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tapi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sebenarnya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endParaRPr lang="en-ID"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 Positives (TP): 789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jumlah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kasus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model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memang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benar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positif</a:t>
            </a:r>
            <a:r>
              <a:rPr lang="en-ID" sz="12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2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20376-DAFF-63DB-AB1A-09B9C4E8F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58" y="1307400"/>
            <a:ext cx="3718360" cy="30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0114DDBF-9AD0-C205-426C-EC635EC7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C54CA313-D574-265B-AF80-AE33F446F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6171769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CONCLUSION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72663FEA-2FC4-670E-ED12-F25CA0568BA3}"/>
              </a:ext>
            </a:extLst>
          </p:cNvPr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783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/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7361100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BUSINESS </a:t>
            </a:r>
            <a:r>
              <a:rPr lang="en" sz="6000" dirty="0">
                <a:solidFill>
                  <a:schemeClr val="lt1"/>
                </a:solidFill>
              </a:rPr>
              <a:t>UNDERSTANDING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618" name="Google Shape;1618;p67"/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1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9dc639af3_0_3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chemeClr val="bg1"/>
                </a:solidFill>
              </a:rPr>
              <a:t>CONCLUSION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72" name="Google Shape;572;g269dc639af3_0_30"/>
          <p:cNvSpPr txBox="1"/>
          <p:nvPr/>
        </p:nvSpPr>
        <p:spPr>
          <a:xfrm>
            <a:off x="464622" y="1307400"/>
            <a:ext cx="6291806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IMDB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penelitian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terdiri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10.178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entri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12 </a:t>
            </a:r>
            <a:r>
              <a:rPr lang="en-ID" sz="1200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variabel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'Profit'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selisih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'revenue' dan 'budget'. Nilai 'budget' dan 'revenue'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disederhanakan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jutaan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agar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mudah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dipahami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Dataset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mengandung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1,24% missing values,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kemudian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dieliminasi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menjaga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kualitas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Data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dibagi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dua subset: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pengujian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klasifikasi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mechine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learning,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teknik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label encoder dan one-hot encoding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mengkonversi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non-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Random Forest Classifier,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hasilnya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F1 Score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sebesar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0.84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0.83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Hal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keseimbangan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presisi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sensitivitas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Selain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itu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model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sebesar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0.84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menandakan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sekitar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84%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oleh model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akurat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. AUC-ROC 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score </a:t>
            </a:r>
            <a:r>
              <a:rPr lang="en-ID" sz="12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0.8881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(88,81%),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efektif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membedakan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kedua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tingkat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keakuratan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tinggi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87D8D-9528-1531-B508-B2E158A6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1" r="34845"/>
          <a:stretch/>
        </p:blipFill>
        <p:spPr>
          <a:xfrm>
            <a:off x="6939453" y="0"/>
            <a:ext cx="2204547" cy="5143500"/>
          </a:xfrm>
          <a:prstGeom prst="rect">
            <a:avLst/>
          </a:prstGeom>
        </p:spPr>
      </p:pic>
      <p:sp>
        <p:nvSpPr>
          <p:cNvPr id="5" name="Google Shape;382;g26aa37f0416_0_1">
            <a:extLst>
              <a:ext uri="{FF2B5EF4-FFF2-40B4-BE49-F238E27FC236}">
                <a16:creationId xmlns:a16="http://schemas.microsoft.com/office/drawing/2014/main" id="{E95F080B-2A3D-7BC6-BCF1-7CBBF07EC679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     ML MODEL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RECOMENDATION</a:t>
            </a:r>
            <a:endParaRPr sz="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F396E255-7015-8390-6005-0B856D05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1547A635-F2FD-A586-E2C7-3D4DF55FF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6171769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RECOMENDATION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D6FB9E20-2027-9156-AED7-9C0DDE7FEF75}"/>
              </a:ext>
            </a:extLst>
          </p:cNvPr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646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69dc639af3_0_4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chemeClr val="bg1"/>
                </a:solidFill>
              </a:rPr>
              <a:t>RECOMENDATION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79" name="Google Shape;579;g269dc639af3_0_40"/>
          <p:cNvSpPr txBox="1"/>
          <p:nvPr/>
        </p:nvSpPr>
        <p:spPr>
          <a:xfrm>
            <a:off x="326775" y="1270742"/>
            <a:ext cx="6291700" cy="327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dirty="0" err="1">
                <a:solidFill>
                  <a:schemeClr val="bg1"/>
                </a:solidFill>
              </a:rPr>
              <a:t>Berdasarkan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hasil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penelitian</a:t>
            </a:r>
            <a:r>
              <a:rPr lang="en-ID" sz="1100" dirty="0">
                <a:solidFill>
                  <a:schemeClr val="bg1"/>
                </a:solidFill>
              </a:rPr>
              <a:t>, kami </a:t>
            </a:r>
            <a:r>
              <a:rPr lang="en-ID" sz="1100" dirty="0" err="1">
                <a:solidFill>
                  <a:schemeClr val="bg1"/>
                </a:solidFill>
              </a:rPr>
              <a:t>merekomendasikan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beberapa</a:t>
            </a:r>
            <a:r>
              <a:rPr lang="en-ID" sz="1100" dirty="0">
                <a:solidFill>
                  <a:schemeClr val="bg1"/>
                </a:solidFill>
              </a:rPr>
              <a:t> strategi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produser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dalam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meningkatkan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potensi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dari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produksi</a:t>
            </a:r>
            <a:r>
              <a:rPr lang="en-ID" sz="1100" dirty="0">
                <a:solidFill>
                  <a:schemeClr val="bg1"/>
                </a:solidFill>
              </a:rPr>
              <a:t> film: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b="1" dirty="0">
                <a:solidFill>
                  <a:srgbClr val="FFFF00"/>
                </a:solidFill>
              </a:rPr>
              <a:t>1. </a:t>
            </a:r>
            <a:r>
              <a:rPr lang="en-ID" sz="1100" b="1" dirty="0" err="1">
                <a:solidFill>
                  <a:srgbClr val="FFFF00"/>
                </a:solidFill>
              </a:rPr>
              <a:t>Alokasi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dirty="0" err="1">
                <a:solidFill>
                  <a:srgbClr val="FFFF00"/>
                </a:solidFill>
              </a:rPr>
              <a:t>Anggaran</a:t>
            </a:r>
            <a:r>
              <a:rPr lang="en-ID" sz="1100" b="1" dirty="0">
                <a:solidFill>
                  <a:srgbClr val="FFFF00"/>
                </a:solidFill>
              </a:rPr>
              <a:t> yang </a:t>
            </a:r>
            <a:r>
              <a:rPr lang="en-ID" sz="1100" b="1" dirty="0" err="1">
                <a:solidFill>
                  <a:srgbClr val="FFFF00"/>
                </a:solidFill>
              </a:rPr>
              <a:t>Strategis</a:t>
            </a:r>
            <a:r>
              <a:rPr lang="en-ID" sz="1100" dirty="0">
                <a:solidFill>
                  <a:schemeClr val="bg1"/>
                </a:solidFill>
              </a:rPr>
              <a:t>: </a:t>
            </a:r>
            <a:r>
              <a:rPr lang="en-ID" sz="1100" dirty="0" err="1">
                <a:solidFill>
                  <a:schemeClr val="bg1"/>
                </a:solidFill>
              </a:rPr>
              <a:t>Disarankan</a:t>
            </a:r>
            <a:r>
              <a:rPr lang="en-ID" sz="1100" dirty="0">
                <a:solidFill>
                  <a:schemeClr val="bg1"/>
                </a:solidFill>
              </a:rPr>
              <a:t> agar </a:t>
            </a:r>
            <a:r>
              <a:rPr lang="en-ID" sz="1100" dirty="0" err="1">
                <a:solidFill>
                  <a:schemeClr val="bg1"/>
                </a:solidFill>
              </a:rPr>
              <a:t>produser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mengalokasikan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anggaran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produksi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secara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strategis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Analisis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menunjukkan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bahwa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terdapat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korelasi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positif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antara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besarnya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anggaran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dengan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dihasilkan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Investasi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lebih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besar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dalam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produksi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cenderung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menghasilkan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lebih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tinggi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b="1" dirty="0">
                <a:solidFill>
                  <a:srgbClr val="FFFF00"/>
                </a:solidFill>
              </a:rPr>
              <a:t>2. </a:t>
            </a:r>
            <a:r>
              <a:rPr lang="en-ID" sz="1100" b="1" dirty="0" err="1">
                <a:solidFill>
                  <a:srgbClr val="FFFF00"/>
                </a:solidFill>
              </a:rPr>
              <a:t>Pemilihan</a:t>
            </a:r>
            <a:r>
              <a:rPr lang="en-ID" sz="1100" b="1" dirty="0">
                <a:solidFill>
                  <a:srgbClr val="FFFF00"/>
                </a:solidFill>
              </a:rPr>
              <a:t> Genre yang </a:t>
            </a:r>
            <a:r>
              <a:rPr lang="en-ID" sz="1100" b="1" dirty="0" err="1">
                <a:solidFill>
                  <a:srgbClr val="FFFF00"/>
                </a:solidFill>
              </a:rPr>
              <a:t>Tepat</a:t>
            </a:r>
            <a:r>
              <a:rPr lang="en-ID" sz="1100" dirty="0">
                <a:solidFill>
                  <a:schemeClr val="bg1"/>
                </a:solidFill>
              </a:rPr>
              <a:t>: </a:t>
            </a:r>
            <a:r>
              <a:rPr lang="en-ID" sz="1100" dirty="0" err="1">
                <a:solidFill>
                  <a:schemeClr val="bg1"/>
                </a:solidFill>
              </a:rPr>
              <a:t>Fokus</a:t>
            </a:r>
            <a:r>
              <a:rPr lang="en-ID" sz="1100" dirty="0">
                <a:solidFill>
                  <a:schemeClr val="bg1"/>
                </a:solidFill>
              </a:rPr>
              <a:t> pada genre film </a:t>
            </a:r>
            <a:r>
              <a:rPr lang="en-ID" sz="1100" dirty="0" err="1">
                <a:solidFill>
                  <a:schemeClr val="bg1"/>
                </a:solidFill>
              </a:rPr>
              <a:t>seperti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dokumenter</a:t>
            </a:r>
            <a:r>
              <a:rPr lang="en-ID" sz="1100" dirty="0">
                <a:solidFill>
                  <a:schemeClr val="bg1"/>
                </a:solidFill>
              </a:rPr>
              <a:t>, Movie TV, dan </a:t>
            </a:r>
            <a:r>
              <a:rPr lang="en-ID" sz="1100" dirty="0" err="1">
                <a:solidFill>
                  <a:schemeClr val="bg1"/>
                </a:solidFill>
              </a:rPr>
              <a:t>animasi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terbukti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memiliki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potensi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lebih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tinggi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Penelitian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menunjukkan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bahwa</a:t>
            </a:r>
            <a:r>
              <a:rPr lang="en-ID" sz="1100" dirty="0">
                <a:solidFill>
                  <a:schemeClr val="bg1"/>
                </a:solidFill>
              </a:rPr>
              <a:t> genre-genre </a:t>
            </a:r>
            <a:r>
              <a:rPr lang="en-ID" sz="1100" dirty="0" err="1">
                <a:solidFill>
                  <a:schemeClr val="bg1"/>
                </a:solidFill>
              </a:rPr>
              <a:t>tersebut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menarik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minat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penonton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secara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signifikan</a:t>
            </a:r>
            <a:r>
              <a:rPr lang="en-ID" sz="1100" dirty="0">
                <a:solidFill>
                  <a:schemeClr val="bg1"/>
                </a:solidFill>
              </a:rPr>
              <a:t>, yang </a:t>
            </a:r>
            <a:r>
              <a:rPr lang="en-ID" sz="1100" dirty="0" err="1">
                <a:solidFill>
                  <a:schemeClr val="bg1"/>
                </a:solidFill>
              </a:rPr>
              <a:t>berpotensi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meningkatkan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b="1" dirty="0">
                <a:solidFill>
                  <a:srgbClr val="FFFF00"/>
                </a:solidFill>
              </a:rPr>
              <a:t>3. </a:t>
            </a:r>
            <a:r>
              <a:rPr lang="en-ID" sz="1100" b="1" dirty="0" err="1">
                <a:solidFill>
                  <a:srgbClr val="FFFF00"/>
                </a:solidFill>
              </a:rPr>
              <a:t>Penargetan</a:t>
            </a:r>
            <a:r>
              <a:rPr lang="en-ID" sz="1100" b="1" dirty="0">
                <a:solidFill>
                  <a:srgbClr val="FFFF00"/>
                </a:solidFill>
              </a:rPr>
              <a:t> Pasar yang </a:t>
            </a:r>
            <a:r>
              <a:rPr lang="en-ID" sz="1100" b="1" dirty="0" err="1">
                <a:solidFill>
                  <a:srgbClr val="FFFF00"/>
                </a:solidFill>
              </a:rPr>
              <a:t>Efektif</a:t>
            </a:r>
            <a:r>
              <a:rPr lang="en-ID" sz="1100" dirty="0">
                <a:solidFill>
                  <a:schemeClr val="bg1"/>
                </a:solidFill>
              </a:rPr>
              <a:t>: </a:t>
            </a:r>
            <a:r>
              <a:rPr lang="en-ID" sz="1100" dirty="0" err="1">
                <a:solidFill>
                  <a:schemeClr val="bg1"/>
                </a:solidFill>
              </a:rPr>
              <a:t>Penting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bagi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produser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menargetkan</a:t>
            </a:r>
            <a:r>
              <a:rPr lang="en-ID" sz="1100" dirty="0">
                <a:solidFill>
                  <a:schemeClr val="bg1"/>
                </a:solidFill>
              </a:rPr>
              <a:t> pasar yang </a:t>
            </a:r>
            <a:r>
              <a:rPr lang="en-ID" sz="1100" dirty="0" err="1">
                <a:solidFill>
                  <a:schemeClr val="bg1"/>
                </a:solidFill>
              </a:rPr>
              <a:t>tepat</a:t>
            </a:r>
            <a:r>
              <a:rPr lang="en-ID" sz="1100" dirty="0">
                <a:solidFill>
                  <a:schemeClr val="bg1"/>
                </a:solidFill>
              </a:rPr>
              <a:t>. Negara-negara </a:t>
            </a:r>
            <a:r>
              <a:rPr lang="en-ID" sz="1100" dirty="0" err="1">
                <a:solidFill>
                  <a:schemeClr val="bg1"/>
                </a:solidFill>
              </a:rPr>
              <a:t>seperti</a:t>
            </a:r>
            <a:r>
              <a:rPr lang="en-ID" sz="1100" dirty="0">
                <a:solidFill>
                  <a:schemeClr val="bg1"/>
                </a:solidFill>
              </a:rPr>
              <a:t> Amerika </a:t>
            </a:r>
            <a:r>
              <a:rPr lang="en-ID" sz="1100" dirty="0" err="1">
                <a:solidFill>
                  <a:schemeClr val="bg1"/>
                </a:solidFill>
              </a:rPr>
              <a:t>Serikat</a:t>
            </a:r>
            <a:r>
              <a:rPr lang="en-ID" sz="1100" dirty="0">
                <a:solidFill>
                  <a:schemeClr val="bg1"/>
                </a:solidFill>
              </a:rPr>
              <a:t>, Britania Raya, dan Korea Selatan </a:t>
            </a:r>
            <a:r>
              <a:rPr lang="en-ID" sz="1100" dirty="0" err="1">
                <a:solidFill>
                  <a:schemeClr val="bg1"/>
                </a:solidFill>
              </a:rPr>
              <a:t>teridentifikasi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memiliki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potensi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signifikan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Membuat</a:t>
            </a:r>
            <a:r>
              <a:rPr lang="en-ID" sz="1100" dirty="0">
                <a:solidFill>
                  <a:schemeClr val="bg1"/>
                </a:solidFill>
              </a:rPr>
              <a:t> film yang </a:t>
            </a:r>
            <a:r>
              <a:rPr lang="en-ID" sz="1100" dirty="0" err="1">
                <a:solidFill>
                  <a:schemeClr val="bg1"/>
                </a:solidFill>
              </a:rPr>
              <a:t>bertemakan</a:t>
            </a:r>
            <a:r>
              <a:rPr lang="en-ID" sz="1100" dirty="0">
                <a:solidFill>
                  <a:schemeClr val="bg1"/>
                </a:solidFill>
              </a:rPr>
              <a:t> negara-negara </a:t>
            </a:r>
            <a:r>
              <a:rPr lang="en-ID" sz="1100" dirty="0" err="1">
                <a:solidFill>
                  <a:schemeClr val="bg1"/>
                </a:solidFill>
              </a:rPr>
              <a:t>tersebut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secara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substansial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meningkatkan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b="1" dirty="0">
                <a:solidFill>
                  <a:srgbClr val="FFFF00"/>
                </a:solidFill>
              </a:rPr>
              <a:t>4. </a:t>
            </a:r>
            <a:r>
              <a:rPr lang="en-ID" sz="1100" b="1" dirty="0" err="1">
                <a:solidFill>
                  <a:srgbClr val="FFFF00"/>
                </a:solidFill>
              </a:rPr>
              <a:t>Penjadwalan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dirty="0" err="1">
                <a:solidFill>
                  <a:srgbClr val="FFFF00"/>
                </a:solidFill>
              </a:rPr>
              <a:t>Rilis</a:t>
            </a:r>
            <a:r>
              <a:rPr lang="en-ID" sz="1100" b="1" dirty="0">
                <a:solidFill>
                  <a:srgbClr val="FFFF00"/>
                </a:solidFill>
              </a:rPr>
              <a:t> yang Optimal</a:t>
            </a:r>
            <a:r>
              <a:rPr lang="en-ID" sz="1100" dirty="0">
                <a:solidFill>
                  <a:schemeClr val="bg1"/>
                </a:solidFill>
              </a:rPr>
              <a:t>: </a:t>
            </a:r>
            <a:r>
              <a:rPr lang="en-ID" sz="1100" dirty="0" err="1">
                <a:solidFill>
                  <a:schemeClr val="bg1"/>
                </a:solidFill>
              </a:rPr>
              <a:t>Memilih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waktu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rilis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tepat</a:t>
            </a:r>
            <a:r>
              <a:rPr lang="en-ID" sz="1100" dirty="0">
                <a:solidFill>
                  <a:schemeClr val="bg1"/>
                </a:solidFill>
              </a:rPr>
              <a:t> juga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mempengaruhi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Bulan</a:t>
            </a:r>
            <a:r>
              <a:rPr lang="en-ID" sz="1100" dirty="0">
                <a:solidFill>
                  <a:schemeClr val="bg1"/>
                </a:solidFill>
              </a:rPr>
              <a:t> Mei, </a:t>
            </a:r>
            <a:r>
              <a:rPr lang="en-ID" sz="1100" dirty="0" err="1">
                <a:solidFill>
                  <a:schemeClr val="bg1"/>
                </a:solidFill>
              </a:rPr>
              <a:t>Maret</a:t>
            </a:r>
            <a:r>
              <a:rPr lang="en-ID" sz="1100" dirty="0">
                <a:solidFill>
                  <a:schemeClr val="bg1"/>
                </a:solidFill>
              </a:rPr>
              <a:t>, dan November </a:t>
            </a:r>
            <a:r>
              <a:rPr lang="en-ID" sz="1100" dirty="0" err="1">
                <a:solidFill>
                  <a:schemeClr val="bg1"/>
                </a:solidFill>
              </a:rPr>
              <a:t>tercatat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memiliki</a:t>
            </a:r>
            <a:r>
              <a:rPr lang="en-ID" sz="1100" dirty="0">
                <a:solidFill>
                  <a:schemeClr val="bg1"/>
                </a:solidFill>
              </a:rPr>
              <a:t> rata-rata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tertinggi</a:t>
            </a:r>
            <a:r>
              <a:rPr lang="en-ID" sz="1100" dirty="0">
                <a:solidFill>
                  <a:schemeClr val="bg1"/>
                </a:solidFill>
              </a:rPr>
              <a:t>. </a:t>
            </a:r>
            <a:r>
              <a:rPr lang="en-ID" sz="1100" dirty="0" err="1">
                <a:solidFill>
                  <a:schemeClr val="bg1"/>
                </a:solidFill>
              </a:rPr>
              <a:t>Menjadwalkan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rilis</a:t>
            </a:r>
            <a:r>
              <a:rPr lang="en-ID" sz="1100" dirty="0">
                <a:solidFill>
                  <a:schemeClr val="bg1"/>
                </a:solidFill>
              </a:rPr>
              <a:t> film pada </a:t>
            </a:r>
            <a:r>
              <a:rPr lang="en-ID" sz="1100" dirty="0" err="1">
                <a:solidFill>
                  <a:schemeClr val="bg1"/>
                </a:solidFill>
              </a:rPr>
              <a:t>bulan-bulan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tersebut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memberikan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keuntungan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tambahan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  <a:p>
            <a:pPr marL="0" lvl="0" indent="0" algn="just" rtl="0">
              <a:spcAft>
                <a:spcPts val="600"/>
              </a:spcAft>
              <a:buNone/>
            </a:pPr>
            <a:r>
              <a:rPr lang="en-ID" sz="1100" dirty="0" err="1">
                <a:solidFill>
                  <a:schemeClr val="bg1"/>
                </a:solidFill>
              </a:rPr>
              <a:t>Rekomendasi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ini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diharapkan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membantu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produser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dalam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merencanakan</a:t>
            </a:r>
            <a:r>
              <a:rPr lang="en-ID" sz="1100" dirty="0">
                <a:solidFill>
                  <a:schemeClr val="bg1"/>
                </a:solidFill>
              </a:rPr>
              <a:t> dan </a:t>
            </a:r>
            <a:r>
              <a:rPr lang="en-ID" sz="1100" dirty="0" err="1">
                <a:solidFill>
                  <a:schemeClr val="bg1"/>
                </a:solidFill>
              </a:rPr>
              <a:t>mengimplementasikan</a:t>
            </a:r>
            <a:r>
              <a:rPr lang="en-ID" sz="1100" dirty="0">
                <a:solidFill>
                  <a:schemeClr val="bg1"/>
                </a:solidFill>
              </a:rPr>
              <a:t> strategi </a:t>
            </a:r>
            <a:r>
              <a:rPr lang="en-ID" sz="1100" dirty="0" err="1">
                <a:solidFill>
                  <a:schemeClr val="bg1"/>
                </a:solidFill>
              </a:rPr>
              <a:t>produksi</a:t>
            </a:r>
            <a:r>
              <a:rPr lang="en-ID" sz="1100" dirty="0">
                <a:solidFill>
                  <a:schemeClr val="bg1"/>
                </a:solidFill>
              </a:rPr>
              <a:t> yang </a:t>
            </a:r>
            <a:r>
              <a:rPr lang="en-ID" sz="1100" dirty="0" err="1">
                <a:solidFill>
                  <a:schemeClr val="bg1"/>
                </a:solidFill>
              </a:rPr>
              <a:t>lebih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efektif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meningkatkan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pendapatan</a:t>
            </a:r>
            <a:r>
              <a:rPr lang="en-ID" sz="1100" dirty="0">
                <a:solidFill>
                  <a:schemeClr val="bg1"/>
                </a:solidFill>
              </a:rPr>
              <a:t> film.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" name="Google Shape;382;g26aa37f0416_0_1">
            <a:extLst>
              <a:ext uri="{FF2B5EF4-FFF2-40B4-BE49-F238E27FC236}">
                <a16:creationId xmlns:a16="http://schemas.microsoft.com/office/drawing/2014/main" id="{2B8227CE-99D3-B4CA-8A32-95941DFB4CC5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     ML MODEL     CONCLUSION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RECOMENDATION</a:t>
            </a:r>
            <a:endParaRPr sz="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96FC1-B3EF-C984-9D2C-269BDBA66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1" r="34845"/>
          <a:stretch/>
        </p:blipFill>
        <p:spPr>
          <a:xfrm>
            <a:off x="6939453" y="0"/>
            <a:ext cx="220454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69dc639af3_0_50"/>
          <p:cNvSpPr txBox="1">
            <a:spLocks noGrp="1"/>
          </p:cNvSpPr>
          <p:nvPr>
            <p:ph type="title"/>
          </p:nvPr>
        </p:nvSpPr>
        <p:spPr>
          <a:xfrm>
            <a:off x="1461700" y="22854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/>
              <a:t>THANK YOU!!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F700C404-DC92-23B3-C55C-EA2D35839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1;g269dc639af3_0_30">
            <a:extLst>
              <a:ext uri="{FF2B5EF4-FFF2-40B4-BE49-F238E27FC236}">
                <a16:creationId xmlns:a16="http://schemas.microsoft.com/office/drawing/2014/main" id="{3D453D45-E1D6-3BAA-3A4B-770A3EA23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chemeClr val="bg1"/>
                </a:solidFill>
              </a:rPr>
              <a:t>APPENDIX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7" name="Google Shape;579;g269dc639af3_0_40">
            <a:extLst>
              <a:ext uri="{FF2B5EF4-FFF2-40B4-BE49-F238E27FC236}">
                <a16:creationId xmlns:a16="http://schemas.microsoft.com/office/drawing/2014/main" id="{516D02C2-78B3-3CFC-3589-F6A28D59A128}"/>
              </a:ext>
            </a:extLst>
          </p:cNvPr>
          <p:cNvSpPr txBox="1"/>
          <p:nvPr/>
        </p:nvSpPr>
        <p:spPr>
          <a:xfrm>
            <a:off x="613592" y="1307400"/>
            <a:ext cx="6291700" cy="327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buNone/>
            </a:pPr>
            <a:r>
              <a:rPr lang="en-US" sz="1100" dirty="0">
                <a:solidFill>
                  <a:schemeClr val="bg1"/>
                </a:solidFill>
              </a:rPr>
              <a:t>Dataset :</a:t>
            </a:r>
          </a:p>
          <a:p>
            <a:pPr marL="0" lvl="0" indent="0" algn="just" rtl="0">
              <a:buNone/>
            </a:pP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https://www.kaggle.com/datasets/ashpalsingh1525/imdb-movies-dataset</a:t>
            </a:r>
            <a:endParaRPr lang="en-US" sz="1200" dirty="0">
              <a:solidFill>
                <a:schemeClr val="bg1"/>
              </a:solidFill>
            </a:endParaRPr>
          </a:p>
          <a:p>
            <a:pPr marL="0" lvl="0" indent="0" algn="just" rtl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lvl="0" indent="0" algn="just" rtl="0">
              <a:buNone/>
            </a:pPr>
            <a:r>
              <a:rPr lang="en-US" sz="1100" dirty="0">
                <a:solidFill>
                  <a:schemeClr val="bg1"/>
                </a:solidFill>
              </a:rPr>
              <a:t>Phyton Code:</a:t>
            </a:r>
          </a:p>
          <a:p>
            <a:pPr marL="0" lvl="0" indent="0" algn="just" rtl="0">
              <a:buNone/>
            </a:pPr>
            <a:r>
              <a:rPr lang="en-ID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https://colab.research.google.com/drive/1l6_G3Fnnldq7Cx7oehOjmM9ahoPupp65</a:t>
            </a:r>
            <a:endParaRPr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aa37f0416_0_1"/>
          <p:cNvSpPr txBox="1">
            <a:spLocks noGrp="1"/>
          </p:cNvSpPr>
          <p:nvPr>
            <p:ph type="body" idx="1"/>
          </p:nvPr>
        </p:nvSpPr>
        <p:spPr>
          <a:xfrm>
            <a:off x="602575" y="1355073"/>
            <a:ext cx="5566871" cy="328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IMDB Movies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kumpulan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film-film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tercatat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 IMDB,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dikenal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luas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referensi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industri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film. Dataset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mencakup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judul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film,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release, genre,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artist,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metadata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Melalui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diharapkan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diperoleh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pemahaman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mendalam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mengenai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karakteristik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film-film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apresiasi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audiens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kesempatan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menggali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tren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berlaku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industri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film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ekstensif</a:t>
            </a:r>
            <a:r>
              <a:rPr lang="en-ID" sz="1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81" name="Google Shape;381;g26aa37f0416_0_1"/>
          <p:cNvSpPr txBox="1"/>
          <p:nvPr/>
        </p:nvSpPr>
        <p:spPr>
          <a:xfrm>
            <a:off x="605640" y="739807"/>
            <a:ext cx="651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OVERVIEW</a:t>
            </a:r>
            <a:endParaRPr dirty="0"/>
          </a:p>
        </p:txBody>
      </p:sp>
      <p:sp>
        <p:nvSpPr>
          <p:cNvPr id="382" name="Google Shape;382;g26aa37f0416_0_1"/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DATA INFORMATION     EDA     ML MODEL     CONCLUSION     RECOMENDATION</a:t>
            </a:r>
            <a:endParaRPr sz="200" dirty="0"/>
          </a:p>
        </p:txBody>
      </p:sp>
      <p:pic>
        <p:nvPicPr>
          <p:cNvPr id="320" name="Picture 319">
            <a:extLst>
              <a:ext uri="{FF2B5EF4-FFF2-40B4-BE49-F238E27FC236}">
                <a16:creationId xmlns:a16="http://schemas.microsoft.com/office/drawing/2014/main" id="{5DC1EC61-0446-62C2-E8DF-6C8A2C96E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1" r="27976"/>
          <a:stretch/>
        </p:blipFill>
        <p:spPr>
          <a:xfrm>
            <a:off x="6499953" y="0"/>
            <a:ext cx="264404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"/>
          <p:cNvSpPr txBox="1">
            <a:spLocks noGrp="1"/>
          </p:cNvSpPr>
          <p:nvPr>
            <p:ph type="body" idx="1"/>
          </p:nvPr>
        </p:nvSpPr>
        <p:spPr>
          <a:xfrm>
            <a:off x="567075" y="1105069"/>
            <a:ext cx="5624405" cy="273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Studi komparatif berdasarkan pendapatan film dari berbagai negara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Menganalisis genre film untuk meningkatkan pendapatan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Pengaruh anggaran terhadap pendapatan dan kesuksesan sebuah film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Memprediksi kesuksesan sebuah film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"/>
          <p:cNvSpPr txBox="1"/>
          <p:nvPr/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endParaRPr sz="2400" b="1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26BC0-2365-96ED-2558-F5E76DFFD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1" r="27976"/>
          <a:stretch/>
        </p:blipFill>
        <p:spPr>
          <a:xfrm>
            <a:off x="6499953" y="0"/>
            <a:ext cx="2644048" cy="5143500"/>
          </a:xfrm>
          <a:prstGeom prst="rect">
            <a:avLst/>
          </a:prstGeom>
        </p:spPr>
      </p:pic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3CD1ADF3-9A27-43AE-01A4-6900C7565563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DATA INFORMATION     EDA     ML MODEL     CONCLUSION     RECOMENDATION</a:t>
            </a:r>
            <a:endParaRPr sz="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11B2A3A1-8731-17FC-9A4D-8692C257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267BCEC6-7D7B-8B2A-F37B-3C49110AC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6171769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DATA </a:t>
            </a:r>
            <a:r>
              <a:rPr lang="en" sz="6000" dirty="0">
                <a:solidFill>
                  <a:schemeClr val="lt1"/>
                </a:solidFill>
              </a:rPr>
              <a:t>INFORMATION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0D9C0C95-A138-2880-2B14-8E7B33589EC8}"/>
              </a:ext>
            </a:extLst>
          </p:cNvPr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560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23133-F04E-EE1E-9114-75FB1F87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3" y="1512781"/>
            <a:ext cx="8604173" cy="3351827"/>
          </a:xfrm>
          <a:prstGeom prst="rect">
            <a:avLst/>
          </a:prstGeom>
        </p:spPr>
      </p:pic>
      <p:sp>
        <p:nvSpPr>
          <p:cNvPr id="4" name="Google Shape;389;p4">
            <a:extLst>
              <a:ext uri="{FF2B5EF4-FFF2-40B4-BE49-F238E27FC236}">
                <a16:creationId xmlns:a16="http://schemas.microsoft.com/office/drawing/2014/main" id="{22ADD86D-B8B3-64FE-C02E-243AEFFE6E7D}"/>
              </a:ext>
            </a:extLst>
          </p:cNvPr>
          <p:cNvSpPr txBox="1"/>
          <p:nvPr/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DATA</a:t>
            </a:r>
            <a:endParaRPr sz="2400" b="1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Google Shape;382;g26aa37f0416_0_1">
            <a:extLst>
              <a:ext uri="{FF2B5EF4-FFF2-40B4-BE49-F238E27FC236}">
                <a16:creationId xmlns:a16="http://schemas.microsoft.com/office/drawing/2014/main" id="{222154FF-0B92-1C97-84CD-C4133FF9E396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INFORMATION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EDA     ML MODEL     CONCLUSION     RECOMENDATION</a:t>
            </a:r>
            <a:endParaRPr sz="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"/>
          <p:cNvSpPr txBox="1"/>
          <p:nvPr/>
        </p:nvSpPr>
        <p:spPr>
          <a:xfrm>
            <a:off x="345049" y="1322574"/>
            <a:ext cx="2386059" cy="16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MISSING VALUES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Terdapat 1,24% nilai NaN dan saya memilih untuk drop data tersebut untuk menjaga kualitas analisis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lang="en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89;p4">
            <a:extLst>
              <a:ext uri="{FF2B5EF4-FFF2-40B4-BE49-F238E27FC236}">
                <a16:creationId xmlns:a16="http://schemas.microsoft.com/office/drawing/2014/main" id="{7E59F768-CEF4-E065-2C83-FE898E229A38}"/>
              </a:ext>
            </a:extLst>
          </p:cNvPr>
          <p:cNvSpPr txBox="1"/>
          <p:nvPr/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24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PREPROCESSING</a:t>
            </a:r>
          </a:p>
        </p:txBody>
      </p:sp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6A76D552-6077-B9E8-3DE2-3CF49CB59406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INFORMATION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EDA     ML MODEL     CONCLUSION     RECOMENDATION</a:t>
            </a:r>
            <a:endParaRPr sz="200" dirty="0"/>
          </a:p>
        </p:txBody>
      </p:sp>
      <p:sp>
        <p:nvSpPr>
          <p:cNvPr id="9" name="Google Shape;407;p6">
            <a:extLst>
              <a:ext uri="{FF2B5EF4-FFF2-40B4-BE49-F238E27FC236}">
                <a16:creationId xmlns:a16="http://schemas.microsoft.com/office/drawing/2014/main" id="{AF4A0C14-959D-91BC-7C36-47CB5A8E0710}"/>
              </a:ext>
            </a:extLst>
          </p:cNvPr>
          <p:cNvSpPr txBox="1"/>
          <p:nvPr/>
        </p:nvSpPr>
        <p:spPr>
          <a:xfrm>
            <a:off x="3028562" y="1316678"/>
            <a:ext cx="2386059" cy="16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DUPLICATES</a:t>
            </a:r>
            <a:endParaRPr lang="en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idak ada duplicates dalam dataset ini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lang="en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07;p6">
            <a:extLst>
              <a:ext uri="{FF2B5EF4-FFF2-40B4-BE49-F238E27FC236}">
                <a16:creationId xmlns:a16="http://schemas.microsoft.com/office/drawing/2014/main" id="{0133F4B0-DEC9-2F1A-2FF3-F71A2F8462E2}"/>
              </a:ext>
            </a:extLst>
          </p:cNvPr>
          <p:cNvSpPr txBox="1"/>
          <p:nvPr/>
        </p:nvSpPr>
        <p:spPr>
          <a:xfrm>
            <a:off x="345049" y="2725271"/>
            <a:ext cx="2386059" cy="183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b="1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INACCURACIES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dataset,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terdapat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penulisan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dimana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film-film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seharusnya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berasal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Australia,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tetapi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tercatat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produksi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Australia.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lakukan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penyesuaian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riset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Bahasa yang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07;p6">
            <a:extLst>
              <a:ext uri="{FF2B5EF4-FFF2-40B4-BE49-F238E27FC236}">
                <a16:creationId xmlns:a16="http://schemas.microsoft.com/office/drawing/2014/main" id="{5CC477BA-14B5-7C8D-F7BC-0F86AA173EF1}"/>
              </a:ext>
            </a:extLst>
          </p:cNvPr>
          <p:cNvSpPr txBox="1"/>
          <p:nvPr/>
        </p:nvSpPr>
        <p:spPr>
          <a:xfrm>
            <a:off x="3028562" y="2740451"/>
            <a:ext cx="2386059" cy="16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lang="en" b="1" i="0" u="none" strike="noStrike" cap="none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Budget dan revenue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kedalam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jutaan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Agar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mudah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dipahami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Saya juga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profit, dan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success.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melihat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keuntungan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kesuksesan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ID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film.</a:t>
            </a:r>
            <a:endParaRPr lang="en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lang="en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0394E-E883-DA23-1F01-CE6AAA93D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4698"/>
          <a:stretch/>
        </p:blipFill>
        <p:spPr>
          <a:xfrm>
            <a:off x="6224530" y="0"/>
            <a:ext cx="29194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B0806351-6DF3-D352-4C54-32E6346F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8FDA4CF5-81EA-5CD9-CCC6-D0A9DB7E35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8501" y="1788794"/>
            <a:ext cx="6171769" cy="1651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6000" dirty="0"/>
              <a:t>EXPLORATORY </a:t>
            </a:r>
            <a:r>
              <a:rPr lang="en" sz="6000" dirty="0">
                <a:solidFill>
                  <a:schemeClr val="bg1"/>
                </a:solidFill>
              </a:rPr>
              <a:t>DATA ANALYSIS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64D51D9D-C869-345B-2F29-7D4D32A5916A}"/>
              </a:ext>
            </a:extLst>
          </p:cNvPr>
          <p:cNvSpPr/>
          <p:nvPr/>
        </p:nvSpPr>
        <p:spPr>
          <a:xfrm>
            <a:off x="702667" y="1703449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73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D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HEATMAP CORRELATION</a:t>
            </a:r>
            <a:endParaRPr lang="en-ID" sz="2400" dirty="0"/>
          </a:p>
        </p:txBody>
      </p:sp>
      <p:sp>
        <p:nvSpPr>
          <p:cNvPr id="441" name="Google Shape;441;p9"/>
          <p:cNvSpPr txBox="1"/>
          <p:nvPr/>
        </p:nvSpPr>
        <p:spPr>
          <a:xfrm>
            <a:off x="4572000" y="1307400"/>
            <a:ext cx="2138781" cy="145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 hubungan yang cukup kuat antara </a:t>
            </a:r>
            <a:r>
              <a:rPr lang="en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budget</a:t>
            </a:r>
            <a:r>
              <a:rPr lang="en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dengan </a:t>
            </a:r>
            <a:r>
              <a:rPr lang="en" sz="1200" b="0" i="0" u="none" strike="noStrike" cap="none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revenue</a:t>
            </a:r>
            <a:endParaRPr sz="1200" dirty="0">
              <a:solidFill>
                <a:srgbClr val="FFFF00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CBE95-EC61-0958-80EA-A47342AD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8" y="1307400"/>
            <a:ext cx="3863960" cy="3114122"/>
          </a:xfrm>
          <a:prstGeom prst="rect">
            <a:avLst/>
          </a:prstGeom>
        </p:spPr>
      </p:pic>
      <p:sp>
        <p:nvSpPr>
          <p:cNvPr id="6" name="Google Shape;382;g26aa37f0416_0_1">
            <a:extLst>
              <a:ext uri="{FF2B5EF4-FFF2-40B4-BE49-F238E27FC236}">
                <a16:creationId xmlns:a16="http://schemas.microsoft.com/office/drawing/2014/main" id="{84960211-DFED-FF39-A3B5-E5B0C79C0279}"/>
              </a:ext>
            </a:extLst>
          </p:cNvPr>
          <p:cNvSpPr txBox="1"/>
          <p:nvPr/>
        </p:nvSpPr>
        <p:spPr>
          <a:xfrm>
            <a:off x="154236" y="0"/>
            <a:ext cx="620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</a:pPr>
            <a:r>
              <a:rPr lang="en" sz="1050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UNDERSTANDING     DATA INFORMATION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" sz="1050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EDA</a:t>
            </a:r>
            <a:r>
              <a:rPr lang="en" sz="10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ML MODEL     CONCLUSION     RECOMENDATION</a:t>
            </a:r>
            <a:endParaRPr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EF4FB-58E5-5E77-2C79-F125F3924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77" r="22219"/>
          <a:stretch/>
        </p:blipFill>
        <p:spPr>
          <a:xfrm>
            <a:off x="6841474" y="0"/>
            <a:ext cx="2302525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1117</Words>
  <Application>Microsoft Office PowerPoint</Application>
  <PresentationFormat>On-screen Show (16:9)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</vt:lpstr>
      <vt:lpstr>Roboto Condensed Light</vt:lpstr>
      <vt:lpstr>Wingdings</vt:lpstr>
      <vt:lpstr>Roboto Condensed</vt:lpstr>
      <vt:lpstr>Series Screenwriter Portfolio Minitheme XL by Slidesgo</vt:lpstr>
      <vt:lpstr>ANALISIS KOMPREHENSIF TERHADAP FILM-FILM DI IMDB</vt:lpstr>
      <vt:lpstr>BUSINESS UNDERSTANDING</vt:lpstr>
      <vt:lpstr>PowerPoint Presentation</vt:lpstr>
      <vt:lpstr>PowerPoint Presentation</vt:lpstr>
      <vt:lpstr>DATA INFORMATION</vt:lpstr>
      <vt:lpstr>PowerPoint Presentation</vt:lpstr>
      <vt:lpstr>PowerPoint Presentation</vt:lpstr>
      <vt:lpstr>EXPLORATORY DATA ANALYSIS</vt:lpstr>
      <vt:lpstr>HEATMAP CORRELATION</vt:lpstr>
      <vt:lpstr>COUNTRY WITH THE HIGHEST REVENUE</vt:lpstr>
      <vt:lpstr>GENRE WITH THE HIGHEST REVENUE</vt:lpstr>
      <vt:lpstr>GENRE WITH THE HIGHEST PROFIT</vt:lpstr>
      <vt:lpstr>HIGHEST REVENUE PER MONTH</vt:lpstr>
      <vt:lpstr>MECHINE LEARNING MODEL</vt:lpstr>
      <vt:lpstr>PREDICTOR VARIABLE</vt:lpstr>
      <vt:lpstr>TARGET VARIABLE</vt:lpstr>
      <vt:lpstr>MODEL EVALUATION</vt:lpstr>
      <vt:lpstr>CONFUSION MATRIX</vt:lpstr>
      <vt:lpstr>CONCLUSION</vt:lpstr>
      <vt:lpstr>CONCLUSION</vt:lpstr>
      <vt:lpstr>RECOMENDATION</vt:lpstr>
      <vt:lpstr>RECOMENDATION</vt:lpstr>
      <vt:lpstr>THANK YOU!!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KOMPREHENSIF TERHADAP FILM-FILM DI IMDB</dc:title>
  <cp:lastModifiedBy>Ahfi Fahrul Farisy</cp:lastModifiedBy>
  <cp:revision>9</cp:revision>
  <dcterms:modified xsi:type="dcterms:W3CDTF">2024-03-05T15:29:01Z</dcterms:modified>
</cp:coreProperties>
</file>