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57" r:id="rId6"/>
    <p:sldId id="275" r:id="rId7"/>
    <p:sldId id="277" r:id="rId8"/>
    <p:sldId id="286" r:id="rId9"/>
    <p:sldId id="294" r:id="rId10"/>
    <p:sldId id="287" r:id="rId11"/>
    <p:sldId id="289" r:id="rId12"/>
    <p:sldId id="295" r:id="rId13"/>
    <p:sldId id="296" r:id="rId14"/>
    <p:sldId id="279" r:id="rId15"/>
    <p:sldId id="280" r:id="rId16"/>
    <p:sldId id="284" r:id="rId17"/>
    <p:sldId id="281" r:id="rId18"/>
    <p:sldId id="282" r:id="rId19"/>
    <p:sldId id="285" r:id="rId20"/>
    <p:sldId id="292" r:id="rId21"/>
    <p:sldId id="297" r:id="rId22"/>
    <p:sldId id="298" r:id="rId23"/>
    <p:sldId id="299" r:id="rId24"/>
    <p:sldId id="300" r:id="rId25"/>
    <p:sldId id="301" r:id="rId26"/>
    <p:sldId id="30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864" autoAdjust="0"/>
  </p:normalViewPr>
  <p:slideViewPr>
    <p:cSldViewPr snapToGrid="0">
      <p:cViewPr varScale="1">
        <p:scale>
          <a:sx n="81" d="100"/>
          <a:sy n="81" d="100"/>
        </p:scale>
        <p:origin x="6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D7193-AAC3-46CF-9838-0D61D5B14A4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B0CB44-BFC1-41F4-ACF6-5D263ABB11D4}">
      <dgm:prSet phldrT="[文本]" custT="1"/>
      <dgm:spPr/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同步</a:t>
          </a:r>
        </a:p>
      </dgm:t>
    </dgm:pt>
    <dgm:pt modelId="{122C9570-B8E9-41B2-83C6-55D9AC554B18}" cxnId="{0D4711FB-1173-4CF4-9544-44A8A3C22A20}" type="parTrans">
      <dgm:prSet/>
      <dgm:spPr/>
      <dgm:t>
        <a:bodyPr/>
        <a:lstStyle/>
        <a:p>
          <a:endParaRPr lang="zh-CN" altLang="en-US"/>
        </a:p>
      </dgm:t>
    </dgm:pt>
    <dgm:pt modelId="{9327F1C1-F77A-4685-B9FF-CDF617F2313E}" cxnId="{0D4711FB-1173-4CF4-9544-44A8A3C22A20}" type="sibTrans">
      <dgm:prSet/>
      <dgm:spPr/>
      <dgm:t>
        <a:bodyPr/>
        <a:lstStyle/>
        <a:p>
          <a:endParaRPr lang="zh-CN" altLang="en-US"/>
        </a:p>
      </dgm:t>
    </dgm:pt>
    <dgm:pt modelId="{45430C0D-FE3C-40AD-8FC7-BFC40B7C0704}">
      <dgm:prSet phldrT="[文本]" custT="1"/>
      <dgm:spPr/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阻塞</a:t>
          </a:r>
        </a:p>
      </dgm:t>
    </dgm:pt>
    <dgm:pt modelId="{7E80E90C-C57C-4490-8DAE-62EAA121A661}" cxnId="{516AD315-EDB4-47CF-BE1E-951A5FEE51D8}" type="parTrans">
      <dgm:prSet/>
      <dgm:spPr/>
      <dgm:t>
        <a:bodyPr/>
        <a:lstStyle/>
        <a:p>
          <a:endParaRPr lang="zh-CN" altLang="en-US"/>
        </a:p>
      </dgm:t>
    </dgm:pt>
    <dgm:pt modelId="{D9ABEC9F-1B79-4BD7-9103-4364563E4458}" cxnId="{516AD315-EDB4-47CF-BE1E-951A5FEE51D8}" type="sibTrans">
      <dgm:prSet/>
      <dgm:spPr/>
      <dgm:t>
        <a:bodyPr/>
        <a:lstStyle/>
        <a:p>
          <a:endParaRPr lang="zh-CN" altLang="en-US"/>
        </a:p>
      </dgm:t>
    </dgm:pt>
    <dgm:pt modelId="{90D861EF-0CF4-4114-874B-A5184F7BDC78}">
      <dgm:prSet phldrT="[文本]" custT="1"/>
      <dgm:spPr/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异步</a:t>
          </a:r>
        </a:p>
      </dgm:t>
    </dgm:pt>
    <dgm:pt modelId="{D050787A-B489-4480-95F7-289F64A67CBA}" cxnId="{34A70D42-3AD8-4DF6-AAE7-FCA66AC639EF}" type="parTrans">
      <dgm:prSet/>
      <dgm:spPr/>
      <dgm:t>
        <a:bodyPr/>
        <a:lstStyle/>
        <a:p>
          <a:endParaRPr lang="zh-CN" altLang="en-US"/>
        </a:p>
      </dgm:t>
    </dgm:pt>
    <dgm:pt modelId="{1B1D5274-1351-4949-ADFC-B81AD7F40A28}" cxnId="{34A70D42-3AD8-4DF6-AAE7-FCA66AC639EF}" type="sibTrans">
      <dgm:prSet/>
      <dgm:spPr/>
      <dgm:t>
        <a:bodyPr/>
        <a:lstStyle/>
        <a:p>
          <a:endParaRPr lang="zh-CN" altLang="en-US"/>
        </a:p>
      </dgm:t>
    </dgm:pt>
    <dgm:pt modelId="{060051E1-6CF6-4BAB-8FE2-6C14D85CAA24}">
      <dgm:prSet phldrT="[文本]" custT="1"/>
      <dgm:spPr/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非阻塞</a:t>
          </a:r>
        </a:p>
      </dgm:t>
    </dgm:pt>
    <dgm:pt modelId="{18E6FF3E-EE1C-4D45-BD10-10C691CBE125}" cxnId="{48EFF888-25C1-48F3-A997-AB3255D19DDF}" type="parTrans">
      <dgm:prSet/>
      <dgm:spPr/>
      <dgm:t>
        <a:bodyPr/>
        <a:lstStyle/>
        <a:p>
          <a:endParaRPr lang="zh-CN" altLang="en-US"/>
        </a:p>
      </dgm:t>
    </dgm:pt>
    <dgm:pt modelId="{B6DE199D-4A33-49DC-A4C3-B04B19CDA436}" cxnId="{48EFF888-25C1-48F3-A997-AB3255D19DDF}" type="sibTrans">
      <dgm:prSet/>
      <dgm:spPr/>
      <dgm:t>
        <a:bodyPr/>
        <a:lstStyle/>
        <a:p>
          <a:endParaRPr lang="zh-CN" altLang="en-US"/>
        </a:p>
      </dgm:t>
    </dgm:pt>
    <dgm:pt modelId="{2BFB8753-538F-41DE-BC52-9387BE2AD364}" type="pres">
      <dgm:prSet presAssocID="{371D7193-AAC3-46CF-9838-0D61D5B14A44}" presName="matrix" presStyleCnt="0">
        <dgm:presLayoutVars>
          <dgm:chMax val="1"/>
          <dgm:dir/>
          <dgm:resizeHandles val="exact"/>
        </dgm:presLayoutVars>
      </dgm:prSet>
      <dgm:spPr/>
    </dgm:pt>
    <dgm:pt modelId="{F70E8A2A-6DA4-46F1-A919-20D8D1FA5A71}" type="pres">
      <dgm:prSet presAssocID="{371D7193-AAC3-46CF-9838-0D61D5B14A44}" presName="axisShape" presStyleLbl="bgShp" presStyleIdx="0" presStyleCnt="1"/>
      <dgm:spPr/>
    </dgm:pt>
    <dgm:pt modelId="{793AB78D-4727-433A-866C-288398F6C71E}" type="pres">
      <dgm:prSet presAssocID="{371D7193-AAC3-46CF-9838-0D61D5B14A4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90504E-79FD-4A25-B42E-0A7ABCA414B3}" type="pres">
      <dgm:prSet presAssocID="{371D7193-AAC3-46CF-9838-0D61D5B14A4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DDE7E3E-D9BD-40A0-9451-61F8BCA5F616}" type="pres">
      <dgm:prSet presAssocID="{371D7193-AAC3-46CF-9838-0D61D5B14A4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A775AA9-33A5-4AC4-8249-2DDE85C681C9}" type="pres">
      <dgm:prSet presAssocID="{371D7193-AAC3-46CF-9838-0D61D5B14A4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6AD315-EDB4-47CF-BE1E-951A5FEE51D8}" srcId="{371D7193-AAC3-46CF-9838-0D61D5B14A44}" destId="{45430C0D-FE3C-40AD-8FC7-BFC40B7C0704}" srcOrd="1" destOrd="0" parTransId="{7E80E90C-C57C-4490-8DAE-62EAA121A661}" sibTransId="{D9ABEC9F-1B79-4BD7-9103-4364563E4458}"/>
    <dgm:cxn modelId="{ECDE491F-6BE3-D741-A55D-9DAACD95F3EC}" type="presOf" srcId="{90D861EF-0CF4-4114-874B-A5184F7BDC78}" destId="{8DDE7E3E-D9BD-40A0-9451-61F8BCA5F616}" srcOrd="0" destOrd="0" presId="urn:microsoft.com/office/officeart/2005/8/layout/matrix2"/>
    <dgm:cxn modelId="{B9B7245C-5614-4B48-99E5-C9B106CB2C99}" type="presOf" srcId="{45430C0D-FE3C-40AD-8FC7-BFC40B7C0704}" destId="{2D90504E-79FD-4A25-B42E-0A7ABCA414B3}" srcOrd="0" destOrd="0" presId="urn:microsoft.com/office/officeart/2005/8/layout/matrix2"/>
    <dgm:cxn modelId="{78A9A75D-4AE8-AF48-BA3F-A85774085F87}" type="presOf" srcId="{060051E1-6CF6-4BAB-8FE2-6C14D85CAA24}" destId="{2A775AA9-33A5-4AC4-8249-2DDE85C681C9}" srcOrd="0" destOrd="0" presId="urn:microsoft.com/office/officeart/2005/8/layout/matrix2"/>
    <dgm:cxn modelId="{34A70D42-3AD8-4DF6-AAE7-FCA66AC639EF}" srcId="{371D7193-AAC3-46CF-9838-0D61D5B14A44}" destId="{90D861EF-0CF4-4114-874B-A5184F7BDC78}" srcOrd="2" destOrd="0" parTransId="{D050787A-B489-4480-95F7-289F64A67CBA}" sibTransId="{1B1D5274-1351-4949-ADFC-B81AD7F40A28}"/>
    <dgm:cxn modelId="{48EFF888-25C1-48F3-A997-AB3255D19DDF}" srcId="{371D7193-AAC3-46CF-9838-0D61D5B14A44}" destId="{060051E1-6CF6-4BAB-8FE2-6C14D85CAA24}" srcOrd="3" destOrd="0" parTransId="{18E6FF3E-EE1C-4D45-BD10-10C691CBE125}" sibTransId="{B6DE199D-4A33-49DC-A4C3-B04B19CDA436}"/>
    <dgm:cxn modelId="{649AFEDB-158A-0C48-9848-FC5FCB34631A}" type="presOf" srcId="{371D7193-AAC3-46CF-9838-0D61D5B14A44}" destId="{2BFB8753-538F-41DE-BC52-9387BE2AD364}" srcOrd="0" destOrd="0" presId="urn:microsoft.com/office/officeart/2005/8/layout/matrix2"/>
    <dgm:cxn modelId="{E62ED4EC-8C36-D24B-AC64-A547C641A9FD}" type="presOf" srcId="{23B0CB44-BFC1-41F4-ACF6-5D263ABB11D4}" destId="{793AB78D-4727-433A-866C-288398F6C71E}" srcOrd="0" destOrd="0" presId="urn:microsoft.com/office/officeart/2005/8/layout/matrix2"/>
    <dgm:cxn modelId="{0D4711FB-1173-4CF4-9544-44A8A3C22A20}" srcId="{371D7193-AAC3-46CF-9838-0D61D5B14A44}" destId="{23B0CB44-BFC1-41F4-ACF6-5D263ABB11D4}" srcOrd="0" destOrd="0" parTransId="{122C9570-B8E9-41B2-83C6-55D9AC554B18}" sibTransId="{9327F1C1-F77A-4685-B9FF-CDF617F2313E}"/>
    <dgm:cxn modelId="{F2B8AA19-BB91-0149-A252-F03D99A54EEC}" type="presParOf" srcId="{2BFB8753-538F-41DE-BC52-9387BE2AD364}" destId="{F70E8A2A-6DA4-46F1-A919-20D8D1FA5A71}" srcOrd="0" destOrd="0" presId="urn:microsoft.com/office/officeart/2005/8/layout/matrix2"/>
    <dgm:cxn modelId="{51A2545A-07F4-344F-AC8E-09C46063C480}" type="presParOf" srcId="{2BFB8753-538F-41DE-BC52-9387BE2AD364}" destId="{793AB78D-4727-433A-866C-288398F6C71E}" srcOrd="1" destOrd="0" presId="urn:microsoft.com/office/officeart/2005/8/layout/matrix2"/>
    <dgm:cxn modelId="{9C4D45FA-15CB-5B47-B2A1-A9B08AE1996C}" type="presParOf" srcId="{2BFB8753-538F-41DE-BC52-9387BE2AD364}" destId="{2D90504E-79FD-4A25-B42E-0A7ABCA414B3}" srcOrd="2" destOrd="0" presId="urn:microsoft.com/office/officeart/2005/8/layout/matrix2"/>
    <dgm:cxn modelId="{83BF0A8B-B6F5-2045-84C9-9FF7519D2CC8}" type="presParOf" srcId="{2BFB8753-538F-41DE-BC52-9387BE2AD364}" destId="{8DDE7E3E-D9BD-40A0-9451-61F8BCA5F616}" srcOrd="3" destOrd="0" presId="urn:microsoft.com/office/officeart/2005/8/layout/matrix2"/>
    <dgm:cxn modelId="{E0910287-8BE2-524E-AD7A-D07E7260150F}" type="presParOf" srcId="{2BFB8753-538F-41DE-BC52-9387BE2AD364}" destId="{2A775AA9-33A5-4AC4-8249-2DDE85C681C9}" srcOrd="4" destOrd="0" presId="urn:microsoft.com/office/officeart/2005/8/layout/matrix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E8A2A-6DA4-46F1-A919-20D8D1FA5A71}">
      <dsp:nvSpPr>
        <dsp:cNvPr id="0" name=""/>
        <dsp:cNvSpPr/>
      </dsp:nvSpPr>
      <dsp:spPr>
        <a:xfrm>
          <a:off x="770911" y="0"/>
          <a:ext cx="3452119" cy="345211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AB78D-4727-433A-866C-288398F6C71E}">
      <dsp:nvSpPr>
        <dsp:cNvPr id="0" name=""/>
        <dsp:cNvSpPr/>
      </dsp:nvSpPr>
      <dsp:spPr>
        <a:xfrm>
          <a:off x="995299" y="224387"/>
          <a:ext cx="1380847" cy="1380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同步</a:t>
          </a:r>
        </a:p>
      </dsp:txBody>
      <dsp:txXfrm>
        <a:off x="1062706" y="291794"/>
        <a:ext cx="1246033" cy="1246033"/>
      </dsp:txXfrm>
    </dsp:sp>
    <dsp:sp modelId="{2D90504E-79FD-4A25-B42E-0A7ABCA414B3}">
      <dsp:nvSpPr>
        <dsp:cNvPr id="0" name=""/>
        <dsp:cNvSpPr/>
      </dsp:nvSpPr>
      <dsp:spPr>
        <a:xfrm>
          <a:off x="2617795" y="224387"/>
          <a:ext cx="1380847" cy="1380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阻塞</a:t>
          </a:r>
        </a:p>
      </dsp:txBody>
      <dsp:txXfrm>
        <a:off x="2685202" y="291794"/>
        <a:ext cx="1246033" cy="1246033"/>
      </dsp:txXfrm>
    </dsp:sp>
    <dsp:sp modelId="{8DDE7E3E-D9BD-40A0-9451-61F8BCA5F616}">
      <dsp:nvSpPr>
        <dsp:cNvPr id="0" name=""/>
        <dsp:cNvSpPr/>
      </dsp:nvSpPr>
      <dsp:spPr>
        <a:xfrm>
          <a:off x="995299" y="1846883"/>
          <a:ext cx="1380847" cy="1380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异步</a:t>
          </a:r>
        </a:p>
      </dsp:txBody>
      <dsp:txXfrm>
        <a:off x="1062706" y="1914290"/>
        <a:ext cx="1246033" cy="1246033"/>
      </dsp:txXfrm>
    </dsp:sp>
    <dsp:sp modelId="{2A775AA9-33A5-4AC4-8249-2DDE85C681C9}">
      <dsp:nvSpPr>
        <dsp:cNvPr id="0" name=""/>
        <dsp:cNvSpPr/>
      </dsp:nvSpPr>
      <dsp:spPr>
        <a:xfrm>
          <a:off x="2617795" y="1846883"/>
          <a:ext cx="1380847" cy="1380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非阻塞</a:t>
          </a:r>
        </a:p>
      </dsp:txBody>
      <dsp:txXfrm>
        <a:off x="2685202" y="1914290"/>
        <a:ext cx="1246033" cy="1246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F77A0-45CB-48E2-93C1-781D2463D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多线程同步框架是怎么做出来的，特别的讲一下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搜索引擎、</a:t>
            </a:r>
            <a:r>
              <a:rPr lang="en-US" altLang="zh-CN" dirty="0"/>
              <a:t>Hadoop, </a:t>
            </a:r>
            <a:r>
              <a:rPr lang="en-US" altLang="zh-CN" dirty="0" err="1"/>
              <a:t>strom</a:t>
            </a:r>
            <a:r>
              <a:rPr lang="en-US" altLang="zh-CN" dirty="0"/>
              <a:t>, spark</a:t>
            </a:r>
            <a:r>
              <a:rPr lang="zh-CN" altLang="en-US" dirty="0"/>
              <a:t>等属于计算类服务</a:t>
            </a:r>
            <a:endParaRPr lang="en-US" altLang="zh-CN" dirty="0"/>
          </a:p>
          <a:p>
            <a:r>
              <a:rPr lang="en-US" altLang="zh-CN" dirty="0" err="1"/>
              <a:t>Rabbitmq</a:t>
            </a:r>
            <a:r>
              <a:rPr lang="en-US" altLang="zh-CN" dirty="0"/>
              <a:t>, </a:t>
            </a:r>
            <a:r>
              <a:rPr lang="en-US" altLang="zh-CN" dirty="0" err="1"/>
              <a:t>kafka</a:t>
            </a:r>
            <a:r>
              <a:rPr lang="zh-CN" altLang="en-US" dirty="0"/>
              <a:t>等，属于通讯类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假设读者已经知道这些基本概念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`</a:t>
            </a:r>
            <a:r>
              <a:rPr lang="zh-CN" altLang="en-US"/>
              <a:t>三个要点：</a:t>
            </a:r>
            <a:endParaRPr lang="en-US" altLang="zh-CN"/>
          </a:p>
          <a:p>
            <a:r>
              <a:rPr lang="zh-CN" altLang="zh-CN"/>
              <a:t>·</a:t>
            </a:r>
            <a:r>
              <a:rPr lang="zh-CN" altLang="en-US"/>
              <a:t>能够达到什么性能，说一下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5D9B-6AE1-4366-9571-2DF13DAB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D775E3-E0F4-4D03-9A13-2994FFDB8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54EDFE-E337-4C73-819C-987AAFCD101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opensource.tencent.com/libco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hyperlink" Target="http://www.lanindex.com/%E8%AE%A9%E6%88%91%E4%BB%AC%E8%B0%88%E8%B0%88%E6%B8%B8%E6%88%8F%E6%9C%8D%E5%8A%A1%E5%99%A8%E5%BC%80%E5%8F%91%EF%BC%88%E4%B8%8A%EF%BC%89/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网络服务框架和常见架构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52367" y="4683178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 张富春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2017-06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单机服务：几种典型框架的对比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6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多线程同步： TCE, YAAF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纯异步：haproxy, redis,nodejs (yaaf, tce)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半同步半异步 (tce)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多进程同步：spp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(see: haomiao.qq.com)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fast cgi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5.多线程异步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memcached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多进程异步：nginx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 微进程框架：erlang, go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 不推荐使用的模式：每请求每进程(线程)，APACHE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单机服务：复习基本概念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 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 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流媒体处理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请求队列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相应队列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事件循环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单机服务：协程框架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关键的组件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协程组件：</a:t>
            </a:r>
            <a:r>
              <a:rPr lang="en-US" altLang="zh-CN" u="sng" dirty="0">
                <a:hlinkClick r:id="rId1"/>
              </a:rPr>
              <a:t>http://opensource.tencent.com/libco.html</a:t>
            </a:r>
            <a:endParaRPr lang="en-US" altLang="zh-CN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自己实现的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保存上下文（协程的堆栈）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点：同步编码，异步性能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需注意：不能阻塞，协程的堆栈限制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单机服务：新玩法，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的闭包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纯异步非阻塞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简单的状态机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方便的回调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本质上是更简单的上下文管理、状态机管理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0965" y="3267762"/>
            <a:ext cx="48285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function onEvent1(){</a:t>
            </a:r>
            <a:endParaRPr kumimoji="1" lang="en-US" altLang="zh-CN"/>
          </a:p>
          <a:p>
            <a:r>
              <a:rPr kumimoji="1" lang="en-US" altLang="zh-CN"/>
              <a:t>    var local_var = 1;</a:t>
            </a:r>
            <a:endParaRPr kumimoji="1" lang="en-US" altLang="zh-CN"/>
          </a:p>
          <a:p>
            <a:r>
              <a:rPr kumimoji="1" lang="en-US" altLang="zh-CN"/>
              <a:t>    do_something(param, event_function(){</a:t>
            </a:r>
            <a:endParaRPr kumimoji="1" lang="en-US" altLang="zh-CN"/>
          </a:p>
          <a:p>
            <a:r>
              <a:rPr kumimoji="1" lang="en-US" altLang="zh-CN"/>
              <a:t>          // use local_var</a:t>
            </a:r>
            <a:endParaRPr kumimoji="1" lang="en-US" altLang="zh-CN"/>
          </a:p>
          <a:p>
            <a:r>
              <a:rPr kumimoji="1" lang="en-US" altLang="zh-CN"/>
              <a:t>    });</a:t>
            </a:r>
            <a:endParaRPr kumimoji="1" lang="en-US" altLang="zh-CN"/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单机服务：几种典型框架的对比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2065867"/>
          <a:ext cx="10686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278"/>
                <a:gridCol w="887074"/>
                <a:gridCol w="1198179"/>
                <a:gridCol w="1870841"/>
                <a:gridCol w="45930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网络框架模型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网络波动的影响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单机极限性能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单线程</a:t>
                      </a:r>
                      <a:r>
                        <a:rPr lang="en-US" altLang="zh-CN" dirty="0"/>
                        <a:t>IO)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多线程同步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7w/s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纯异步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18w/s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协程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18w/s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nodejs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单机服务：网络框架的监控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31251" y="4346025"/>
            <a:ext cx="5097517" cy="1145629"/>
            <a:chOff x="893379" y="2811516"/>
            <a:chExt cx="5097517" cy="1145629"/>
          </a:xfrm>
        </p:grpSpPr>
        <p:sp>
          <p:nvSpPr>
            <p:cNvPr id="4" name="右箭头 3"/>
            <p:cNvSpPr/>
            <p:nvPr/>
          </p:nvSpPr>
          <p:spPr>
            <a:xfrm>
              <a:off x="893379" y="3195145"/>
              <a:ext cx="851338" cy="37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744717" y="2811517"/>
              <a:ext cx="1145628" cy="1145628"/>
              <a:chOff x="2343807" y="2848303"/>
              <a:chExt cx="1145628" cy="114562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506717" y="3011213"/>
                <a:ext cx="819807" cy="8198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3807" y="2848303"/>
                <a:ext cx="1145628" cy="1145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右箭头 7"/>
            <p:cNvSpPr/>
            <p:nvPr/>
          </p:nvSpPr>
          <p:spPr>
            <a:xfrm>
              <a:off x="2890344" y="2811517"/>
              <a:ext cx="1103587" cy="1576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2890343" y="3032235"/>
              <a:ext cx="1103588" cy="162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2890343" y="3255581"/>
              <a:ext cx="1103588" cy="1602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890343" y="3478927"/>
              <a:ext cx="1103588" cy="162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890343" y="3704901"/>
              <a:ext cx="1103588" cy="1602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993931" y="2811516"/>
              <a:ext cx="1145628" cy="1145628"/>
              <a:chOff x="2343807" y="2848303"/>
              <a:chExt cx="1145628" cy="114562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506717" y="3011213"/>
                <a:ext cx="819807" cy="8198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343807" y="2848303"/>
                <a:ext cx="1145628" cy="1145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右箭头 16"/>
            <p:cNvSpPr/>
            <p:nvPr/>
          </p:nvSpPr>
          <p:spPr>
            <a:xfrm>
              <a:off x="5139558" y="3195145"/>
              <a:ext cx="851338" cy="37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接收、入队、请求队列满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出队、队列中超时、处理成功、处理失败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回包入队、回包队列满、回包出队、回包成功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C10K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C10M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i="1" dirty="0"/>
              <a:t>Dan Kegel     </a:t>
            </a:r>
            <a:r>
              <a:rPr lang="en-US" altLang="zh-CN" dirty="0"/>
              <a:t>Last updated: 2 Sept 2006</a:t>
            </a:r>
            <a:br>
              <a:rPr lang="en-US" altLang="zh-CN" dirty="0"/>
            </a:br>
            <a:r>
              <a:rPr lang="en-US" altLang="zh-CN" dirty="0"/>
              <a:t> 《The C10K problem》</a:t>
            </a:r>
            <a:br>
              <a:rPr lang="en-US" altLang="zh-CN" dirty="0"/>
            </a:br>
            <a:r>
              <a:rPr lang="en-US" altLang="zh-CN" dirty="0"/>
              <a:t>    ——</a:t>
            </a:r>
            <a:r>
              <a:rPr lang="zh-CN" altLang="en-US" dirty="0"/>
              <a:t>单机一万并发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epoll</a:t>
            </a:r>
            <a:r>
              <a:rPr lang="en-US" altLang="zh-CN" dirty="0"/>
              <a:t>, </a:t>
            </a:r>
            <a:r>
              <a:rPr lang="zh-CN" altLang="en-US" dirty="0"/>
              <a:t>纯异步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C10M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单机一千万并发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万兆网卡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多队列网卡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用户态协议栈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单机服务：神器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protocol buffers + RPC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 thrift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zeromq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nanomsg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8920" y="5900493"/>
            <a:ext cx="66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/>
              <a:t>不会写网络框架也没关系！</a:t>
            </a:r>
            <a:endParaRPr kumimoji="1" lang="zh-CN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56267"/>
            <a:ext cx="10131425" cy="3649133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第一部分：如何开发单机服务</a:t>
            </a:r>
            <a:endParaRPr lang="en-US" altLang="zh-CN" sz="2400" dirty="0">
              <a:solidFill>
                <a:schemeClr val="tx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类服务开发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792313" y="819807"/>
            <a:ext cx="4779578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谢谢！第一部分结束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类：基本概念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内存是新的磁盘，磁盘是新的磁带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互联网服务：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cache(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远程数据结构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有状态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提升性能的原理：让数据尽可能近地靠近用的的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存在的原理：数据局部性原理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 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非持久化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年进入腾讯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后台老司机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everybody call me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外号“教主”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(yin)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(dang)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为人低调严肃，不苟言笑，沉闷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0[@J``MG$IFRI}IU@LG1I4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5976" y="1438779"/>
            <a:ext cx="238125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cache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 on 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模式（无锁数据结构等，解决并发）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是性能最高的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，有状态和扩容之痛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还是热数据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常用数据结构：数组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bitmap(bloom filter), B+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hash,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hash...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客户端实现分布式：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一致性算法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代理服务器实现分布式：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CAS(compare and set)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QQ图片201312252039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8" y="2672435"/>
            <a:ext cx="5151667" cy="404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存储类：基本概念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结构化存储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vs. NOSQL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远程数据结构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基于关系模型，便于构建复杂业务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，简单高效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触发器等特性，支持在数据库端写业务逻辑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字段类型等约束，保障数据的规范性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，支持事务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Master-slave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方式提升可用性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select 5000/s, insert 1000/s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分区扩展性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，你必须知道的九件事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see: http://blog.nosqlfan.com/html/1535.html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960" y="2541270"/>
            <a:ext cx="630110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远程数据结构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key-value ?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便于做分区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业务层实现复杂业务逻辑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：关系数据库，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：银行等行业数据库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：互联网行业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325" y="3366770"/>
            <a:ext cx="5989955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存储类：如何不丢数据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master-slave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快照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binlog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序列号，版本号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存储类：其他存储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嵌入式数据库：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LITE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 db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列存储：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big table,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大文件存储：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gfs(google file system),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多读多写(N,W,R)：amazon dynamo，facebook cassandra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随机写变顺序写：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 db, ss table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分布式系统的新挑战：分布式高可用强一致性存储系统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微信红包</a:t>
            </a:r>
            <a:endParaRPr lang="zh-CN" altLang="en-US" sz="14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paxos/raft/</a:t>
            </a:r>
            <a:r>
              <a:rPr lang="zh-CN" altLang="en-US" sz="14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两段提交等原理实现</a:t>
            </a:r>
            <a:endParaRPr lang="zh-CN" altLang="en-US" sz="14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  <a:r>
              <a:rPr lang="zh-CN" altLang="en-US" sz="14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都满足了，但是吞吐量必然受影响</a:t>
            </a:r>
            <a:endParaRPr lang="zh-CN" altLang="en-US" sz="14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proxy模式: 一般用单线程单进程的纯异步server实现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haproxy, nginx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msgq)模式：发布订阅，用于解耦, RabbitMQ, kafka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agent模式：异步频率匹配，管理连接过多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非同源(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)模式：UDP通讯, QQ聊天服务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LVS模式：ip-tunnel模式，在IP协议之上实现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56267"/>
            <a:ext cx="10131425" cy="3649133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第一部分：如何开发单机服务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类服务开发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map-reduce：hadoop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并行计算：广播，搜索引擎，微博首页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类系统： 读扩散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写扩散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流式计算：storm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配置中心：zookeeper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名字服务：DNS，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腾讯自有寻址服务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代理：位置透明性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关系数据库中的事务性支持: ACID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一个选主的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diaosi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 incease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未讨论的一些场景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，比特币，区块链技术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现状：RPC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接入云、CACHE云、存储云，解决了大多数业务的需要；后台开发的工作存空间被压缩到只关注业务层（只关注逻辑层）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现状：虚拟机技术，让以单机为单位的容灾变得简单，弹性云计算的特性也由此实现。后台开发不再需要关注单点问题、负载均衡问题。（只关注单机）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云语言的诞生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让云端开发变得纯粹只关注业务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专有通讯硬件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虚拟化技术是淘汰后台开发的大杀器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2775" y="6210300"/>
            <a:ext cx="6110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latin typeface="Arial" panose="020B0604020202020204" pitchFamily="34" charset="0"/>
                <a:sym typeface="+mn-ea"/>
              </a:rPr>
              <a:t>后台开发的门槛将会越来越低！！！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2453" y="2796363"/>
            <a:ext cx="6747094" cy="145626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如何开发单机服务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单机服务：不讨论什么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select/poll/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libev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Reactor 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Proactor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Boost.asio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Muduo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单机服务：基本概念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 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 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流媒体处理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请求队列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相应队列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事件循环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单机服务：基本概念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84" y="1999703"/>
            <a:ext cx="5860082" cy="33874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59917" y="5381297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让我们谈谈游戏服务器开发（上）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46614" y="2046610"/>
          <a:ext cx="4993942" cy="345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单机服务：同步阻塞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6" cy="354403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服务器的例子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 SERVER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2.6GHz, 16G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千兆网卡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229000/s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23440" y="5791200"/>
          <a:ext cx="1422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包装程序外壳对象" showAsIcon="1" r:id="rId1" imgW="1057275" imgH="638175" progId="Package">
                  <p:embed/>
                </p:oleObj>
              </mc:Choice>
              <mc:Fallback>
                <p:oleObj name="包装程序外壳对象" showAsIcon="1" r:id="rId1" imgW="1057275" imgH="638175" progId="Package">
                  <p:embed/>
                  <p:pic>
                    <p:nvPicPr>
                      <p:cNvPr id="0" name="图片 10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23440" y="5791200"/>
                        <a:ext cx="1422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83331" y="1949214"/>
            <a:ext cx="8508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for (;;){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recv_len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recvfrom</a:t>
            </a:r>
            <a:r>
              <a:rPr lang="en-US" altLang="zh-CN" dirty="0"/>
              <a:t>(</a:t>
            </a:r>
            <a:r>
              <a:rPr lang="en-US" altLang="zh-CN" dirty="0" err="1"/>
              <a:t>udp_svr</a:t>
            </a:r>
            <a:r>
              <a:rPr lang="en-US" altLang="zh-CN" dirty="0"/>
              <a:t>,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), </a:t>
            </a:r>
            <a:br>
              <a:rPr lang="en-US" altLang="zh-CN" dirty="0"/>
            </a:br>
            <a:r>
              <a:rPr lang="en-US" altLang="zh-CN" dirty="0"/>
              <a:t>                                                  0,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*)&amp;</a:t>
            </a:r>
            <a:r>
              <a:rPr lang="en-US" altLang="zh-CN" dirty="0" err="1"/>
              <a:t>remote_addr</a:t>
            </a:r>
            <a:r>
              <a:rPr lang="en-US" altLang="zh-CN" dirty="0"/>
              <a:t>, &amp;</a:t>
            </a:r>
            <a:r>
              <a:rPr lang="en-US" altLang="zh-CN" dirty="0" err="1"/>
              <a:t>addr_len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recv_len</a:t>
            </a:r>
            <a:r>
              <a:rPr lang="en-US" altLang="zh-CN" dirty="0"/>
              <a:t>&lt;=0){</a:t>
            </a:r>
            <a:endParaRPr lang="en-US" altLang="zh-CN" dirty="0"/>
          </a:p>
          <a:p>
            <a:r>
              <a:rPr lang="en-US" altLang="zh-CN" dirty="0"/>
              <a:t>            continue;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zh-CN" altLang="en-US" dirty="0"/>
              <a:t>回包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send_len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sendto</a:t>
            </a:r>
            <a:r>
              <a:rPr lang="en-US" altLang="zh-CN" dirty="0"/>
              <a:t>(</a:t>
            </a:r>
            <a:r>
              <a:rPr lang="en-US" altLang="zh-CN" dirty="0" err="1"/>
              <a:t>udp_svr</a:t>
            </a:r>
            <a:r>
              <a:rPr lang="en-US" altLang="zh-CN" dirty="0"/>
              <a:t>,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recv_len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                                               0,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*)&amp;</a:t>
            </a:r>
            <a:r>
              <a:rPr lang="en-US" altLang="zh-CN" dirty="0" err="1"/>
              <a:t>remote_addr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));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send_len</a:t>
            </a:r>
            <a:r>
              <a:rPr lang="en-US" altLang="zh-CN" dirty="0"/>
              <a:t>&lt;</a:t>
            </a:r>
            <a:r>
              <a:rPr lang="en-US" altLang="zh-CN" dirty="0" err="1"/>
              <a:t>recv_len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            continue;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en-US" altLang="zh-CN" dirty="0" err="1"/>
              <a:t>todo</a:t>
            </a:r>
            <a:r>
              <a:rPr lang="en-US" altLang="zh-CN" dirty="0"/>
              <a:t>: stat code is here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单机服务：异步非阻塞服务的典型结构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54"/>
          <p:cNvSpPr txBox="1">
            <a:spLocks noChangeArrowheads="1"/>
          </p:cNvSpPr>
          <p:nvPr/>
        </p:nvSpPr>
        <p:spPr>
          <a:xfrm>
            <a:off x="457200" y="1600200"/>
            <a:ext cx="8229600" cy="496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/>
              <a:t>while (1){</a:t>
            </a:r>
            <a:br>
              <a:rPr lang="zh-CN" altLang="zh-CN" dirty="0"/>
            </a:br>
            <a:r>
              <a:rPr lang="zh-CN" altLang="zh-CN" dirty="0"/>
              <a:t>    wait_event();</a:t>
            </a:r>
            <a:br>
              <a:rPr lang="zh-CN" altLang="zh-CN" dirty="0"/>
            </a:br>
            <a:r>
              <a:rPr lang="zh-CN" altLang="zh-CN" dirty="0"/>
              <a:t>    switch (event){</a:t>
            </a:r>
            <a:br>
              <a:rPr lang="zh-CN" altLang="zh-CN" dirty="0"/>
            </a:br>
            <a:r>
              <a:rPr lang="zh-CN" altLang="zh-CN" dirty="0"/>
              <a:t>    case ClientAccept: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/>
              <a:t>    case ClientDataArrive: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/>
              <a:t>    case ClientSendBufferValid: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/>
              <a:t>    case OnTimer: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/>
              <a:t>    case OnError: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/>
              <a:t>    default</a:t>
            </a:r>
            <a:r>
              <a:rPr lang="en-US" altLang="zh-CN" dirty="0"/>
              <a:t>:</a:t>
            </a:r>
            <a:r>
              <a:rPr lang="zh-CN" altLang="zh-CN" dirty="0"/>
              <a:t> OnIdel();</a:t>
            </a:r>
            <a:br>
              <a:rPr lang="zh-CN" altLang="zh-CN" dirty="0"/>
            </a:br>
            <a:r>
              <a:rPr lang="zh-CN" altLang="zh-CN" dirty="0"/>
              <a:t>    }</a:t>
            </a:r>
            <a:br>
              <a:rPr lang="zh-CN" altLang="zh-CN" dirty="0"/>
            </a:br>
            <a:r>
              <a:rPr lang="zh-CN" altLang="zh-CN" dirty="0"/>
              <a:t>}</a:t>
            </a:r>
            <a:br>
              <a:rPr lang="zh-CN" altLang="zh-CN" dirty="0"/>
            </a:br>
            <a:br>
              <a:rPr lang="zh-CN" altLang="zh-CN" dirty="0"/>
            </a:br>
            <a:r>
              <a:rPr lang="zh-CN" altLang="zh-CN" dirty="0"/>
              <a:t>SessionStateMachine:   fd-&gt;state</a:t>
            </a:r>
            <a:endParaRPr lang="zh-CN" altLang="zh-CN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127157" y="2142067"/>
            <a:ext cx="3690069" cy="3649133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尽可能少的数据拷贝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4079</Words>
  <Application>WPS 演示</Application>
  <PresentationFormat>宽屏</PresentationFormat>
  <Paragraphs>362</Paragraphs>
  <Slides>35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Arial</vt:lpstr>
      <vt:lpstr>微软雅黑</vt:lpstr>
      <vt:lpstr>Calibri Light</vt:lpstr>
      <vt:lpstr>Calibri</vt:lpstr>
      <vt:lpstr>等线</vt:lpstr>
      <vt:lpstr>天体</vt:lpstr>
      <vt:lpstr>Package</vt:lpstr>
      <vt:lpstr>网络服务框架和常见架构</vt:lpstr>
      <vt:lpstr>个人介绍</vt:lpstr>
      <vt:lpstr>目录</vt:lpstr>
      <vt:lpstr>如何开发单机服务</vt:lpstr>
      <vt:lpstr>单机服务：不讨论什么</vt:lpstr>
      <vt:lpstr>单机服务：基本概念</vt:lpstr>
      <vt:lpstr>单机服务：基本概念</vt:lpstr>
      <vt:lpstr>单机服务：同步阻塞</vt:lpstr>
      <vt:lpstr>单机服务：异步非阻塞服务的典型结构</vt:lpstr>
      <vt:lpstr>单机服务：几种典型框架的对比</vt:lpstr>
      <vt:lpstr>单机服务：复习基本概念</vt:lpstr>
      <vt:lpstr>单机服务：协程框架</vt:lpstr>
      <vt:lpstr>单机服务：新玩法，nodejs的闭包</vt:lpstr>
      <vt:lpstr>单机服务：几种典型框架的对比</vt:lpstr>
      <vt:lpstr>单机服务：网络框架的监控</vt:lpstr>
      <vt:lpstr>单机服务：从C10K问题到C10M问题</vt:lpstr>
      <vt:lpstr>单机服务：神器</vt:lpstr>
      <vt:lpstr>目录</vt:lpstr>
      <vt:lpstr>CACHE类：基本概念</vt:lpstr>
      <vt:lpstr>CACHE类：local cache</vt:lpstr>
      <vt:lpstr>CACHE类：分布式cache</vt:lpstr>
      <vt:lpstr>存储类：基本概念</vt:lpstr>
      <vt:lpstr>存储类：SQL</vt:lpstr>
      <vt:lpstr>存储类：NOSQL</vt:lpstr>
      <vt:lpstr>存储类：NOSQL</vt:lpstr>
      <vt:lpstr>存储类：NOSQL</vt:lpstr>
      <vt:lpstr>存储类：CAP理论</vt:lpstr>
      <vt:lpstr>存储类：如何不丢数据</vt:lpstr>
      <vt:lpstr>存储类：其他存储</vt:lpstr>
      <vt:lpstr>通讯类</vt:lpstr>
      <vt:lpstr>计算类</vt:lpstr>
      <vt:lpstr>寻址类</vt:lpstr>
      <vt:lpstr>事务类</vt:lpstr>
      <vt:lpstr>未讨论的一些场景</vt:lpstr>
      <vt:lpstr>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ahfuzhang</dc:creator>
  <cp:lastModifiedBy>ahfuzhang</cp:lastModifiedBy>
  <cp:revision>199</cp:revision>
  <dcterms:created xsi:type="dcterms:W3CDTF">2017-04-25T08:17:00Z</dcterms:created>
  <dcterms:modified xsi:type="dcterms:W3CDTF">2017-06-15T12:01:30Z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