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8" r:id="rId2"/>
    <p:sldId id="258" r:id="rId3"/>
    <p:sldId id="259" r:id="rId4"/>
    <p:sldId id="399" r:id="rId5"/>
    <p:sldId id="400" r:id="rId6"/>
    <p:sldId id="401" r:id="rId7"/>
    <p:sldId id="389" r:id="rId8"/>
    <p:sldId id="402" r:id="rId9"/>
    <p:sldId id="403" r:id="rId10"/>
    <p:sldId id="393" r:id="rId11"/>
    <p:sldId id="391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9FB"/>
    <a:srgbClr val="0071BC"/>
    <a:srgbClr val="2E3192"/>
    <a:srgbClr val="CF2A0F"/>
    <a:srgbClr val="1B1464"/>
    <a:srgbClr val="29ABE2"/>
    <a:srgbClr val="4F81BD"/>
    <a:srgbClr val="C55A11"/>
    <a:srgbClr val="7F7F7F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A87-3608-469B-BC90-96C2971D7F3E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0A07C-5060-4CFD-9FDA-F72A85993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6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독일 해외교육과정을 발표했던 </a:t>
            </a:r>
            <a:r>
              <a:rPr lang="en-US" altLang="ko-KR" dirty="0"/>
              <a:t>2</a:t>
            </a:r>
            <a:r>
              <a:rPr lang="ko-KR" altLang="en-US" dirty="0"/>
              <a:t>조입니다</a:t>
            </a:r>
            <a:r>
              <a:rPr lang="en-US" altLang="ko-KR" dirty="0"/>
              <a:t>. </a:t>
            </a:r>
            <a:r>
              <a:rPr lang="ko-KR" altLang="en-US" dirty="0"/>
              <a:t>이번 발표에는 저와 신윤수 학우가 정보기술과 활용 교과서 분석 및 선생님 현장 인터뷰에 대한 발표를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발표를 위해 김유경 학우가 </a:t>
            </a:r>
            <a:r>
              <a:rPr lang="ko-KR" altLang="en-US" dirty="0" err="1"/>
              <a:t>피피티</a:t>
            </a:r>
            <a:r>
              <a:rPr lang="ko-KR" altLang="en-US" dirty="0"/>
              <a:t> 총 디자이너를 맡아줬고 동영상 편집의 달인 </a:t>
            </a:r>
            <a:r>
              <a:rPr lang="ko-KR" altLang="en-US" dirty="0" err="1"/>
              <a:t>주혜지</a:t>
            </a:r>
            <a:r>
              <a:rPr lang="ko-KR" altLang="en-US" dirty="0"/>
              <a:t> 학우가 인터뷰영상 편집에 힘을 써줬습니다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목차입니다</a:t>
            </a:r>
            <a:r>
              <a:rPr lang="en-US" altLang="ko-KR" dirty="0"/>
              <a:t>. </a:t>
            </a:r>
            <a:r>
              <a:rPr lang="ko-KR" altLang="en-US" dirty="0"/>
              <a:t> 교과서 분석에 앞서 도입부분에서는 정보컴퓨터교과목에 대한 전반적인 이야기를 잠시 하겠습니다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교과서 분석을 </a:t>
            </a:r>
            <a:r>
              <a:rPr lang="ko-KR" altLang="en-US" dirty="0" err="1"/>
              <a:t>신윤수학우가</a:t>
            </a:r>
            <a:r>
              <a:rPr lang="ko-KR" altLang="en-US" dirty="0"/>
              <a:t> 발표해주고</a:t>
            </a:r>
            <a:r>
              <a:rPr lang="en-US" altLang="ko-KR" dirty="0"/>
              <a:t>, </a:t>
            </a:r>
            <a:r>
              <a:rPr lang="ko-KR" altLang="en-US" dirty="0"/>
              <a:t>다시 제가 학교현장에서의 교과서에 대한 인터뷰 영상 요약을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5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7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0CC31-826F-474E-9821-3C64DCB4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BB2BE-9323-4928-93BE-F126F403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ADC9C-D286-4C61-A1C5-531AD38B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B22F3-2EEE-4703-AB68-4BF74E2C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E5769-9A05-49DC-A8CF-6B48EFEB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49304-CB46-4511-9B08-C8C4F7FF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4680A-095C-4C89-8A6E-287CCB3C1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5A44-B87B-4BBD-90F2-A44684E1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212A-8199-4E30-AC8E-B64B7BD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30ED-ED50-4C50-92D4-8322D77E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0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3148B-CC97-40E1-AEE5-BCB0FF9FF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02A76-78C3-4461-B67C-B17C9E85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EB09C-9D2A-46AA-832E-FA84DF8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1D883-EB52-4D79-9939-50A97AC2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E4DC9-BA88-4639-ADE7-B5EDEFD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3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" y="3463605"/>
            <a:ext cx="12191998" cy="33943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3706853"/>
            <a:ext cx="12191998" cy="2228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261256" indent="-261256" algn="ctr">
              <a:buFont typeface="Arial" panose="020B0604020202020204" pitchFamily="34" charset="0"/>
              <a:buChar char="•"/>
              <a:defRPr kumimoji="0" lang="ko-KR" altLang="en-US" sz="1448" b="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2391214" algn="l"/>
              </a:tabLst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892829"/>
            <a:ext cx="12192000" cy="4965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683829"/>
            <a:ext cx="12192000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2743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120925"/>
            <a:ext cx="12192000" cy="15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143" smtClean="0">
                <a:solidFill>
                  <a:sysClr val="window" lastClr="FFFFFF">
                    <a:lumMod val="6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28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892829"/>
            <a:ext cx="12192000" cy="4965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683829"/>
            <a:ext cx="12192000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2743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120925"/>
            <a:ext cx="12192000" cy="15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143" smtClean="0">
                <a:solidFill>
                  <a:sysClr val="window" lastClr="FFFFFF">
                    <a:lumMod val="6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9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162-B5A3-4E94-8AE5-DD0AD83D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A2555-5B63-4EC1-B41E-52F38047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9C955-5767-467A-A565-EBB2F67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EAECB-458A-4C3C-8995-D266A0D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52AE-1FD3-44D7-8C1C-2D0A9BF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B5F3-EFF1-42BF-AC36-9C06B8B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F9FB-F98C-4D68-B2FA-3C2C960E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5B42-195A-4E26-85F4-9B47FB8B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F0EAF-118E-4825-AF19-53C100BC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4C941-F38D-4C57-9534-CB0019B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D3F27-A930-4A3C-A784-93CBB22A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8D120-239C-42E6-B904-5D6AC787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82DF5-D253-4A62-AE5D-B21A65BA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77D1B-6D65-4BFB-B0B4-CF4D1F97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391FC-D1CF-44E0-945C-54D68F1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AFD3F-62A0-49F2-BD66-8B17E82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7B44D-8748-4362-AB2B-E3288C4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7A9C-E293-4387-9F5C-26D4E3F8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B07EF-4914-4D83-B833-8C4BDCABC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B7B0CA-C52A-4368-8208-25B278C40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A8B2D-BD92-4000-ABC1-B5AA72D9A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8A98A7-75AF-423F-8A7D-AFC510D9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9F0CF-D57E-4AB9-B64F-E68A5CF7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DC902-7537-4CCB-AA14-F473DEA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92913-DF5E-44F0-99C8-077CDFE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9DF31-0FED-4B41-8A3B-D253A4C0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D45D2-3153-4D98-A179-5ED91A7D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F6F92-77A4-41BE-8885-D9833F9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6013D-8C6A-446B-827A-0EABC0F8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0EBE94-A5AE-4132-B43F-50B84C76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77AA8-A65D-46B7-89E2-5B2F5AA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F863D-4967-4F47-B04F-05CCB2A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C304F-D221-49C4-A94F-DEE32766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18748-D80B-4652-A088-7AD4BE60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99F1B-8DE7-4A45-9D28-AE3E1045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1C989-5598-4E49-9D23-6AE0EF93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553BD-77CE-4E55-A8B6-C6FC8EC4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27CD-B9E9-4C81-93A6-AFC1AF1E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255234-5465-4D0F-A513-CD8A236B6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FE06-D0A7-456F-A7E4-08441D93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1D974-7579-4F4C-A877-1FFE5765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F58FF-9482-426A-8FA2-CB247B6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3B47F-B8E5-41C2-8E8A-F20672D0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1FD6F-D278-4A35-BD90-310D996B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67C5-3481-4ABC-87CB-E1E30AEC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2F23B-9D06-4C9F-B3FF-B6A17C3B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D636-8DF0-4C65-BDB1-00E6BC77EF51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D9B8A-686A-4114-9155-F800346C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918E-A7FA-4AE4-B87A-D9009D65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ero.com/free-tools/ccompi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41389/robot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monyforyouth.org/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hyperlink" Target="https://namu.moe/w/%EC%95%85%EB%B3%B4" TargetMode="Externa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icons8.com/icon/22814/robot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icons8.com/icon/41389/robotic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namu.moe/w/%EC%95%85%EB%B3%B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cons8.com/icon/22814/robot-2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hyperlink" Target="https://icons8.com/icon/22814/robot-2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cons8.com/icon/22814/robot-2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0" y="895404"/>
            <a:ext cx="12192000" cy="20979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6095" b="1" dirty="0">
                <a:solidFill>
                  <a:srgbClr val="00B0F0"/>
                </a:solidFill>
                <a:latin typeface="나눔바른펜OTF" pitchFamily="34" charset="-127"/>
                <a:ea typeface="나눔바른펜OTF" pitchFamily="34" charset="-127"/>
              </a:rPr>
              <a:t>Music Xml to Braille Compiler</a:t>
            </a:r>
            <a:endParaRPr lang="en-US" altLang="ko-KR" sz="1829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나눔바른펜OTF" pitchFamily="34" charset="-127"/>
              <a:ea typeface="나눔바른펜OTF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38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바른펜OTF" pitchFamily="34" charset="-127"/>
                <a:ea typeface="나눔바른펜OTF" pitchFamily="34" charset="-127"/>
              </a:rPr>
              <a:t>&lt;Scanning &amp; Parsing by JAVA CC&gt;</a:t>
            </a:r>
            <a:endParaRPr lang="en-US" altLang="ko-KR" sz="15162" dirty="0">
              <a:solidFill>
                <a:srgbClr val="05DBE3"/>
              </a:solidFill>
              <a:latin typeface="나눔바른펜OTF" pitchFamily="34" charset="-127"/>
              <a:ea typeface="나눔바른펜OTF" pitchFamily="34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6987108" y="6350523"/>
            <a:ext cx="520489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Ahn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Hyung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Geun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&amp;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Seo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Han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Seoung</a:t>
            </a:r>
            <a:endParaRPr lang="en-US" altLang="ko-KR" sz="1067" b="1" dirty="0">
              <a:solidFill>
                <a:schemeClr val="tx1"/>
              </a:solidFill>
              <a:latin typeface="나눔바른펜OTF" pitchFamily="34" charset="-127"/>
              <a:ea typeface="나눔바른펜OTF" pitchFamily="34" charset="-127"/>
            </a:endParaRPr>
          </a:p>
        </p:txBody>
      </p:sp>
      <p:pic>
        <p:nvPicPr>
          <p:cNvPr id="8" name="Picture 2" descr="Compiler png에 대한 이미지 검색결과">
            <a:hlinkClick r:id="rId3"/>
            <a:extLst>
              <a:ext uri="{FF2B5EF4-FFF2-40B4-BE49-F238E27FC236}">
                <a16:creationId xmlns:a16="http://schemas.microsoft.com/office/drawing/2014/main" id="{79B7A244-0E88-4105-BD94-4405456F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01" y="2993351"/>
            <a:ext cx="2227997" cy="22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5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3288317-81FB-4E86-9B6C-B70C84D30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52432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1" name="Picture 4" descr="robot png에 대한 이미지 검색결과">
            <a:hlinkClick r:id="rId3"/>
            <a:extLst>
              <a:ext uri="{FF2B5EF4-FFF2-40B4-BE49-F238E27FC236}">
                <a16:creationId xmlns:a16="http://schemas.microsoft.com/office/drawing/2014/main" id="{18D436AD-4AA3-4F07-8DD0-F4758020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5" y="673898"/>
            <a:ext cx="1195173" cy="1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6B69890-9BD7-495E-9555-7FD6C0DC60EF}"/>
              </a:ext>
            </a:extLst>
          </p:cNvPr>
          <p:cNvSpPr txBox="1">
            <a:spLocks/>
          </p:cNvSpPr>
          <p:nvPr/>
        </p:nvSpPr>
        <p:spPr>
          <a:xfrm>
            <a:off x="6181" y="104337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Tokenizing Code In JAVACC</a:t>
            </a:r>
            <a:endParaRPr 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7848BC2-C36F-4929-9695-B94FF829AE54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11BDEFB-1B58-46B2-A247-B777C6F3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10594-EFFD-4FE9-9468-8D1E5E7E5B5A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Source Code of Token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F0BA435-6328-49C0-9D43-78D94288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00084-3015-4CFE-B724-2E7EC6D0FEA1}"/>
              </a:ext>
            </a:extLst>
          </p:cNvPr>
          <p:cNvSpPr txBox="1"/>
          <p:nvPr/>
        </p:nvSpPr>
        <p:spPr>
          <a:xfrm>
            <a:off x="6570242" y="3252311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Too many tags are exist in Music XML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866AE-AB51-493C-9F91-29997CECDB6B}"/>
              </a:ext>
            </a:extLst>
          </p:cNvPr>
          <p:cNvSpPr txBox="1"/>
          <p:nvPr/>
        </p:nvSpPr>
        <p:spPr>
          <a:xfrm>
            <a:off x="6570242" y="5363833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Skip many thing to make compiler.</a:t>
            </a:r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A6908-0DFE-40A6-9F24-B5556A48C6DA}"/>
              </a:ext>
            </a:extLst>
          </p:cNvPr>
          <p:cNvSpPr txBox="1"/>
          <p:nvPr/>
        </p:nvSpPr>
        <p:spPr>
          <a:xfrm>
            <a:off x="6570242" y="4310149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team will only use one midi instrument., and simple melody.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D811495-33DD-4FF2-B273-F89B5DE53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4" y="2816932"/>
            <a:ext cx="5334897" cy="36803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6DCA02-4A91-48B7-8E6E-50027221F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252537"/>
            <a:ext cx="5697335" cy="42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80235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1B1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1" name="Picture 4" descr="Image result for interview icon">
            <a:extLst>
              <a:ext uri="{FF2B5EF4-FFF2-40B4-BE49-F238E27FC236}">
                <a16:creationId xmlns:a16="http://schemas.microsoft.com/office/drawing/2014/main" id="{56ECECD9-6104-48B4-AEB7-3F2ADA46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497" y="497951"/>
            <a:ext cx="1422701" cy="14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54C716B-5787-41E2-9042-AECE6B2C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2F9087C-588C-4E57-A076-248536EB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2" name="모서리가 둥근 직사각형 40">
            <a:extLst>
              <a:ext uri="{FF2B5EF4-FFF2-40B4-BE49-F238E27FC236}">
                <a16:creationId xmlns:a16="http://schemas.microsoft.com/office/drawing/2014/main" id="{71183353-F1D9-4550-A0FB-C76F1B146118}"/>
              </a:ext>
            </a:extLst>
          </p:cNvPr>
          <p:cNvSpPr/>
          <p:nvPr/>
        </p:nvSpPr>
        <p:spPr>
          <a:xfrm>
            <a:off x="626895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using JAVACC. But useful for study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CEE8C-D91D-43D2-80F1-29C2C1344688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XML Parser in Bitbucket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15" name="Picture 2" descr="Harmony에 대한 이미지 검색결과">
            <a:hlinkClick r:id="rId3"/>
            <a:extLst>
              <a:ext uri="{FF2B5EF4-FFF2-40B4-BE49-F238E27FC236}">
                <a16:creationId xmlns:a16="http://schemas.microsoft.com/office/drawing/2014/main" id="{D22FAEA7-8861-4B19-A185-17D7ECE0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5" y="2816932"/>
            <a:ext cx="5133496" cy="30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점자 음악보에 대한 이미지 검색결과">
            <a:hlinkClick r:id="rId5"/>
            <a:extLst>
              <a:ext uri="{FF2B5EF4-FFF2-40B4-BE49-F238E27FC236}">
                <a16:creationId xmlns:a16="http://schemas.microsoft.com/office/drawing/2014/main" id="{448AD0D6-C559-43DE-AB50-655213B3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48" y="2820197"/>
            <a:ext cx="5133496" cy="30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40">
            <a:extLst>
              <a:ext uri="{FF2B5EF4-FFF2-40B4-BE49-F238E27FC236}">
                <a16:creationId xmlns:a16="http://schemas.microsoft.com/office/drawing/2014/main" id="{AF936C9D-C353-49E0-8BAE-BA47EDD0B36B}"/>
              </a:ext>
            </a:extLst>
          </p:cNvPr>
          <p:cNvSpPr/>
          <p:nvPr/>
        </p:nvSpPr>
        <p:spPr>
          <a:xfrm>
            <a:off x="6545248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easy for find data. Only access for the </a:t>
            </a:r>
            <a:r>
              <a:rPr lang="en-US" altLang="ko-KR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disalbed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65E0E-C55D-4BEC-B624-A5535C787A47}"/>
              </a:ext>
            </a:extLst>
          </p:cNvPr>
          <p:cNvSpPr txBox="1"/>
          <p:nvPr/>
        </p:nvSpPr>
        <p:spPr>
          <a:xfrm>
            <a:off x="6545248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Study about Braille Music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7C62C-F69C-474C-9730-012303C0E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DCED7C8-46FC-4528-BDB5-B1006F8B5F12}"/>
              </a:ext>
            </a:extLst>
          </p:cNvPr>
          <p:cNvSpPr txBox="1">
            <a:spLocks/>
          </p:cNvSpPr>
          <p:nvPr/>
        </p:nvSpPr>
        <p:spPr>
          <a:xfrm>
            <a:off x="6181" y="98421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Parsing = Have to be simple</a:t>
            </a:r>
            <a:endParaRPr lang="en-US" altLang="ko-KR" b="1" dirty="0">
              <a:latin typeface="나눔바른펜OTF" pitchFamily="34" charset="-127"/>
              <a:ea typeface="나눔바른펜OTF" pitchFamily="34" charset="-127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EDEB4-4BD4-426D-A4F8-5BCED529A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53" y="2816932"/>
            <a:ext cx="5164138" cy="30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9580" y="2770641"/>
            <a:ext cx="12191998" cy="8441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2391214" algn="l"/>
              </a:tabLst>
            </a:pPr>
            <a:r>
              <a:rPr lang="en-US" altLang="ko-KR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Thank</a:t>
            </a:r>
            <a:r>
              <a:rPr lang="ko-KR" altLang="en-US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</a:t>
            </a:r>
            <a:r>
              <a:rPr lang="en-US" altLang="ko-KR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0452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67000" y="531366"/>
            <a:ext cx="6858000" cy="830997"/>
            <a:chOff x="0" y="612130"/>
            <a:chExt cx="9001125" cy="1090683"/>
          </a:xfrm>
        </p:grpSpPr>
        <p:sp>
          <p:nvSpPr>
            <p:cNvPr id="5" name="텍스트 개체 틀 1"/>
            <p:cNvSpPr txBox="1">
              <a:spLocks/>
            </p:cNvSpPr>
            <p:nvPr/>
          </p:nvSpPr>
          <p:spPr>
            <a:xfrm>
              <a:off x="0" y="612130"/>
              <a:ext cx="9001125" cy="1090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000" kern="12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itchFamily="34" charset="-127"/>
                  <a:ea typeface="Noto Sans CJK KR Demi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54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INDEX</a:t>
              </a:r>
            </a:p>
          </p:txBody>
        </p:sp>
        <p:sp>
          <p:nvSpPr>
            <p:cNvPr id="6" name="텍스트 개체 틀 130"/>
            <p:cNvSpPr txBox="1">
              <a:spLocks/>
            </p:cNvSpPr>
            <p:nvPr/>
          </p:nvSpPr>
          <p:spPr>
            <a:xfrm>
              <a:off x="0" y="1161793"/>
              <a:ext cx="9001125" cy="21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ko-KR" sz="1067" b="1" dirty="0">
                <a:solidFill>
                  <a:sysClr val="window" lastClr="FFFFFF">
                    <a:lumMod val="65000"/>
                  </a:sys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46608" y="2831764"/>
            <a:ext cx="1896546" cy="1773819"/>
            <a:chOff x="5048672" y="3716689"/>
            <a:chExt cx="2489217" cy="2328136"/>
          </a:xfrm>
        </p:grpSpPr>
        <p:sp>
          <p:nvSpPr>
            <p:cNvPr id="15" name="텍스트 개체 틀 130"/>
            <p:cNvSpPr txBox="1">
              <a:spLocks/>
            </p:cNvSpPr>
            <p:nvPr/>
          </p:nvSpPr>
          <p:spPr>
            <a:xfrm>
              <a:off x="5048672" y="5640868"/>
              <a:ext cx="2489217" cy="403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Tokenizing</a:t>
              </a: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5494299" y="3716689"/>
              <a:ext cx="1597965" cy="1564753"/>
            </a:xfrm>
            <a:prstGeom prst="ellipse">
              <a:avLst/>
            </a:prstGeom>
            <a:solidFill>
              <a:srgbClr val="B3A2C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2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56292" y="1919656"/>
            <a:ext cx="1896546" cy="2668255"/>
            <a:chOff x="1911384" y="2519548"/>
            <a:chExt cx="2489216" cy="3502085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357010" y="3751720"/>
              <a:ext cx="1597965" cy="1564753"/>
            </a:xfrm>
            <a:prstGeom prst="ellipse">
              <a:avLst/>
            </a:prstGeom>
            <a:solidFill>
              <a:srgbClr val="79D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1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  <p:sp>
          <p:nvSpPr>
            <p:cNvPr id="14" name="텍스트 개체 틀 130"/>
            <p:cNvSpPr txBox="1">
              <a:spLocks/>
            </p:cNvSpPr>
            <p:nvPr/>
          </p:nvSpPr>
          <p:spPr>
            <a:xfrm>
              <a:off x="1911384" y="5617676"/>
              <a:ext cx="2489216" cy="403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Example XML</a:t>
              </a:r>
            </a:p>
          </p:txBody>
        </p:sp>
        <p:pic>
          <p:nvPicPr>
            <p:cNvPr id="17" name="Picture 2" descr="Image result for teach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556575" y="2519548"/>
              <a:ext cx="1198832" cy="119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230189" y="2831764"/>
            <a:ext cx="2300403" cy="1772739"/>
            <a:chOff x="8177122" y="3716689"/>
            <a:chExt cx="3019279" cy="2326721"/>
          </a:xfrm>
        </p:grpSpPr>
        <p:sp>
          <p:nvSpPr>
            <p:cNvPr id="16" name="텍스트 개체 틀 130"/>
            <p:cNvSpPr txBox="1">
              <a:spLocks/>
            </p:cNvSpPr>
            <p:nvPr/>
          </p:nvSpPr>
          <p:spPr>
            <a:xfrm>
              <a:off x="8177122" y="5639453"/>
              <a:ext cx="3019279" cy="403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Source Code</a:t>
              </a: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8887780" y="3716689"/>
              <a:ext cx="1597965" cy="1564753"/>
            </a:xfrm>
            <a:prstGeom prst="ellipse">
              <a:avLst/>
            </a:prstGeom>
            <a:solidFill>
              <a:srgbClr val="4F8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3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37233" y="2858452"/>
            <a:ext cx="2300402" cy="1783560"/>
            <a:chOff x="11336368" y="3751719"/>
            <a:chExt cx="3019277" cy="2340922"/>
          </a:xfrm>
        </p:grpSpPr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11336368" y="5688684"/>
              <a:ext cx="3019277" cy="403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Parsing Idea</a:t>
              </a: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12047026" y="3751719"/>
              <a:ext cx="1597965" cy="1564753"/>
            </a:xfrm>
            <a:prstGeom prst="ellipse">
              <a:avLst/>
            </a:prstGeom>
            <a:solidFill>
              <a:srgbClr val="1B14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4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pic>
        <p:nvPicPr>
          <p:cNvPr id="22" name="Picture 4" descr="Image result for interview icon">
            <a:extLst>
              <a:ext uri="{FF2B5EF4-FFF2-40B4-BE49-F238E27FC236}">
                <a16:creationId xmlns:a16="http://schemas.microsoft.com/office/drawing/2014/main" id="{2C3AA105-E87D-476B-95F5-F0A55BE7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6233" y="1850392"/>
            <a:ext cx="1042402" cy="10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obot png에 대한 이미지 검색결과">
            <a:hlinkClick r:id="rId5"/>
            <a:extLst>
              <a:ext uri="{FF2B5EF4-FFF2-40B4-BE49-F238E27FC236}">
                <a16:creationId xmlns:a16="http://schemas.microsoft.com/office/drawing/2014/main" id="{C7947335-6060-4420-953E-17A41FFF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78" y="1920138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obot png에 대한 이미지 검색결과">
            <a:hlinkClick r:id="rId7"/>
            <a:extLst>
              <a:ext uri="{FF2B5EF4-FFF2-40B4-BE49-F238E27FC236}">
                <a16:creationId xmlns:a16="http://schemas.microsoft.com/office/drawing/2014/main" id="{C972A8CA-E20E-4B38-B6E1-86C69EAB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86" y="1975324"/>
            <a:ext cx="962990" cy="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What is XML?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86888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23960DCC-988F-4E3E-BF52-D87A1CF8C023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E0FB568-2697-421E-ADE4-72176F0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DFC57-1F5C-4CC8-BE87-F10DE627698C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Example of Music XML code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662E33A-9069-4F30-ADAE-917FC78B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5" name="모서리가 둥근 직사각형 40">
            <a:extLst>
              <a:ext uri="{FF2B5EF4-FFF2-40B4-BE49-F238E27FC236}">
                <a16:creationId xmlns:a16="http://schemas.microsoft.com/office/drawing/2014/main" id="{CE3909F3-2A45-4ACD-AA47-F078BE0D183F}"/>
              </a:ext>
            </a:extLst>
          </p:cNvPr>
          <p:cNvSpPr/>
          <p:nvPr/>
        </p:nvSpPr>
        <p:spPr>
          <a:xfrm>
            <a:off x="626896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Part of Deux arabesques(Classic Music)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2557-BAF1-4298-BA9F-A970E4A03549}"/>
              </a:ext>
            </a:extLst>
          </p:cNvPr>
          <p:cNvSpPr txBox="1"/>
          <p:nvPr/>
        </p:nvSpPr>
        <p:spPr>
          <a:xfrm>
            <a:off x="6570242" y="3252311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Not HTML. Seems like similar but XML and HTML has different purpose.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25FEE-7E0B-4136-A212-36FEEAB4C2E9}"/>
              </a:ext>
            </a:extLst>
          </p:cNvPr>
          <p:cNvSpPr txBox="1"/>
          <p:nvPr/>
        </p:nvSpPr>
        <p:spPr>
          <a:xfrm>
            <a:off x="6570242" y="5363833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Purpose of HTML: Data Expression</a:t>
            </a:r>
          </a:p>
          <a:p>
            <a:r>
              <a:rPr lang="en-US" altLang="ko-KR" b="1" dirty="0">
                <a:latin typeface="+mn-ea"/>
              </a:rPr>
              <a:t>Purpose of XML: Data Exchange 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EC08A-0A4C-4B28-9536-FD505912006C}"/>
              </a:ext>
            </a:extLst>
          </p:cNvPr>
          <p:cNvSpPr txBox="1"/>
          <p:nvPr/>
        </p:nvSpPr>
        <p:spPr>
          <a:xfrm>
            <a:off x="6570242" y="4310149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HTML got some promised tag. But XML can define that tag format.</a:t>
            </a:r>
            <a:endParaRPr lang="ko-KR" altLang="en-US" b="1" dirty="0"/>
          </a:p>
        </p:txBody>
      </p:sp>
      <p:pic>
        <p:nvPicPr>
          <p:cNvPr id="17" name="Picture 2" descr="점자 음악보에 대한 이미지 검색결과">
            <a:hlinkClick r:id="rId4"/>
            <a:extLst>
              <a:ext uri="{FF2B5EF4-FFF2-40B4-BE49-F238E27FC236}">
                <a16:creationId xmlns:a16="http://schemas.microsoft.com/office/drawing/2014/main" id="{482EF56D-3EAB-46DF-A74B-4BA22796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5" y="2820197"/>
            <a:ext cx="5133496" cy="30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F8B6C1-B138-485C-8DA8-8C8D33DDC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41" y="2826349"/>
            <a:ext cx="5151785" cy="30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XML to Music XML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7E0FB568-2697-421E-ADE4-72176F0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DFC57-1F5C-4CC8-BE87-F10DE627698C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Music XML is zip of XML code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662E33A-9069-4F30-ADAE-917FC78B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3F663A-55F7-45D0-80E4-908960145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25" y="3084031"/>
            <a:ext cx="1662660" cy="20982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F2D14A-3FE1-4BCF-8E7F-9D539E7A7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123" y="3172375"/>
            <a:ext cx="1662661" cy="2107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97E58F-916B-46F3-89B1-D45F05436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122" y="2267904"/>
            <a:ext cx="4856982" cy="39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Schema of Music XML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CF8D219-B7E2-4037-8C01-ED6B7D15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41" y="2015386"/>
            <a:ext cx="5692317" cy="48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Schema of Music XML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Parsing Idea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05C5F1-FBB5-4590-95A6-6B198C6EF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87" y="2725085"/>
            <a:ext cx="5650913" cy="3215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359A4-2D63-4E76-8BC2-F844A622F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139" y="1879936"/>
            <a:ext cx="5497861" cy="49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3781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Parsing Idea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2" name="Picture 6" descr="robot png에 대한 이미지 검색결과">
            <a:hlinkClick r:id="rId2"/>
            <a:extLst>
              <a:ext uri="{FF2B5EF4-FFF2-40B4-BE49-F238E27FC236}">
                <a16:creationId xmlns:a16="http://schemas.microsoft.com/office/drawing/2014/main" id="{89E82465-E35E-4B37-88AD-EB9F5A21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3" y="626399"/>
            <a:ext cx="1151609" cy="11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AACEAE-11C2-40F5-A07D-3FC0521F33C2}"/>
              </a:ext>
            </a:extLst>
          </p:cNvPr>
          <p:cNvSpPr txBox="1"/>
          <p:nvPr/>
        </p:nvSpPr>
        <p:spPr>
          <a:xfrm>
            <a:off x="626896" y="1959575"/>
            <a:ext cx="45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b="1" u="sng" dirty="0">
                <a:latin typeface="+mj-lt"/>
              </a:rPr>
              <a:t>Part</a:t>
            </a:r>
            <a:r>
              <a:rPr lang="ko-KR" altLang="en-US" b="1" u="sng" dirty="0">
                <a:latin typeface="+mj-lt"/>
              </a:rPr>
              <a:t> </a:t>
            </a:r>
            <a:r>
              <a:rPr lang="en-US" altLang="ko-KR" b="1" u="sng" dirty="0">
                <a:latin typeface="+mj-lt"/>
              </a:rPr>
              <a:t>–</a:t>
            </a:r>
            <a:r>
              <a:rPr lang="ko-KR" altLang="en-US" b="1" u="sng" dirty="0">
                <a:latin typeface="+mj-lt"/>
              </a:rPr>
              <a:t> </a:t>
            </a:r>
            <a:r>
              <a:rPr lang="en-US" altLang="ko-KR" b="1" u="sng" dirty="0">
                <a:latin typeface="+mj-lt"/>
              </a:rPr>
              <a:t>Part</a:t>
            </a:r>
            <a:r>
              <a:rPr lang="ko-KR" altLang="en-US" b="1" u="sng" dirty="0">
                <a:latin typeface="+mj-lt"/>
              </a:rPr>
              <a:t> </a:t>
            </a:r>
            <a:r>
              <a:rPr lang="en-US" altLang="ko-KR" b="1" u="sng" dirty="0">
                <a:latin typeface="+mj-lt"/>
              </a:rPr>
              <a:t>list</a:t>
            </a:r>
            <a:endParaRPr lang="ko-KR" altLang="en-US" b="1" u="sng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C86A0-799B-480C-9EC3-B91D501D7A1D}"/>
              </a:ext>
            </a:extLst>
          </p:cNvPr>
          <p:cNvSpPr txBox="1"/>
          <p:nvPr/>
        </p:nvSpPr>
        <p:spPr>
          <a:xfrm>
            <a:off x="6336792" y="1959575"/>
            <a:ext cx="450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Work, Identification, Default …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791C4-B2C6-416E-81A1-D93532BB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46" y="2402881"/>
            <a:ext cx="5383463" cy="42005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771DFC-B76E-45AA-85AF-99E0C68E7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46" y="2402881"/>
            <a:ext cx="5383462" cy="4200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14D11A-3EDF-4C57-83AE-0C94AA06D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792" y="2402881"/>
            <a:ext cx="5383462" cy="4200531"/>
          </a:xfrm>
          <a:prstGeom prst="rect">
            <a:avLst/>
          </a:prstGeom>
        </p:spPr>
      </p:pic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933ED890-BFB4-4740-A6D1-9471AE6AB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Idea about Tokenizing</a:t>
            </a:r>
          </a:p>
        </p:txBody>
      </p:sp>
    </p:spTree>
    <p:extLst>
      <p:ext uri="{BB962C8B-B14F-4D97-AF65-F5344CB8AC3E}">
        <p14:creationId xmlns:p14="http://schemas.microsoft.com/office/powerpoint/2010/main" val="17052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Parsing Idea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2" name="Picture 6" descr="robot png에 대한 이미지 검색결과">
            <a:hlinkClick r:id="rId2"/>
            <a:extLst>
              <a:ext uri="{FF2B5EF4-FFF2-40B4-BE49-F238E27FC236}">
                <a16:creationId xmlns:a16="http://schemas.microsoft.com/office/drawing/2014/main" id="{89E82465-E35E-4B37-88AD-EB9F5A21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3" y="626399"/>
            <a:ext cx="1151609" cy="11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AACEAE-11C2-40F5-A07D-3FC0521F33C2}"/>
              </a:ext>
            </a:extLst>
          </p:cNvPr>
          <p:cNvSpPr txBox="1"/>
          <p:nvPr/>
        </p:nvSpPr>
        <p:spPr>
          <a:xfrm>
            <a:off x="626896" y="1959575"/>
            <a:ext cx="45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b="1" u="sng" dirty="0">
                <a:latin typeface="+mj-lt"/>
              </a:rPr>
              <a:t>Below Note – </a:t>
            </a:r>
            <a:r>
              <a:rPr lang="en-US" altLang="ko-KR" b="1" u="sng" dirty="0" err="1">
                <a:latin typeface="+mj-lt"/>
              </a:rPr>
              <a:t>tuplet</a:t>
            </a:r>
            <a:r>
              <a:rPr lang="en-US" altLang="ko-KR" b="1" u="sng" dirty="0">
                <a:latin typeface="+mj-lt"/>
              </a:rPr>
              <a:t>, slur</a:t>
            </a:r>
            <a:endParaRPr lang="ko-KR" altLang="en-US" b="1" u="sng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C86A0-799B-480C-9EC3-B91D501D7A1D}"/>
              </a:ext>
            </a:extLst>
          </p:cNvPr>
          <p:cNvSpPr txBox="1"/>
          <p:nvPr/>
        </p:nvSpPr>
        <p:spPr>
          <a:xfrm>
            <a:off x="6336792" y="1959575"/>
            <a:ext cx="450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Attributes and Fifths, Clef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F096A-191D-47A1-A3D4-368C21D4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46" y="2624944"/>
            <a:ext cx="5133975" cy="542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56F4BA-1FBE-40F8-8099-E2DD0A996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45" y="3574458"/>
            <a:ext cx="5133975" cy="2542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7E1BE3-F38D-411E-9856-89FA22417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281" y="2624944"/>
            <a:ext cx="1594158" cy="2953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5E9303-340E-4736-9838-C1777D0AB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724" y="2665247"/>
            <a:ext cx="764417" cy="1070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565798-AFBB-43C8-8BB5-3E7274DE9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723" y="4388099"/>
            <a:ext cx="764417" cy="1190726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C8351B0-A757-4123-A1B7-4D688A99F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B8018C39-599A-4F1E-A0B4-97239AA27980}"/>
              </a:ext>
            </a:extLst>
          </p:cNvPr>
          <p:cNvSpPr txBox="1">
            <a:spLocks/>
          </p:cNvSpPr>
          <p:nvPr/>
        </p:nvSpPr>
        <p:spPr>
          <a:xfrm>
            <a:off x="6181" y="104337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Idea about Tokenizing</a:t>
            </a:r>
            <a:endParaRPr lang="en-US" altLang="ko-KR" b="1" dirty="0">
              <a:latin typeface="나눔바른펜OTF" pitchFamily="34" charset="-127"/>
              <a:ea typeface="나눔바른펜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55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Example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2. Tokenizing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Source Code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Parsing Idea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2" name="Picture 6" descr="robot png에 대한 이미지 검색결과">
            <a:hlinkClick r:id="rId2"/>
            <a:extLst>
              <a:ext uri="{FF2B5EF4-FFF2-40B4-BE49-F238E27FC236}">
                <a16:creationId xmlns:a16="http://schemas.microsoft.com/office/drawing/2014/main" id="{89E82465-E35E-4B37-88AD-EB9F5A21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3" y="626399"/>
            <a:ext cx="1151609" cy="11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AACEAE-11C2-40F5-A07D-3FC0521F33C2}"/>
              </a:ext>
            </a:extLst>
          </p:cNvPr>
          <p:cNvSpPr txBox="1"/>
          <p:nvPr/>
        </p:nvSpPr>
        <p:spPr>
          <a:xfrm>
            <a:off x="626896" y="1993666"/>
            <a:ext cx="450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To jump for exact measure</a:t>
            </a:r>
            <a:endParaRPr lang="ko-KR" altLang="en-US" sz="2000" b="1" u="sng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C86A0-799B-480C-9EC3-B91D501D7A1D}"/>
              </a:ext>
            </a:extLst>
          </p:cNvPr>
          <p:cNvSpPr txBox="1"/>
          <p:nvPr/>
        </p:nvSpPr>
        <p:spPr>
          <a:xfrm>
            <a:off x="6336792" y="1959575"/>
            <a:ext cx="450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Only use Print new system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94E66B-3C13-4815-AD5B-935B782A6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81" y="2540217"/>
            <a:ext cx="4856981" cy="39161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3C73DD-814F-484C-BF8B-894616BCE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43" y="2765031"/>
            <a:ext cx="5382348" cy="3691384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57F7F1-D742-420F-AACB-73C7AEDC7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2E322080-50F5-4D98-820D-9FB6134EF7F7}"/>
              </a:ext>
            </a:extLst>
          </p:cNvPr>
          <p:cNvSpPr txBox="1">
            <a:spLocks/>
          </p:cNvSpPr>
          <p:nvPr/>
        </p:nvSpPr>
        <p:spPr>
          <a:xfrm>
            <a:off x="6181" y="104337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Idea about Tokenizing</a:t>
            </a:r>
            <a:endParaRPr lang="en-US" altLang="ko-KR" b="1" dirty="0">
              <a:latin typeface="나눔바른펜OTF" pitchFamily="34" charset="-127"/>
              <a:ea typeface="나눔바른펜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044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479</Words>
  <Application>Microsoft Office PowerPoint</Application>
  <PresentationFormat>와이드스크린</PresentationFormat>
  <Paragraphs>112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CJK KR DemiLight</vt:lpstr>
      <vt:lpstr>Noto Sans CJK KR Thin</vt:lpstr>
      <vt:lpstr>나눔바른펜OTF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Macarong</dc:creator>
  <cp:lastModifiedBy>안형근</cp:lastModifiedBy>
  <cp:revision>505</cp:revision>
  <dcterms:created xsi:type="dcterms:W3CDTF">2018-03-18T11:34:10Z</dcterms:created>
  <dcterms:modified xsi:type="dcterms:W3CDTF">2018-05-31T06:14:32Z</dcterms:modified>
</cp:coreProperties>
</file>