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8" r:id="rId2"/>
    <p:sldId id="269" r:id="rId3"/>
    <p:sldId id="286" r:id="rId4"/>
    <p:sldId id="287" r:id="rId5"/>
    <p:sldId id="288" r:id="rId6"/>
    <p:sldId id="289" r:id="rId7"/>
    <p:sldId id="290" r:id="rId8"/>
    <p:sldId id="301" r:id="rId9"/>
    <p:sldId id="302" r:id="rId10"/>
    <p:sldId id="303" r:id="rId11"/>
    <p:sldId id="304" r:id="rId12"/>
    <p:sldId id="305" r:id="rId13"/>
    <p:sldId id="307" r:id="rId14"/>
    <p:sldId id="309" r:id="rId15"/>
    <p:sldId id="313" r:id="rId16"/>
    <p:sldId id="316" r:id="rId17"/>
    <p:sldId id="315" r:id="rId18"/>
    <p:sldId id="314" r:id="rId19"/>
    <p:sldId id="321" r:id="rId20"/>
    <p:sldId id="325" r:id="rId21"/>
    <p:sldId id="326" r:id="rId22"/>
    <p:sldId id="340" r:id="rId23"/>
    <p:sldId id="341" r:id="rId24"/>
    <p:sldId id="335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986"/>
    <a:srgbClr val="B14821"/>
    <a:srgbClr val="D26028"/>
    <a:srgbClr val="00426A"/>
    <a:srgbClr val="5E9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457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7A9421D-F739-7B23-F5D8-6A4F6CE1AD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855E7E-E815-EA71-59D3-64C18B453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53F02-C4C6-BC48-A400-534E24DAB26C}" type="datetimeFigureOut">
              <a:rPr lang="es-MX" smtClean="0"/>
              <a:t>23/10/25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2B468-56AE-6147-0D07-2F2F200B74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06E9DC-0281-AEE8-3766-367C37AC3C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3925D-732B-D247-B70D-A0D42395FA2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571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21A6A-8E04-4A2D-9653-0711A4E1DF1F}" type="datetimeFigureOut">
              <a:rPr lang="es-MX" smtClean="0"/>
              <a:t>23/10/25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32A99-C000-4FB8-A5FA-66ECDF62FF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6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4FAA54F-3B93-F364-4C42-0D523BE466D4}"/>
              </a:ext>
            </a:extLst>
          </p:cNvPr>
          <p:cNvSpPr/>
          <p:nvPr userDrawn="1"/>
        </p:nvSpPr>
        <p:spPr>
          <a:xfrm>
            <a:off x="0" y="4155440"/>
            <a:ext cx="12192000" cy="2275840"/>
          </a:xfrm>
          <a:prstGeom prst="rect">
            <a:avLst/>
          </a:prstGeom>
          <a:solidFill>
            <a:srgbClr val="D260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49430A-2816-6014-6CDB-C2124353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630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7C7A25-A4C6-EC3D-1A70-0937D9869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454" y="429275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D8D1F8-FDCD-4147-884A-7E4FA9E0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1CE5-A414-4FE9-83CE-38D07155B7C7}" type="datetime1">
              <a:rPr lang="es-MX" smtClean="0"/>
              <a:t>23/10/25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F557F-1E57-8F65-62C9-16820186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5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EBAC0-035E-0F14-B4BF-4DF4FDF9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30923"/>
            <a:ext cx="3932237" cy="132763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0978B1-DAB7-8946-BAF6-044F4507E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30923"/>
            <a:ext cx="6172200" cy="463012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4503C1-CF8E-8D05-4B72-E199D0863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20108"/>
            <a:ext cx="3932237" cy="324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FC335-8DE6-FF25-EE3D-0E1D6955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0460-56EE-446B-875D-076E0D5185B9}" type="datetime1">
              <a:rPr lang="es-MX" smtClean="0"/>
              <a:t>23/10/25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19A2A5-6A2A-E0EA-DE42-1BF75B51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6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FA8E-FEAC-EF1C-C875-EAF6DB11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A530AD-82C0-B18D-9497-6CF1B3B7D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6F01A-B42F-6EB8-11F1-B82C08D9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0523-0B97-432D-B3F3-0279DC77E3FC}" type="datetime1">
              <a:rPr lang="es-MX" smtClean="0"/>
              <a:t>23/10/25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712039-54AE-78FE-E32D-CFFA356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57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2C069-6730-93A9-993B-5BA4D003B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257299"/>
            <a:ext cx="2628900" cy="470388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FC8ACC-4ABA-0E67-34F6-642AFC1FB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257300"/>
            <a:ext cx="7734300" cy="4703886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3C73A-9982-C8B9-1477-E238B0D5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B7B5-91DC-4034-B942-C2BC5002826C}" type="datetime1">
              <a:rPr lang="es-MX" smtClean="0"/>
              <a:t>23/10/25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C6B1B-C195-454E-152D-B91DFC07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680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DDD2511-19AC-F711-AC2E-3CFF76FC2E5C}"/>
              </a:ext>
            </a:extLst>
          </p:cNvPr>
          <p:cNvSpPr/>
          <p:nvPr userDrawn="1"/>
        </p:nvSpPr>
        <p:spPr>
          <a:xfrm>
            <a:off x="430823" y="2370602"/>
            <a:ext cx="11280532" cy="2271736"/>
          </a:xfrm>
          <a:prstGeom prst="rect">
            <a:avLst/>
          </a:prstGeom>
          <a:solidFill>
            <a:srgbClr val="36698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i="0" dirty="0">
              <a:latin typeface="Visby Heavy" pitchFamily="2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7E3BAB-1049-9246-A93D-260FA7E4B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070"/>
            <a:ext cx="10515600" cy="1776046"/>
          </a:xfrm>
        </p:spPr>
        <p:txBody>
          <a:bodyPr/>
          <a:lstStyle>
            <a:lvl1pPr algn="ctr">
              <a:defRPr b="1" i="0">
                <a:solidFill>
                  <a:schemeClr val="bg1"/>
                </a:solidFill>
                <a:latin typeface="Visby Heavy" pitchFamily="2" charset="0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621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3A1DE-9BF3-4942-3008-661E2D67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D89698-7FC5-03A4-E548-3DACD71F9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93825-D85C-4860-0581-9AD138A4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ED2D-12DB-4C3F-95D7-6361C2637BE4}" type="datetime1">
              <a:rPr lang="es-MX" smtClean="0"/>
              <a:t>23/10/25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53D97-5A39-6B7E-A464-D4B9372F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53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C0B76-831B-8BE2-3E7E-593BF79A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53389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4440A-597A-E6E6-5935-F1570B27A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6090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080EE6-F9FF-211B-CF24-12BFB55C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B997-7C8E-4580-AF97-7D85A73B58AB}" type="datetime1">
              <a:rPr lang="es-MX" smtClean="0"/>
              <a:t>23/10/25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09A1B-9AA0-BF25-1B77-C6608B92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5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3C574-037A-CF89-7CC5-8F0B8028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143B5-3FE0-B72F-7245-6120C503B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02522"/>
            <a:ext cx="5181600" cy="343284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9BB8C-FB0C-983F-7FB9-C8E71BFD9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02521"/>
            <a:ext cx="5181600" cy="343284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DB3A11-E54F-8A82-D25B-11DC5B986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B8C-B22B-4D88-84B7-FE0ECFED7141}" type="datetime1">
              <a:rPr lang="es-MX" smtClean="0"/>
              <a:t>23/10/25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FF7E6-342F-65BD-A5CD-E730FEDC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471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F5BAC-36EE-CCF0-D831-35BB25DE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1218869"/>
            <a:ext cx="10515600" cy="1225394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2112A2-4836-E879-DD3D-B9236D01C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500" y="247063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938CF5-9DF2-C466-9372-5DD642178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499" y="3323489"/>
            <a:ext cx="5157787" cy="271187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06FF91-B8CC-D72B-705B-AE0FCD2C8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3312" y="24442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BA1CE5-C999-2024-7668-FAC91F9C4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94547"/>
            <a:ext cx="5194300" cy="274081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B2DBE9-0821-8BF8-3E29-1CD8C8B5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31B24-941D-4C6A-941B-771EDC87632C}" type="datetime1">
              <a:rPr lang="es-MX" smtClean="0"/>
              <a:t>23/10/25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68CE27-094B-4525-3D77-3E3DDA1E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606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9FF69-D446-7A76-5087-FA97E814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1A2327-3050-7F16-A3FB-21DFE0AE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70E5D-9DC9-4B90-86C3-09BF6A4D8406}" type="datetime1">
              <a:rPr lang="es-MX" smtClean="0"/>
              <a:t>23/10/25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40B7A4-EF96-6899-58EE-369946A3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558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157E57-EA03-461E-2123-9FB20CAF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00D-26DF-4501-AAC5-A5154CF31DA2}" type="datetime1">
              <a:rPr lang="es-MX" smtClean="0"/>
              <a:t>23/10/25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6665B2-369D-EC18-57B2-C7EA4AAC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22A87E2-1C44-2D76-9AD2-CE7B913CA3B1}"/>
              </a:ext>
            </a:extLst>
          </p:cNvPr>
          <p:cNvSpPr/>
          <p:nvPr userDrawn="1"/>
        </p:nvSpPr>
        <p:spPr>
          <a:xfrm>
            <a:off x="-3287" y="1162277"/>
            <a:ext cx="9533367" cy="497502"/>
          </a:xfrm>
          <a:prstGeom prst="rect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2000" b="1" dirty="0">
              <a:latin typeface="Visby Extrabold" pitchFamily="2" charset="0"/>
            </a:endParaRP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0F43249-4E82-398C-D7B4-6C142DD8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5" y="1207692"/>
            <a:ext cx="9347785" cy="36512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874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6E9D0-D409-E2E5-4CAE-CB9B3647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239715"/>
            <a:ext cx="3932237" cy="131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0D839-DC65-A9CD-793B-ADD6EBA9E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39715"/>
            <a:ext cx="6172200" cy="46213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11D499-3AC9-ADB0-9B41-51BF275E8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55277"/>
            <a:ext cx="3932237" cy="32137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F46F6-9D8A-40A5-8221-E2455F26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ED0D-0A88-41AF-A5C6-4C330EDC68CE}" type="datetime1">
              <a:rPr lang="es-MX" smtClean="0"/>
              <a:t>23/10/25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AF6B9-80C6-3711-124D-B57A071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9039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969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E68E7A-F245-2995-F94D-49652FE9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076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4AA0C8-4A96-3424-B6D3-0AF483F58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01651"/>
            <a:ext cx="10515600" cy="3163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634AF2-6763-C2D1-3534-1C0E1FD2B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854" y="60353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6B9CC-C778-4C26-9573-500C7456D608}" type="datetime1">
              <a:rPr lang="es-MX" smtClean="0"/>
              <a:t>23/10/25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5497F-AE96-F60E-2FFF-F6A77E73D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353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12" name="Proceso alternativo 11">
            <a:extLst>
              <a:ext uri="{FF2B5EF4-FFF2-40B4-BE49-F238E27FC236}">
                <a16:creationId xmlns:a16="http://schemas.microsoft.com/office/drawing/2014/main" id="{B151687F-9A8F-6732-95D8-870CB51EC7AC}"/>
              </a:ext>
            </a:extLst>
          </p:cNvPr>
          <p:cNvSpPr/>
          <p:nvPr userDrawn="1"/>
        </p:nvSpPr>
        <p:spPr>
          <a:xfrm>
            <a:off x="-15587" y="6424747"/>
            <a:ext cx="12223173" cy="82800"/>
          </a:xfrm>
          <a:prstGeom prst="flowChartAlternateProcess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Proceso alternativo 13">
            <a:extLst>
              <a:ext uri="{FF2B5EF4-FFF2-40B4-BE49-F238E27FC236}">
                <a16:creationId xmlns:a16="http://schemas.microsoft.com/office/drawing/2014/main" id="{E557BFEA-7887-AE91-4E32-747FEBC6DD38}"/>
              </a:ext>
            </a:extLst>
          </p:cNvPr>
          <p:cNvSpPr/>
          <p:nvPr userDrawn="1"/>
        </p:nvSpPr>
        <p:spPr>
          <a:xfrm>
            <a:off x="-9940" y="1092382"/>
            <a:ext cx="12223173" cy="82800"/>
          </a:xfrm>
          <a:prstGeom prst="flowChartAlternateProcess">
            <a:avLst/>
          </a:prstGeom>
          <a:solidFill>
            <a:srgbClr val="00426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17358FC-A377-97DF-60BF-B0A2A9B6AA36}"/>
              </a:ext>
            </a:extLst>
          </p:cNvPr>
          <p:cNvSpPr/>
          <p:nvPr userDrawn="1"/>
        </p:nvSpPr>
        <p:spPr>
          <a:xfrm>
            <a:off x="-10160" y="6502149"/>
            <a:ext cx="12223173" cy="419033"/>
          </a:xfrm>
          <a:prstGeom prst="rect">
            <a:avLst/>
          </a:prstGeom>
          <a:solidFill>
            <a:srgbClr val="3669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i="0" dirty="0">
                <a:latin typeface="Visby" pitchFamily="2" charset="0"/>
              </a:rPr>
              <a:t>Facultad de Ingeniería Tampico – Universidad Autónoma de Tamaulipas - 2024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B7CEDB1-DF42-007D-3E34-B5891D2CF31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40" y="143657"/>
            <a:ext cx="1940733" cy="777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A35EC5-986B-4ACB-C282-E08F5F61DBB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51" y="179908"/>
            <a:ext cx="2418191" cy="7776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C58FD57-5282-F49F-5B2E-84D5EA42B576}"/>
              </a:ext>
            </a:extLst>
          </p:cNvPr>
          <p:cNvSpPr txBox="1"/>
          <p:nvPr userDrawn="1"/>
        </p:nvSpPr>
        <p:spPr>
          <a:xfrm>
            <a:off x="10832122" y="6052589"/>
            <a:ext cx="1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1F0ADD4-7EF8-294E-826F-BB26E85AA437}" type="slidenum">
              <a:rPr lang="es-MX" b="1" smtClean="0"/>
              <a:pPr algn="r"/>
              <a:t>‹#›</a:t>
            </a:fld>
            <a:r>
              <a:rPr lang="es-MX" b="1" dirty="0"/>
              <a:t> de 82</a:t>
            </a:r>
          </a:p>
        </p:txBody>
      </p:sp>
    </p:spTree>
    <p:extLst>
      <p:ext uri="{BB962C8B-B14F-4D97-AF65-F5344CB8AC3E}">
        <p14:creationId xmlns:p14="http://schemas.microsoft.com/office/powerpoint/2010/main" val="4972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isb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isb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 general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6D1B84-F270-84E4-714D-264FB2802F5E}"/>
              </a:ext>
            </a:extLst>
          </p:cNvPr>
          <p:cNvSpPr txBox="1"/>
          <p:nvPr/>
        </p:nvSpPr>
        <p:spPr>
          <a:xfrm>
            <a:off x="991437" y="2407386"/>
            <a:ext cx="10209125" cy="168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Diseñar una red LSTM que permita realizar el pronóstico de tendencias de las ventas realizadas por una maderería tomando como base al costo de elaboración y almacenaje de sus productos.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15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las instancias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75B525-6C30-77AE-F8FA-5781ED11E969}"/>
              </a:ext>
            </a:extLst>
          </p:cNvPr>
          <p:cNvSpPr txBox="1"/>
          <p:nvPr/>
        </p:nvSpPr>
        <p:spPr>
          <a:xfrm>
            <a:off x="679570" y="1683692"/>
            <a:ext cx="11125334" cy="4460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Composición de las instancias</a:t>
            </a: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MX" sz="2400" dirty="0"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Año:</a:t>
            </a: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Año extraído de la columna Fecha.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Seno_Semana: </a:t>
            </a: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del seno de la semana del año, representando la periodicidad semanal.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Coseno_Semana: </a:t>
            </a: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 del coseno de la semana del año, complementando la representación cíclica.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Evento:</a:t>
            </a: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 si hubo algún evento en la semana.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Ventas: </a:t>
            </a: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unidades vendidas en la semana.</a:t>
            </a:r>
          </a:p>
        </p:txBody>
      </p:sp>
    </p:spTree>
    <p:extLst>
      <p:ext uri="{BB962C8B-B14F-4D97-AF65-F5344CB8AC3E}">
        <p14:creationId xmlns:p14="http://schemas.microsoft.com/office/powerpoint/2010/main" val="248437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las instancias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817EAF4-73FC-9F8F-86DD-AC425B8209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70936"/>
              </p:ext>
            </p:extLst>
          </p:nvPr>
        </p:nvGraphicFramePr>
        <p:xfrm>
          <a:off x="1894332" y="2179700"/>
          <a:ext cx="8403336" cy="4105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359">
                  <a:extLst>
                    <a:ext uri="{9D8B030D-6E8A-4147-A177-3AD203B41FA5}">
                      <a16:colId xmlns:a16="http://schemas.microsoft.com/office/drawing/2014/main" val="2878145727"/>
                    </a:ext>
                  </a:extLst>
                </a:gridCol>
                <a:gridCol w="1339423">
                  <a:extLst>
                    <a:ext uri="{9D8B030D-6E8A-4147-A177-3AD203B41FA5}">
                      <a16:colId xmlns:a16="http://schemas.microsoft.com/office/drawing/2014/main" val="804789573"/>
                    </a:ext>
                  </a:extLst>
                </a:gridCol>
                <a:gridCol w="1611430">
                  <a:extLst>
                    <a:ext uri="{9D8B030D-6E8A-4147-A177-3AD203B41FA5}">
                      <a16:colId xmlns:a16="http://schemas.microsoft.com/office/drawing/2014/main" val="877740215"/>
                    </a:ext>
                  </a:extLst>
                </a:gridCol>
                <a:gridCol w="1640278">
                  <a:extLst>
                    <a:ext uri="{9D8B030D-6E8A-4147-A177-3AD203B41FA5}">
                      <a16:colId xmlns:a16="http://schemas.microsoft.com/office/drawing/2014/main" val="3446048989"/>
                    </a:ext>
                  </a:extLst>
                </a:gridCol>
                <a:gridCol w="1339423">
                  <a:extLst>
                    <a:ext uri="{9D8B030D-6E8A-4147-A177-3AD203B41FA5}">
                      <a16:colId xmlns:a16="http://schemas.microsoft.com/office/drawing/2014/main" val="3420905115"/>
                    </a:ext>
                  </a:extLst>
                </a:gridCol>
                <a:gridCol w="1339423">
                  <a:extLst>
                    <a:ext uri="{9D8B030D-6E8A-4147-A177-3AD203B41FA5}">
                      <a16:colId xmlns:a16="http://schemas.microsoft.com/office/drawing/2014/main" val="54682814"/>
                    </a:ext>
                  </a:extLst>
                </a:gridCol>
              </a:tblGrid>
              <a:tr h="5036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No.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Año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Seno_Semana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Coseno_Semana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Evento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Ventas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779516033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0.120537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0.992709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1205059503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0.239316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0.970942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1686248880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0.354605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0.935016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624261414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0.464723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0.885456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3374456958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0.568065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0.822984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74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1632868859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0.663123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0.748511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2669414053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0.748511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0.663123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68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687289736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8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0.822984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0.568065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3481698400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0.885456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0.464723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46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399333771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0.935016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0.354605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277681341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0.970942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0.239316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3360934656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0.992709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0.120537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38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3087576074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542999100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0.992709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-0.120537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3772678940"/>
                  </a:ext>
                </a:extLst>
              </a:tr>
              <a:tr h="2383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0.970942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-0.239316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39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3" marR="33363" marT="0" marB="0" anchor="ctr"/>
                </a:tc>
                <a:extLst>
                  <a:ext uri="{0D108BD9-81ED-4DB2-BD59-A6C34878D82A}">
                    <a16:rowId xmlns:a16="http://schemas.microsoft.com/office/drawing/2014/main" val="2444698135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CDECD9A4-5D75-7635-3EBB-5932FDB375A8}"/>
              </a:ext>
            </a:extLst>
          </p:cNvPr>
          <p:cNvSpPr txBox="1"/>
          <p:nvPr/>
        </p:nvSpPr>
        <p:spPr>
          <a:xfrm>
            <a:off x="90855" y="1718035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latin typeface="Visby" pitchFamily="2" charset="0"/>
                <a:cs typeface="Times New Roman" panose="02020603050405020304" pitchFamily="18" charset="0"/>
              </a:rPr>
              <a:t>Ejemplo de una instancia de datos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7116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las instancias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09C11C4-BAB1-F257-14EA-650E5E56A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936476"/>
              </p:ext>
            </p:extLst>
          </p:nvPr>
        </p:nvGraphicFramePr>
        <p:xfrm>
          <a:off x="1894799" y="2179700"/>
          <a:ext cx="8402402" cy="4111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9603">
                  <a:extLst>
                    <a:ext uri="{9D8B030D-6E8A-4147-A177-3AD203B41FA5}">
                      <a16:colId xmlns:a16="http://schemas.microsoft.com/office/drawing/2014/main" val="3873573803"/>
                    </a:ext>
                  </a:extLst>
                </a:gridCol>
                <a:gridCol w="1339603">
                  <a:extLst>
                    <a:ext uri="{9D8B030D-6E8A-4147-A177-3AD203B41FA5}">
                      <a16:colId xmlns:a16="http://schemas.microsoft.com/office/drawing/2014/main" val="3830286632"/>
                    </a:ext>
                  </a:extLst>
                </a:gridCol>
                <a:gridCol w="1339603">
                  <a:extLst>
                    <a:ext uri="{9D8B030D-6E8A-4147-A177-3AD203B41FA5}">
                      <a16:colId xmlns:a16="http://schemas.microsoft.com/office/drawing/2014/main" val="3987443384"/>
                    </a:ext>
                  </a:extLst>
                </a:gridCol>
                <a:gridCol w="1704387">
                  <a:extLst>
                    <a:ext uri="{9D8B030D-6E8A-4147-A177-3AD203B41FA5}">
                      <a16:colId xmlns:a16="http://schemas.microsoft.com/office/drawing/2014/main" val="3593334191"/>
                    </a:ext>
                  </a:extLst>
                </a:gridCol>
                <a:gridCol w="1339603">
                  <a:extLst>
                    <a:ext uri="{9D8B030D-6E8A-4147-A177-3AD203B41FA5}">
                      <a16:colId xmlns:a16="http://schemas.microsoft.com/office/drawing/2014/main" val="2753420789"/>
                    </a:ext>
                  </a:extLst>
                </a:gridCol>
                <a:gridCol w="1339603">
                  <a:extLst>
                    <a:ext uri="{9D8B030D-6E8A-4147-A177-3AD203B41FA5}">
                      <a16:colId xmlns:a16="http://schemas.microsoft.com/office/drawing/2014/main" val="522527640"/>
                    </a:ext>
                  </a:extLst>
                </a:gridCol>
              </a:tblGrid>
              <a:tr h="4024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No.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Año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Seno_Seman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Coseno_Semana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Evento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1" i="0" dirty="0">
                          <a:effectLst/>
                          <a:latin typeface="Visby" pitchFamily="2" charset="0"/>
                        </a:rPr>
                        <a:t>Ventas</a:t>
                      </a:r>
                      <a:endParaRPr lang="es-MX" sz="12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3751655510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0.170128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1.395949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0.437206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2287944562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0.33842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1.365223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-0.632249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76210183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0.501768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1.31451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0.437206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349357092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0.657789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1.24455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0.70457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3312426204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0.804209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1.156364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3.142451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2.683063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789766529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0.938892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1.051237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3.142451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2.201808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1722400867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1.059874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0.930702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3.142451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2.362226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920073690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1.165392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0.796517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0.009424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950090545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1.253906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0.650639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1.185825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1578902163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1.324125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0.495195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0.437206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3426691746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11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1.375026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0.332452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0.383734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3996933883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1.405867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0.164782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0.758043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2596220763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13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1.416197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-0.005369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0.70457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3299067008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1.405867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-0.17552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-0.792667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2545942338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-1.412863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1.375026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-0.34319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-0.318223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0.811516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3362" marR="33362" marT="0" marB="0" anchor="ctr"/>
                </a:tc>
                <a:extLst>
                  <a:ext uri="{0D108BD9-81ED-4DB2-BD59-A6C34878D82A}">
                    <a16:rowId xmlns:a16="http://schemas.microsoft.com/office/drawing/2014/main" val="347786984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3A11C4CA-9E1D-64D7-0143-2502A32C8C27}"/>
              </a:ext>
            </a:extLst>
          </p:cNvPr>
          <p:cNvSpPr txBox="1"/>
          <p:nvPr/>
        </p:nvSpPr>
        <p:spPr>
          <a:xfrm>
            <a:off x="90854" y="1718035"/>
            <a:ext cx="77089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latin typeface="Visby" pitchFamily="2" charset="0"/>
                <a:cs typeface="Times New Roman" panose="02020603050405020304" pitchFamily="18" charset="0"/>
              </a:rPr>
              <a:t>Ejemplo de instancia de datos estandarizada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151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las instancias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41EC439-F1FE-1DAF-8018-95DDD06DF910}"/>
              </a:ext>
            </a:extLst>
          </p:cNvPr>
          <p:cNvSpPr txBox="1"/>
          <p:nvPr/>
        </p:nvSpPr>
        <p:spPr>
          <a:xfrm>
            <a:off x="90855" y="1688791"/>
            <a:ext cx="9823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effectLst/>
                <a:latin typeface="Visby" pitchFamily="2" charset="0"/>
                <a:cs typeface="Times New Roman" panose="02020603050405020304" pitchFamily="18" charset="0"/>
              </a:rPr>
              <a:t>Conjuntos de datos para entrenamiento, validación y prueba</a:t>
            </a:r>
            <a:endParaRPr lang="es-MX" sz="2400" b="1" dirty="0">
              <a:effectLst/>
              <a:latin typeface="Visby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0E83F5C-3709-EB7E-0D46-F5FF36FB0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58003"/>
              </p:ext>
            </p:extLst>
          </p:nvPr>
        </p:nvGraphicFramePr>
        <p:xfrm>
          <a:off x="647337" y="2897222"/>
          <a:ext cx="4208780" cy="1810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4344">
                  <a:extLst>
                    <a:ext uri="{9D8B030D-6E8A-4147-A177-3AD203B41FA5}">
                      <a16:colId xmlns:a16="http://schemas.microsoft.com/office/drawing/2014/main" val="803326059"/>
                    </a:ext>
                  </a:extLst>
                </a:gridCol>
                <a:gridCol w="2254436">
                  <a:extLst>
                    <a:ext uri="{9D8B030D-6E8A-4147-A177-3AD203B41FA5}">
                      <a16:colId xmlns:a16="http://schemas.microsoft.com/office/drawing/2014/main" val="2991331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000" b="0" i="0" dirty="0">
                          <a:effectLst/>
                          <a:latin typeface="Visby" pitchFamily="2" charset="0"/>
                        </a:rPr>
                        <a:t>Conjunto de datos</a:t>
                      </a:r>
                      <a:endParaRPr lang="es-MX" sz="20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000" b="0" i="0" dirty="0">
                          <a:effectLst/>
                          <a:latin typeface="Visby" pitchFamily="2" charset="0"/>
                        </a:rPr>
                        <a:t>Porcentaje de datos</a:t>
                      </a:r>
                      <a:endParaRPr lang="es-MX" sz="20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2633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0" i="0">
                          <a:effectLst/>
                          <a:latin typeface="Visby" pitchFamily="2" charset="0"/>
                        </a:rPr>
                        <a:t>Entrenamiento</a:t>
                      </a:r>
                      <a:endParaRPr lang="es-MX" sz="20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0" i="0">
                          <a:effectLst/>
                          <a:latin typeface="Visby" pitchFamily="2" charset="0"/>
                        </a:rPr>
                        <a:t>60%</a:t>
                      </a:r>
                      <a:endParaRPr lang="es-MX" sz="20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1865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0" i="0">
                          <a:effectLst/>
                          <a:latin typeface="Visby" pitchFamily="2" charset="0"/>
                        </a:rPr>
                        <a:t>Validación</a:t>
                      </a:r>
                      <a:endParaRPr lang="es-MX" sz="20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0" i="0">
                          <a:effectLst/>
                          <a:latin typeface="Visby" pitchFamily="2" charset="0"/>
                        </a:rPr>
                        <a:t>20%</a:t>
                      </a:r>
                      <a:endParaRPr lang="es-MX" sz="20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235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0" i="0" dirty="0">
                          <a:effectLst/>
                          <a:latin typeface="Visby" pitchFamily="2" charset="0"/>
                        </a:rPr>
                        <a:t>Prueba</a:t>
                      </a:r>
                      <a:endParaRPr lang="es-MX" sz="20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2000" b="0" i="0" dirty="0">
                          <a:effectLst/>
                          <a:latin typeface="Visby" pitchFamily="2" charset="0"/>
                        </a:rPr>
                        <a:t>20%</a:t>
                      </a:r>
                      <a:endParaRPr lang="es-MX" sz="20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7274347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694C055C-408E-F120-0103-E756CCB63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968" y="2385776"/>
            <a:ext cx="6541948" cy="3429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71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las instancias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291B6B-FE31-0023-534C-6AC199CD2806}"/>
              </a:ext>
            </a:extLst>
          </p:cNvPr>
          <p:cNvSpPr txBox="1"/>
          <p:nvPr/>
        </p:nvSpPr>
        <p:spPr>
          <a:xfrm>
            <a:off x="175832" y="1715381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onjuntos de datos supervisados </a:t>
            </a:r>
            <a:endParaRPr lang="es-MX" sz="2400" b="1" dirty="0">
              <a:latin typeface="Visby" pitchFamily="2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39A032E-5B5F-C14B-493F-75469C9D2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5305"/>
              </p:ext>
            </p:extLst>
          </p:nvPr>
        </p:nvGraphicFramePr>
        <p:xfrm>
          <a:off x="866500" y="2469198"/>
          <a:ext cx="4555892" cy="1135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7244">
                  <a:extLst>
                    <a:ext uri="{9D8B030D-6E8A-4147-A177-3AD203B41FA5}">
                      <a16:colId xmlns:a16="http://schemas.microsoft.com/office/drawing/2014/main" val="1992104468"/>
                    </a:ext>
                  </a:extLst>
                </a:gridCol>
                <a:gridCol w="2648648">
                  <a:extLst>
                    <a:ext uri="{9D8B030D-6E8A-4147-A177-3AD203B41FA5}">
                      <a16:colId xmlns:a16="http://schemas.microsoft.com/office/drawing/2014/main" val="3881192814"/>
                    </a:ext>
                  </a:extLst>
                </a:gridCol>
              </a:tblGrid>
              <a:tr h="37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Tipo de bloque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Cantidad de Registros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29646"/>
                  </a:ext>
                </a:extLst>
              </a:tr>
              <a:tr h="37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Entrada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26 semanas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8439146"/>
                  </a:ext>
                </a:extLst>
              </a:tr>
              <a:tr h="37842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Salida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1 semana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553932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637D48B-7E57-54DE-D760-74F682BC9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449021"/>
              </p:ext>
            </p:extLst>
          </p:nvPr>
        </p:nvGraphicFramePr>
        <p:xfrm>
          <a:off x="580633" y="4198389"/>
          <a:ext cx="5127625" cy="185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8519">
                  <a:extLst>
                    <a:ext uri="{9D8B030D-6E8A-4147-A177-3AD203B41FA5}">
                      <a16:colId xmlns:a16="http://schemas.microsoft.com/office/drawing/2014/main" val="845759319"/>
                    </a:ext>
                  </a:extLst>
                </a:gridCol>
                <a:gridCol w="1548881">
                  <a:extLst>
                    <a:ext uri="{9D8B030D-6E8A-4147-A177-3AD203B41FA5}">
                      <a16:colId xmlns:a16="http://schemas.microsoft.com/office/drawing/2014/main" val="420851470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343032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Bloque de datos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Entrada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Salida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2391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Entrenamiento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129, 26, 5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129, 1, 1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7724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Validación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25, 26, 5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25, 1, 1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75463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Prueba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26, 26, 5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sz="1800" b="0" i="0" dirty="0">
                          <a:effectLst/>
                          <a:latin typeface="Visby" pitchFamily="2" charset="0"/>
                        </a:rPr>
                        <a:t>26, 1, 1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6814481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C0318298-F94F-1364-8492-B6C56A4EEA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5"/>
          <a:stretch/>
        </p:blipFill>
        <p:spPr bwMode="auto">
          <a:xfrm>
            <a:off x="5708258" y="2166722"/>
            <a:ext cx="6348630" cy="37863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398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la red LSTM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966E53-3F47-6D5F-5F78-4936B2C9FD16}"/>
              </a:ext>
            </a:extLst>
          </p:cNvPr>
          <p:cNvSpPr txBox="1"/>
          <p:nvPr/>
        </p:nvSpPr>
        <p:spPr>
          <a:xfrm>
            <a:off x="90855" y="1712913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de la red LSTM </a:t>
            </a:r>
            <a:endParaRPr lang="es-MX" sz="2400" b="1" dirty="0">
              <a:latin typeface="Visby" pitchFamily="2" charset="0"/>
            </a:endParaRPr>
          </a:p>
        </p:txBody>
      </p:sp>
      <p:pic>
        <p:nvPicPr>
          <p:cNvPr id="5" name="Imagen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3FCD2BDE-8230-D5D6-B8CF-90095F5C24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07" y="2314673"/>
            <a:ext cx="9347785" cy="3749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864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 la red LSTM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5FA6AD-861E-3186-5DED-D0D6A45962D4}"/>
              </a:ext>
            </a:extLst>
          </p:cNvPr>
          <p:cNvSpPr txBox="1"/>
          <p:nvPr/>
        </p:nvSpPr>
        <p:spPr>
          <a:xfrm>
            <a:off x="3579352" y="1859340"/>
            <a:ext cx="5033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Inicialización de los pesos</a:t>
            </a:r>
            <a:endParaRPr lang="es-MX" sz="2400" b="1" dirty="0"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sz="2400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Kernel de entrada: Glorot</a:t>
            </a:r>
          </a:p>
          <a:p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Kernel </a:t>
            </a:r>
            <a:r>
              <a:rPr lang="es-MX" sz="2400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recurrente: Orthgonal</a:t>
            </a:r>
          </a:p>
          <a:p>
            <a:r>
              <a:rPr lang="es-MX" sz="2400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Sesgos (bías): Ceros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53A428F-D2BB-3977-DBAF-7F86C3D6D4E2}"/>
              </a:ext>
            </a:extLst>
          </p:cNvPr>
          <p:cNvSpPr txBox="1"/>
          <p:nvPr/>
        </p:nvSpPr>
        <p:spPr>
          <a:xfrm>
            <a:off x="3579352" y="3666545"/>
            <a:ext cx="6124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Optimizador</a:t>
            </a:r>
            <a:endParaRPr lang="es-ES" sz="2400" b="1" dirty="0">
              <a:latin typeface="Visby" pitchFamily="2" charset="0"/>
              <a:cs typeface="Times New Roman" panose="02020603050405020304" pitchFamily="18" charset="0"/>
            </a:endParaRPr>
          </a:p>
          <a:p>
            <a:r>
              <a:rPr lang="es-ES" sz="2400" dirty="0">
                <a:effectLst/>
                <a:latin typeface="Visby" pitchFamily="2" charset="0"/>
                <a:cs typeface="Times New Roman" panose="02020603050405020304" pitchFamily="18" charset="0"/>
              </a:rPr>
              <a:t>	ADAM</a:t>
            </a:r>
            <a:r>
              <a:rPr lang="es-MX" sz="2400" b="1" dirty="0">
                <a:effectLst/>
                <a:latin typeface="Visby" pitchFamily="2" charset="0"/>
              </a:rPr>
              <a:t> </a:t>
            </a:r>
            <a:endParaRPr lang="es-MX" sz="2400" b="1" dirty="0">
              <a:latin typeface="Visby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97B5BC-04D5-D424-EF87-6EBB323661CD}"/>
              </a:ext>
            </a:extLst>
          </p:cNvPr>
          <p:cNvSpPr txBox="1"/>
          <p:nvPr/>
        </p:nvSpPr>
        <p:spPr>
          <a:xfrm>
            <a:off x="3579352" y="4735087"/>
            <a:ext cx="61245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 de perdida</a:t>
            </a:r>
          </a:p>
          <a:p>
            <a:r>
              <a:rPr lang="es-MX" sz="2400" dirty="0">
                <a:latin typeface="Visby" pitchFamily="2" charset="0"/>
              </a:rPr>
              <a:t>	RMSE</a:t>
            </a:r>
          </a:p>
        </p:txBody>
      </p:sp>
    </p:spTree>
    <p:extLst>
      <p:ext uri="{BB962C8B-B14F-4D97-AF65-F5344CB8AC3E}">
        <p14:creationId xmlns:p14="http://schemas.microsoft.com/office/powerpoint/2010/main" val="179204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Optimización de hiperparámetros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1E4BA52-85AA-2A6E-827D-7E550FE81E34}"/>
              </a:ext>
            </a:extLst>
          </p:cNvPr>
          <p:cNvSpPr txBox="1"/>
          <p:nvPr/>
        </p:nvSpPr>
        <p:spPr>
          <a:xfrm>
            <a:off x="106840" y="1703951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 err="1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red LSTM</a:t>
            </a:r>
            <a:r>
              <a:rPr lang="es-MX" sz="2400" b="1" dirty="0">
                <a:effectLst/>
                <a:latin typeface="Visby" pitchFamily="2" charset="0"/>
              </a:rPr>
              <a:t> </a:t>
            </a:r>
            <a:endParaRPr lang="es-MX" sz="2400" b="1" dirty="0">
              <a:latin typeface="Visby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210488-AB11-BEF4-5330-052B966E173F}"/>
              </a:ext>
            </a:extLst>
          </p:cNvPr>
          <p:cNvSpPr txBox="1"/>
          <p:nvPr/>
        </p:nvSpPr>
        <p:spPr>
          <a:xfrm>
            <a:off x="451834" y="2360720"/>
            <a:ext cx="7685595" cy="279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1980565" algn="l"/>
              </a:tabLst>
            </a:pP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Unidades de LSTM por cada una de las tres capas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1980565" algn="l"/>
              </a:tabLst>
            </a:pP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Número de Épocas: 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Tamaño del Lote (Batch Size):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Tasa de Aprendizaje (Learning Rate):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Dropout por cada una de las tres capas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C4B0D0-2655-4340-934C-5BBD6C318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616" y="2521428"/>
            <a:ext cx="3495539" cy="354950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B60790-014A-914E-7031-E649909CD0BF}"/>
              </a:ext>
            </a:extLst>
          </p:cNvPr>
          <p:cNvSpPr txBox="1"/>
          <p:nvPr/>
        </p:nvSpPr>
        <p:spPr>
          <a:xfrm>
            <a:off x="8357616" y="2152096"/>
            <a:ext cx="1627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48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Experimentación y resultados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4FD818-020F-F11F-6A59-ED1707F9651A}"/>
              </a:ext>
            </a:extLst>
          </p:cNvPr>
          <p:cNvSpPr txBox="1"/>
          <p:nvPr/>
        </p:nvSpPr>
        <p:spPr>
          <a:xfrm>
            <a:off x="375221" y="1752529"/>
            <a:ext cx="6373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kern="1400" spc="-50" dirty="0">
                <a:effectLst/>
                <a:latin typeface="Visby" pitchFamily="2" charset="0"/>
                <a:ea typeface="Yu Gothic Light" panose="020B0300000000000000" pitchFamily="34" charset="-128"/>
              </a:rPr>
              <a:t>Definición del rango de los </a:t>
            </a:r>
            <a:r>
              <a:rPr lang="es-ES" sz="2400" b="1" kern="1400" spc="-50" dirty="0" err="1">
                <a:effectLst/>
                <a:latin typeface="Visby" pitchFamily="2" charset="0"/>
                <a:ea typeface="Yu Gothic Light" panose="020B0300000000000000" pitchFamily="34" charset="-128"/>
              </a:rPr>
              <a:t>hiperparámetros</a:t>
            </a:r>
            <a:r>
              <a:rPr lang="es-ES" sz="2400" b="1" kern="1400" spc="-50" dirty="0">
                <a:effectLst/>
                <a:latin typeface="Visby" pitchFamily="2" charset="0"/>
                <a:ea typeface="Yu Gothic Light" panose="020B0300000000000000" pitchFamily="34" charset="-128"/>
              </a:rPr>
              <a:t> </a:t>
            </a:r>
            <a:endParaRPr lang="es-MX" sz="2400" b="1" kern="1400" spc="-50" dirty="0">
              <a:effectLst/>
              <a:latin typeface="Visby" pitchFamily="2" charset="0"/>
              <a:ea typeface="Yu Gothic Light" panose="020B0300000000000000" pitchFamily="34" charset="-128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EC1B03B-8DB8-7440-C529-871852315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979948"/>
              </p:ext>
            </p:extLst>
          </p:nvPr>
        </p:nvGraphicFramePr>
        <p:xfrm>
          <a:off x="439229" y="2753861"/>
          <a:ext cx="6309043" cy="3282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8010">
                  <a:extLst>
                    <a:ext uri="{9D8B030D-6E8A-4147-A177-3AD203B41FA5}">
                      <a16:colId xmlns:a16="http://schemas.microsoft.com/office/drawing/2014/main" val="24916528"/>
                    </a:ext>
                  </a:extLst>
                </a:gridCol>
                <a:gridCol w="3231033">
                  <a:extLst>
                    <a:ext uri="{9D8B030D-6E8A-4147-A177-3AD203B41FA5}">
                      <a16:colId xmlns:a16="http://schemas.microsoft.com/office/drawing/2014/main" val="3881741864"/>
                    </a:ext>
                  </a:extLst>
                </a:gridCol>
              </a:tblGrid>
              <a:tr h="514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1" i="0" dirty="0" err="1">
                          <a:effectLst/>
                          <a:latin typeface="Visby" pitchFamily="2" charset="0"/>
                        </a:rPr>
                        <a:t>Hiperparámetro</a:t>
                      </a:r>
                      <a:endParaRPr lang="es-MX" sz="2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1" i="0" dirty="0">
                          <a:effectLst/>
                          <a:latin typeface="Visby" pitchFamily="2" charset="0"/>
                        </a:rPr>
                        <a:t>Rango de valores</a:t>
                      </a:r>
                      <a:endParaRPr lang="es-MX" sz="2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259473"/>
                  </a:ext>
                </a:extLst>
              </a:tr>
              <a:tr h="395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 dirty="0">
                          <a:effectLst/>
                          <a:latin typeface="Visby" pitchFamily="2" charset="0"/>
                        </a:rPr>
                        <a:t>Unidades de LSTM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 dirty="0">
                          <a:effectLst/>
                          <a:latin typeface="Visby" pitchFamily="2" charset="0"/>
                        </a:rPr>
                        <a:t>100 a 400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4200868"/>
                  </a:ext>
                </a:extLst>
              </a:tr>
              <a:tr h="395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 dirty="0">
                          <a:effectLst/>
                          <a:latin typeface="Visby" pitchFamily="2" charset="0"/>
                        </a:rPr>
                        <a:t>Número de Épocas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>
                          <a:effectLst/>
                          <a:latin typeface="Visby" pitchFamily="2" charset="0"/>
                        </a:rPr>
                        <a:t>10 a 50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3382174"/>
                  </a:ext>
                </a:extLst>
              </a:tr>
              <a:tr h="791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 dirty="0">
                          <a:effectLst/>
                          <a:latin typeface="Visby" pitchFamily="2" charset="0"/>
                        </a:rPr>
                        <a:t>Tamaño del Lote (Batch Size)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>
                          <a:effectLst/>
                          <a:latin typeface="Visby" pitchFamily="2" charset="0"/>
                        </a:rPr>
                        <a:t>1 a Total de Bloques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6535056"/>
                  </a:ext>
                </a:extLst>
              </a:tr>
              <a:tr h="7910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 dirty="0">
                          <a:effectLst/>
                          <a:latin typeface="Visby" pitchFamily="2" charset="0"/>
                        </a:rPr>
                        <a:t>Tasa de Aprendizaje (Learning Rate)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>
                          <a:effectLst/>
                          <a:latin typeface="Visby" pitchFamily="2" charset="0"/>
                        </a:rPr>
                        <a:t>0.0001 a 0.001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08283184"/>
                  </a:ext>
                </a:extLst>
              </a:tr>
              <a:tr h="39550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 dirty="0">
                          <a:effectLst/>
                          <a:latin typeface="Visby" pitchFamily="2" charset="0"/>
                        </a:rPr>
                        <a:t>Dropout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2400" b="0" i="0" dirty="0">
                          <a:effectLst/>
                          <a:latin typeface="Visby" pitchFamily="2" charset="0"/>
                        </a:rPr>
                        <a:t>0.2 a 0.5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10563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4530059A-0C9D-7EB3-720C-FC611AB16148}"/>
              </a:ext>
            </a:extLst>
          </p:cNvPr>
          <p:cNvSpPr txBox="1"/>
          <p:nvPr/>
        </p:nvSpPr>
        <p:spPr>
          <a:xfrm>
            <a:off x="7178255" y="1752529"/>
            <a:ext cx="4574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Configuración y ejecución del algoritmo genético </a:t>
            </a:r>
            <a:endParaRPr lang="es-MX" sz="2400" b="1" dirty="0">
              <a:latin typeface="Visby" pitchFamily="2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63975ED-C850-E410-B762-26C8C6B06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548786"/>
              </p:ext>
            </p:extLst>
          </p:nvPr>
        </p:nvGraphicFramePr>
        <p:xfrm>
          <a:off x="7242047" y="2753861"/>
          <a:ext cx="4562857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91155">
                  <a:extLst>
                    <a:ext uri="{9D8B030D-6E8A-4147-A177-3AD203B41FA5}">
                      <a16:colId xmlns:a16="http://schemas.microsoft.com/office/drawing/2014/main" val="4138464092"/>
                    </a:ext>
                  </a:extLst>
                </a:gridCol>
                <a:gridCol w="1671702">
                  <a:extLst>
                    <a:ext uri="{9D8B030D-6E8A-4147-A177-3AD203B41FA5}">
                      <a16:colId xmlns:a16="http://schemas.microsoft.com/office/drawing/2014/main" val="160457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1" i="0" dirty="0">
                          <a:effectLst/>
                          <a:latin typeface="Visby" pitchFamily="2" charset="0"/>
                        </a:rPr>
                        <a:t>Parámetro</a:t>
                      </a:r>
                      <a:endParaRPr lang="es-MX" sz="2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1" i="0" dirty="0">
                          <a:effectLst/>
                          <a:latin typeface="Visby" pitchFamily="2" charset="0"/>
                        </a:rPr>
                        <a:t>Valor</a:t>
                      </a:r>
                      <a:endParaRPr lang="es-MX" sz="2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5268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>
                          <a:effectLst/>
                          <a:latin typeface="Visby" pitchFamily="2" charset="0"/>
                        </a:rPr>
                        <a:t>Tamaño de la población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067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>
                          <a:effectLst/>
                          <a:latin typeface="Visby" pitchFamily="2" charset="0"/>
                        </a:rPr>
                        <a:t>Cantidad de generaciones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>
                          <a:effectLst/>
                          <a:latin typeface="Visby" pitchFamily="2" charset="0"/>
                        </a:rPr>
                        <a:t>100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571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>
                          <a:effectLst/>
                          <a:latin typeface="Visby" pitchFamily="2" charset="0"/>
                        </a:rPr>
                        <a:t>Probabilidad de cruza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>
                          <a:effectLst/>
                          <a:latin typeface="Visby" pitchFamily="2" charset="0"/>
                        </a:rPr>
                        <a:t>0.9</a:t>
                      </a:r>
                      <a:endParaRPr lang="es-MX" sz="24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841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effectLst/>
                          <a:latin typeface="Visby" pitchFamily="2" charset="0"/>
                        </a:rPr>
                        <a:t>Probabilidad de muta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2400" b="0" i="0" dirty="0">
                          <a:effectLst/>
                          <a:latin typeface="Visby" pitchFamily="2" charset="0"/>
                        </a:rPr>
                        <a:t>0.2</a:t>
                      </a:r>
                      <a:endParaRPr lang="es-MX" sz="24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404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05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Experimentación y 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CF048E1-0A32-29D4-065F-0A548DB9842D}"/>
              </a:ext>
            </a:extLst>
          </p:cNvPr>
          <p:cNvSpPr txBox="1"/>
          <p:nvPr/>
        </p:nvSpPr>
        <p:spPr>
          <a:xfrm>
            <a:off x="347472" y="1705580"/>
            <a:ext cx="11347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atin typeface="Visby" pitchFamily="2" charset="0"/>
                <a:cs typeface="Times New Roman" panose="02020603050405020304" pitchFamily="18" charset="0"/>
              </a:rPr>
              <a:t>C</a:t>
            </a:r>
            <a:r>
              <a:rPr lang="es-ES" sz="2400" b="1" dirty="0">
                <a:effectLst/>
                <a:latin typeface="Visby" pitchFamily="2" charset="0"/>
                <a:cs typeface="Times New Roman" panose="02020603050405020304" pitchFamily="18" charset="0"/>
              </a:rPr>
              <a:t>onfiguraciones con instancias sin estandarizar y estandarizadas</a:t>
            </a:r>
          </a:p>
          <a:p>
            <a:pPr algn="just"/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Configuración A (</a:t>
            </a:r>
            <a:r>
              <a:rPr lang="es-ES" sz="2400" b="1" dirty="0" err="1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 err="1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2400" b="1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9ED389-14DE-642A-6E04-935A061FB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21" y="2536577"/>
            <a:ext cx="4859175" cy="36445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E1E038-2039-2243-448C-75AE67F9C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324" y="2499146"/>
            <a:ext cx="4859175" cy="36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2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Objetivos específicos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4C20316-E458-5287-4796-A878D8EE68D4}"/>
              </a:ext>
            </a:extLst>
          </p:cNvPr>
          <p:cNvSpPr txBox="1"/>
          <p:nvPr/>
        </p:nvSpPr>
        <p:spPr>
          <a:xfrm>
            <a:off x="594527" y="1803930"/>
            <a:ext cx="11002945" cy="445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_tradnl" sz="2400" dirty="0">
                <a:effectLst/>
                <a:latin typeface="Visby" pitchFamily="2" charset="0"/>
                <a:ea typeface="Aptos" panose="020B0004020202020204" pitchFamily="34" charset="0"/>
                <a:cs typeface="Arial" panose="020B0604020202020204" pitchFamily="34" charset="0"/>
              </a:rPr>
              <a:t>Realizar la adquisición de datos para la generación y preparación de 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instancias destinadas al entrenamiento, validación y prueba de la red LSTM.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Diseñar una función de costo personalizada, así como, la estructura de la red LSTM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Implementar un algoritmo evolutivo para optimizar a los </a:t>
            </a:r>
            <a:r>
              <a:rPr lang="es-ES" sz="2400" dirty="0" err="1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red LSTM.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Evaluar a la red LSTM propuesta a través del análisis de su desempeño para la disminución de costos mediante el pronóstico de tendencias de ventas.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59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Experimentación y resultados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F03019C-A85C-38D7-55AD-E24E4ADEDB48}"/>
              </a:ext>
            </a:extLst>
          </p:cNvPr>
          <p:cNvSpPr txBox="1"/>
          <p:nvPr/>
        </p:nvSpPr>
        <p:spPr>
          <a:xfrm>
            <a:off x="90855" y="1643794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Resultados de la experimentación</a:t>
            </a:r>
            <a:r>
              <a:rPr lang="es-MX" sz="2400" b="1" dirty="0">
                <a:effectLst/>
                <a:latin typeface="Visby" pitchFamily="2" charset="0"/>
              </a:rPr>
              <a:t> </a:t>
            </a:r>
            <a:endParaRPr lang="es-MX" sz="2400" b="1" dirty="0">
              <a:latin typeface="Visby" pitchFamily="2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0EA305A-926F-B8B3-3DD8-72D620A22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76609"/>
              </p:ext>
            </p:extLst>
          </p:nvPr>
        </p:nvGraphicFramePr>
        <p:xfrm>
          <a:off x="1654726" y="2105459"/>
          <a:ext cx="8882547" cy="4261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1700">
                  <a:extLst>
                    <a:ext uri="{9D8B030D-6E8A-4147-A177-3AD203B41FA5}">
                      <a16:colId xmlns:a16="http://schemas.microsoft.com/office/drawing/2014/main" val="23789227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9736943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3505259777"/>
                    </a:ext>
                  </a:extLst>
                </a:gridCol>
                <a:gridCol w="1353902">
                  <a:extLst>
                    <a:ext uri="{9D8B030D-6E8A-4147-A177-3AD203B41FA5}">
                      <a16:colId xmlns:a16="http://schemas.microsoft.com/office/drawing/2014/main" val="285012836"/>
                    </a:ext>
                  </a:extLst>
                </a:gridCol>
                <a:gridCol w="1380744">
                  <a:extLst>
                    <a:ext uri="{9D8B030D-6E8A-4147-A177-3AD203B41FA5}">
                      <a16:colId xmlns:a16="http://schemas.microsoft.com/office/drawing/2014/main" val="2763448423"/>
                    </a:ext>
                  </a:extLst>
                </a:gridCol>
                <a:gridCol w="1466425">
                  <a:extLst>
                    <a:ext uri="{9D8B030D-6E8A-4147-A177-3AD203B41FA5}">
                      <a16:colId xmlns:a16="http://schemas.microsoft.com/office/drawing/2014/main" val="1225479219"/>
                    </a:ext>
                  </a:extLst>
                </a:gridCol>
              </a:tblGrid>
              <a:tr h="3477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i="0" dirty="0" err="1">
                          <a:effectLst/>
                          <a:latin typeface="Visby" pitchFamily="2" charset="0"/>
                        </a:rPr>
                        <a:t>Hiperparámetro</a:t>
                      </a:r>
                      <a:endParaRPr lang="es-MX" sz="18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i="0" dirty="0">
                          <a:effectLst/>
                          <a:latin typeface="Visby" pitchFamily="2" charset="0"/>
                        </a:rPr>
                        <a:t>Producto 1</a:t>
                      </a:r>
                      <a:endParaRPr lang="es-MX" sz="18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i="0" dirty="0">
                          <a:effectLst/>
                          <a:latin typeface="Visby" pitchFamily="2" charset="0"/>
                        </a:rPr>
                        <a:t>Producto 2</a:t>
                      </a:r>
                      <a:endParaRPr lang="es-MX" sz="18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i="0" dirty="0">
                          <a:effectLst/>
                          <a:latin typeface="Visby" pitchFamily="2" charset="0"/>
                        </a:rPr>
                        <a:t>Producto 3</a:t>
                      </a:r>
                      <a:endParaRPr lang="es-MX" sz="18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i="0" dirty="0">
                          <a:effectLst/>
                          <a:latin typeface="Visby" pitchFamily="2" charset="0"/>
                        </a:rPr>
                        <a:t>Producto 4</a:t>
                      </a:r>
                      <a:endParaRPr lang="es-MX" sz="18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1" i="0" dirty="0">
                          <a:effectLst/>
                          <a:latin typeface="Visby" pitchFamily="2" charset="0"/>
                        </a:rPr>
                        <a:t>Producto 5</a:t>
                      </a:r>
                      <a:endParaRPr lang="es-MX" sz="18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646826350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Unidades</a:t>
                      </a:r>
                      <a:endParaRPr lang="es-MX" sz="1800" b="0" i="0">
                        <a:effectLst/>
                        <a:latin typeface="Visby" pitchFamily="2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LSTM 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309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336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354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157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157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890166839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Unidades</a:t>
                      </a:r>
                      <a:endParaRPr lang="es-MX" sz="1800" b="0" i="0">
                        <a:effectLst/>
                        <a:latin typeface="Visby" pitchFamily="2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LSTM 2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225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193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380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384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290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1419358495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Unidades</a:t>
                      </a:r>
                      <a:endParaRPr lang="es-MX" sz="1800" b="0" i="0">
                        <a:effectLst/>
                        <a:latin typeface="Visby" pitchFamily="2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800" b="0" i="0">
                          <a:effectLst/>
                          <a:latin typeface="Visby" pitchFamily="2" charset="0"/>
                        </a:rPr>
                        <a:t>LSTM 3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279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399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311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311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340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4024470667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0" i="0">
                          <a:effectLst/>
                          <a:latin typeface="Visby" pitchFamily="2" charset="0"/>
                        </a:rPr>
                        <a:t>Número de Épocas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41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29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19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35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1207714149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0" i="0">
                          <a:effectLst/>
                          <a:latin typeface="Visby" pitchFamily="2" charset="0"/>
                        </a:rPr>
                        <a:t>Tamaño del Lote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57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121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217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98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3266283271"/>
                  </a:ext>
                </a:extLst>
              </a:tr>
              <a:tr h="3476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0" i="0">
                          <a:effectLst/>
                          <a:latin typeface="Visby" pitchFamily="2" charset="0"/>
                        </a:rPr>
                        <a:t>Tasa de Aprendizaje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0.0098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0.0043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0.0071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0.0098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0.0054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881910256"/>
                  </a:ext>
                </a:extLst>
              </a:tr>
              <a:tr h="2547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0" i="0">
                          <a:effectLst/>
                          <a:latin typeface="Visby" pitchFamily="2" charset="0"/>
                        </a:rPr>
                        <a:t>Dropout 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0.2367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0.4785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0.2399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0.3447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0.3721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1531538426"/>
                  </a:ext>
                </a:extLst>
              </a:tr>
              <a:tr h="2393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0" i="0">
                          <a:effectLst/>
                          <a:latin typeface="Visby" pitchFamily="2" charset="0"/>
                        </a:rPr>
                        <a:t>Dropout 2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0.2668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0.3693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0.2459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0.2973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0.2039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288917726"/>
                  </a:ext>
                </a:extLst>
              </a:tr>
              <a:tr h="235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800" b="0" i="0">
                          <a:effectLst/>
                          <a:latin typeface="Visby" pitchFamily="2" charset="0"/>
                        </a:rPr>
                        <a:t>Dropout 3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0.2040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0.2762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0.2395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>
                          <a:effectLst/>
                          <a:latin typeface="Visby" pitchFamily="2" charset="0"/>
                        </a:rPr>
                        <a:t>0.3496</a:t>
                      </a:r>
                      <a:endParaRPr lang="es-MX" sz="18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0" i="0" dirty="0">
                          <a:effectLst/>
                          <a:latin typeface="Visby" pitchFamily="2" charset="0"/>
                        </a:rPr>
                        <a:t>0.2650</a:t>
                      </a:r>
                      <a:endParaRPr lang="es-MX" sz="18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324" marR="46324" marT="0" marB="0" anchor="ctr"/>
                </a:tc>
                <a:extLst>
                  <a:ext uri="{0D108BD9-81ED-4DB2-BD59-A6C34878D82A}">
                    <a16:rowId xmlns:a16="http://schemas.microsoft.com/office/drawing/2014/main" val="372212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26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Experimentación y resultados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4BF56E99-16BA-C4C9-926C-58A6A4C3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44258"/>
              </p:ext>
            </p:extLst>
          </p:nvPr>
        </p:nvGraphicFramePr>
        <p:xfrm>
          <a:off x="2301240" y="2176435"/>
          <a:ext cx="7589520" cy="4104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9619">
                  <a:extLst>
                    <a:ext uri="{9D8B030D-6E8A-4147-A177-3AD203B41FA5}">
                      <a16:colId xmlns:a16="http://schemas.microsoft.com/office/drawing/2014/main" val="1694029794"/>
                    </a:ext>
                  </a:extLst>
                </a:gridCol>
                <a:gridCol w="694645">
                  <a:extLst>
                    <a:ext uri="{9D8B030D-6E8A-4147-A177-3AD203B41FA5}">
                      <a16:colId xmlns:a16="http://schemas.microsoft.com/office/drawing/2014/main" val="177395493"/>
                    </a:ext>
                  </a:extLst>
                </a:gridCol>
                <a:gridCol w="828761">
                  <a:extLst>
                    <a:ext uri="{9D8B030D-6E8A-4147-A177-3AD203B41FA5}">
                      <a16:colId xmlns:a16="http://schemas.microsoft.com/office/drawing/2014/main" val="3612884581"/>
                    </a:ext>
                  </a:extLst>
                </a:gridCol>
                <a:gridCol w="692927">
                  <a:extLst>
                    <a:ext uri="{9D8B030D-6E8A-4147-A177-3AD203B41FA5}">
                      <a16:colId xmlns:a16="http://schemas.microsoft.com/office/drawing/2014/main" val="808351364"/>
                    </a:ext>
                  </a:extLst>
                </a:gridCol>
                <a:gridCol w="828761">
                  <a:extLst>
                    <a:ext uri="{9D8B030D-6E8A-4147-A177-3AD203B41FA5}">
                      <a16:colId xmlns:a16="http://schemas.microsoft.com/office/drawing/2014/main" val="4260127572"/>
                    </a:ext>
                  </a:extLst>
                </a:gridCol>
                <a:gridCol w="691207">
                  <a:extLst>
                    <a:ext uri="{9D8B030D-6E8A-4147-A177-3AD203B41FA5}">
                      <a16:colId xmlns:a16="http://schemas.microsoft.com/office/drawing/2014/main" val="342979860"/>
                    </a:ext>
                  </a:extLst>
                </a:gridCol>
                <a:gridCol w="828761">
                  <a:extLst>
                    <a:ext uri="{9D8B030D-6E8A-4147-A177-3AD203B41FA5}">
                      <a16:colId xmlns:a16="http://schemas.microsoft.com/office/drawing/2014/main" val="2131827866"/>
                    </a:ext>
                  </a:extLst>
                </a:gridCol>
                <a:gridCol w="686908">
                  <a:extLst>
                    <a:ext uri="{9D8B030D-6E8A-4147-A177-3AD203B41FA5}">
                      <a16:colId xmlns:a16="http://schemas.microsoft.com/office/drawing/2014/main" val="2220586865"/>
                    </a:ext>
                  </a:extLst>
                </a:gridCol>
                <a:gridCol w="828761">
                  <a:extLst>
                    <a:ext uri="{9D8B030D-6E8A-4147-A177-3AD203B41FA5}">
                      <a16:colId xmlns:a16="http://schemas.microsoft.com/office/drawing/2014/main" val="2195106487"/>
                    </a:ext>
                  </a:extLst>
                </a:gridCol>
                <a:gridCol w="679170">
                  <a:extLst>
                    <a:ext uri="{9D8B030D-6E8A-4147-A177-3AD203B41FA5}">
                      <a16:colId xmlns:a16="http://schemas.microsoft.com/office/drawing/2014/main" val="2204601081"/>
                    </a:ext>
                  </a:extLst>
                </a:gridCol>
              </a:tblGrid>
              <a:tr h="146847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i="0" dirty="0">
                          <a:effectLst/>
                          <a:latin typeface="Visby" pitchFamily="2" charset="0"/>
                        </a:rPr>
                        <a:t>Producto 1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i="0" dirty="0">
                          <a:effectLst/>
                          <a:latin typeface="Visby" pitchFamily="2" charset="0"/>
                        </a:rPr>
                        <a:t>Producto 2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i="0" dirty="0">
                          <a:effectLst/>
                          <a:latin typeface="Visby" pitchFamily="2" charset="0"/>
                        </a:rPr>
                        <a:t>Producto 3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i="0" dirty="0">
                          <a:effectLst/>
                          <a:latin typeface="Visby" pitchFamily="2" charset="0"/>
                        </a:rPr>
                        <a:t>Producto 4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i="0" dirty="0">
                          <a:effectLst/>
                          <a:latin typeface="Visby" pitchFamily="2" charset="0"/>
                        </a:rPr>
                        <a:t>Producto 5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298871"/>
                  </a:ext>
                </a:extLst>
              </a:tr>
              <a:tr h="1468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Reales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Pron.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Reales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Pron.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Reales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Pron.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Reales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 err="1">
                          <a:effectLst/>
                          <a:latin typeface="Visby" pitchFamily="2" charset="0"/>
                        </a:rPr>
                        <a:t>Pron</a:t>
                      </a: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Reales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Pron.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ctr"/>
                </a:tc>
                <a:extLst>
                  <a:ext uri="{0D108BD9-81ED-4DB2-BD59-A6C34878D82A}">
                    <a16:rowId xmlns:a16="http://schemas.microsoft.com/office/drawing/2014/main" val="2332370939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2592441063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1909154700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51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2577829190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56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66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3043616447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67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62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71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56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2022563749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64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386691930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1643485644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314886738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1781038334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3006213373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1248243518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873837484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1244005925"/>
                  </a:ext>
                </a:extLst>
              </a:tr>
              <a:tr h="1483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13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160" marR="39160" marT="0" marB="0" anchor="b"/>
                </a:tc>
                <a:extLst>
                  <a:ext uri="{0D108BD9-81ED-4DB2-BD59-A6C34878D82A}">
                    <a16:rowId xmlns:a16="http://schemas.microsoft.com/office/drawing/2014/main" val="205017345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539700C9-B9A4-E785-0AB7-C5FDDF5305E4}"/>
              </a:ext>
            </a:extLst>
          </p:cNvPr>
          <p:cNvSpPr txBox="1"/>
          <p:nvPr/>
        </p:nvSpPr>
        <p:spPr>
          <a:xfrm>
            <a:off x="90855" y="1643794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Valores reales vs valores pronosticados </a:t>
            </a:r>
            <a:endParaRPr lang="es-MX" sz="2400" b="1" dirty="0">
              <a:latin typeface="Visb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29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Conclusiones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D7A6CF8-50F1-FB00-3F2A-1B78D9EC24B3}"/>
              </a:ext>
            </a:extLst>
          </p:cNvPr>
          <p:cNvSpPr txBox="1"/>
          <p:nvPr/>
        </p:nvSpPr>
        <p:spPr>
          <a:xfrm>
            <a:off x="687413" y="2022503"/>
            <a:ext cx="10649181" cy="334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resultados de la experimentación llevada a cabo permiten concluir que la propuesta de la función de costo personaliza, la estructura de la red LSTM, y el algoritmo genético empleado para la optimización de </a:t>
            </a:r>
            <a:r>
              <a:rPr lang="es-ES" sz="2400" dirty="0" err="1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contribuyeron de manera activa y crucial para mejorar la precisión y eficiencia de los pronósticos de ventas para los productos de la maderería. 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16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futuro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6A4A47-610E-561B-051A-551399B75EA5}"/>
              </a:ext>
            </a:extLst>
          </p:cNvPr>
          <p:cNvSpPr txBox="1"/>
          <p:nvPr/>
        </p:nvSpPr>
        <p:spPr>
          <a:xfrm>
            <a:off x="668593" y="2032335"/>
            <a:ext cx="10854813" cy="279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invita a los investigadores a probar a las propuestas realizadas en este trabajo en otros campos de aplicación distintos a los de la industria maderera, y extender a esta investigación mediante la prueba de otros operadores genéticos o algoritmos evolutivos para la optimización de los </a:t>
            </a:r>
            <a:r>
              <a:rPr lang="es-ES" sz="2400" dirty="0" err="1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hiperparámetros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la red LSTM. 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18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futuro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BD6D83-A87C-4665-1481-0D188765D995}"/>
              </a:ext>
            </a:extLst>
          </p:cNvPr>
          <p:cNvSpPr txBox="1"/>
          <p:nvPr/>
        </p:nvSpPr>
        <p:spPr>
          <a:xfrm>
            <a:off x="737419" y="2127439"/>
            <a:ext cx="10569678" cy="2248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Así mismo, se incita a probar otras variantes de la estructura de la red y proponer nuevas funciones personalizadas que permitan considerar a algunos otros aspectos de importancia para las empresas además del costo de almacenaje o elaboración de productos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2722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Estado del Arte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3CC4E717-CAB4-715B-C76D-B1B7C39010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913647"/>
              </p:ext>
            </p:extLst>
          </p:nvPr>
        </p:nvGraphicFramePr>
        <p:xfrm>
          <a:off x="170400" y="1755614"/>
          <a:ext cx="11851199" cy="4316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4731">
                  <a:extLst>
                    <a:ext uri="{9D8B030D-6E8A-4147-A177-3AD203B41FA5}">
                      <a16:colId xmlns:a16="http://schemas.microsoft.com/office/drawing/2014/main" val="1682720891"/>
                    </a:ext>
                  </a:extLst>
                </a:gridCol>
                <a:gridCol w="1077468">
                  <a:extLst>
                    <a:ext uri="{9D8B030D-6E8A-4147-A177-3AD203B41FA5}">
                      <a16:colId xmlns:a16="http://schemas.microsoft.com/office/drawing/2014/main" val="938275953"/>
                    </a:ext>
                  </a:extLst>
                </a:gridCol>
                <a:gridCol w="1286192">
                  <a:extLst>
                    <a:ext uri="{9D8B030D-6E8A-4147-A177-3AD203B41FA5}">
                      <a16:colId xmlns:a16="http://schemas.microsoft.com/office/drawing/2014/main" val="849658619"/>
                    </a:ext>
                  </a:extLst>
                </a:gridCol>
                <a:gridCol w="1701760">
                  <a:extLst>
                    <a:ext uri="{9D8B030D-6E8A-4147-A177-3AD203B41FA5}">
                      <a16:colId xmlns:a16="http://schemas.microsoft.com/office/drawing/2014/main" val="455088379"/>
                    </a:ext>
                  </a:extLst>
                </a:gridCol>
                <a:gridCol w="1341661">
                  <a:extLst>
                    <a:ext uri="{9D8B030D-6E8A-4147-A177-3AD203B41FA5}">
                      <a16:colId xmlns:a16="http://schemas.microsoft.com/office/drawing/2014/main" val="3367546478"/>
                    </a:ext>
                  </a:extLst>
                </a:gridCol>
                <a:gridCol w="1244822">
                  <a:extLst>
                    <a:ext uri="{9D8B030D-6E8A-4147-A177-3AD203B41FA5}">
                      <a16:colId xmlns:a16="http://schemas.microsoft.com/office/drawing/2014/main" val="1862728790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3331313414"/>
                    </a:ext>
                  </a:extLst>
                </a:gridCol>
                <a:gridCol w="1106616">
                  <a:extLst>
                    <a:ext uri="{9D8B030D-6E8A-4147-A177-3AD203B41FA5}">
                      <a16:colId xmlns:a16="http://schemas.microsoft.com/office/drawing/2014/main" val="371852831"/>
                    </a:ext>
                  </a:extLst>
                </a:gridCol>
                <a:gridCol w="1593634">
                  <a:extLst>
                    <a:ext uri="{9D8B030D-6E8A-4147-A177-3AD203B41FA5}">
                      <a16:colId xmlns:a16="http://schemas.microsoft.com/office/drawing/2014/main" val="4174582084"/>
                    </a:ext>
                  </a:extLst>
                </a:gridCol>
              </a:tblGrid>
              <a:tr h="809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Trabajo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Tipo de instancia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Optimizador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Técnica de Optimización de hiperparámetros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Reguladores de Overfitting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Estandariza Instancias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Inicializadores de pesos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Función de perdida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400" b="1" i="0" dirty="0">
                          <a:effectLst/>
                          <a:latin typeface="Visby" pitchFamily="2" charset="0"/>
                        </a:rPr>
                        <a:t>Estructura</a:t>
                      </a:r>
                      <a:endParaRPr lang="es-MX" sz="14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extLst>
                  <a:ext uri="{0D108BD9-81ED-4DB2-BD59-A6C34878D82A}">
                    <a16:rowId xmlns:a16="http://schemas.microsoft.com/office/drawing/2014/main" val="2774814978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(Huo et al., 2019)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Financiera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SGD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GRID Search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Sí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RMSE, MAPE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3 Capas LSTM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extLst>
                  <a:ext uri="{0D108BD9-81ED-4DB2-BD59-A6C34878D82A}">
                    <a16:rowId xmlns:a16="http://schemas.microsoft.com/office/drawing/2014/main" val="2647745356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(Hou et al., 2022)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Climática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ADAM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Manual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Droput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Sí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MAE, RMSE, MAPE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CNN-LSTM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extLst>
                  <a:ext uri="{0D108BD9-81ED-4DB2-BD59-A6C34878D82A}">
                    <a16:rowId xmlns:a16="http://schemas.microsoft.com/office/drawing/2014/main" val="539951660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(Fischer &amp; Krauss, 2018)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Financiera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RMSPROP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Manual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Dropout, Early Stopping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Sí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RMSE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Capa LSTM con Dropout + Capa Densa 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extLst>
                  <a:ext uri="{0D108BD9-81ED-4DB2-BD59-A6C34878D82A}">
                    <a16:rowId xmlns:a16="http://schemas.microsoft.com/office/drawing/2014/main" val="2104755627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(Zhang et al., 2023) 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Climática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MSE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 Capas LSTM bidireccionadas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extLst>
                  <a:ext uri="{0D108BD9-81ED-4DB2-BD59-A6C34878D82A}">
                    <a16:rowId xmlns:a16="http://schemas.microsoft.com/office/drawing/2014/main" val="50104324"/>
                  </a:ext>
                </a:extLst>
              </a:tr>
              <a:tr h="5395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(Lu et al., 2021)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Financiera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ADAM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Manual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Sí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No lo menciona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MAE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Capa LSTM bidireccionada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extLst>
                  <a:ext uri="{0D108BD9-81ED-4DB2-BD59-A6C34878D82A}">
                    <a16:rowId xmlns:a16="http://schemas.microsoft.com/office/drawing/2014/main" val="3308303068"/>
                  </a:ext>
                </a:extLst>
              </a:tr>
              <a:tr h="8092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Este estudio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Financiera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ADAM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Algoritmo Genético 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Droput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Sí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Kernel Glorot y Orthogonal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Bias en ceros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RMSE y Función personalizada</a:t>
                      </a:r>
                      <a:endParaRPr lang="es-MX" sz="12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3 Capas LSTM intercaladas con 3 capas dropout</a:t>
                      </a:r>
                      <a:endParaRPr lang="es-MX" sz="12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178" marR="13178" marT="0" marB="0" anchor="ctr"/>
                </a:tc>
                <a:extLst>
                  <a:ext uri="{0D108BD9-81ED-4DB2-BD59-A6C34878D82A}">
                    <a16:rowId xmlns:a16="http://schemas.microsoft.com/office/drawing/2014/main" val="187769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8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Instancias de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28AF5B-13EC-F806-A24B-F3BCEF8688F9}"/>
              </a:ext>
            </a:extLst>
          </p:cNvPr>
          <p:cNvSpPr txBox="1"/>
          <p:nvPr/>
        </p:nvSpPr>
        <p:spPr>
          <a:xfrm>
            <a:off x="902208" y="2114947"/>
            <a:ext cx="10387584" cy="334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1" dirty="0">
                <a:effectLst/>
                <a:latin typeface="Visby Extra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Fuente de los datos: 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Maderería, ubicada en </a:t>
            </a:r>
            <a:r>
              <a:rPr lang="es-ES" sz="2400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 municipio 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Tampico, Tamaulipas.</a:t>
            </a:r>
          </a:p>
          <a:p>
            <a:pPr algn="just">
              <a:lnSpc>
                <a:spcPct val="150000"/>
              </a:lnSpc>
            </a:pPr>
            <a:endParaRPr lang="es-ES" sz="2400" b="1" dirty="0"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400" b="1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Composición de las instancias:</a:t>
            </a: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Histórico de los 5 productos más relevantes para la maderería en términos de ventas en los últimos 5 años. </a:t>
            </a: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7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Instancias de datos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188D3D-2D51-65C2-F032-21B8C55A7016}"/>
              </a:ext>
            </a:extLst>
          </p:cNvPr>
          <p:cNvSpPr txBox="1"/>
          <p:nvPr/>
        </p:nvSpPr>
        <p:spPr>
          <a:xfrm>
            <a:off x="858917" y="1938216"/>
            <a:ext cx="10474166" cy="3901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b="1" dirty="0">
                <a:effectLst/>
                <a:latin typeface="Visby Extrabold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Variables extraídas de los reportes del histórico de ventas</a:t>
            </a:r>
          </a:p>
          <a:p>
            <a:pPr algn="just">
              <a:lnSpc>
                <a:spcPct val="150000"/>
              </a:lnSpc>
            </a:pPr>
            <a:endParaRPr lang="es-MX" sz="2400" dirty="0">
              <a:effectLst/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 del reporte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Momento en que se efectuó el registro de las ventas,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Evento o promoción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Proporciona información al respecto de si durante la semana registrada existió o no algún evento o promoción.</a:t>
            </a:r>
            <a:endParaRPr lang="es-MX" sz="2400" dirty="0"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s-ES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Ventas realizadas</a:t>
            </a:r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Representa al total de ventas realizadas en la semana. Esta será la variable pronosticar. </a:t>
            </a:r>
            <a:endParaRPr lang="es-MX" sz="2400" dirty="0">
              <a:latin typeface="Visb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77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Instancias de datos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D7D949A-D2E3-7067-C03D-AAC730CE9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20274"/>
              </p:ext>
            </p:extLst>
          </p:nvPr>
        </p:nvGraphicFramePr>
        <p:xfrm>
          <a:off x="1220142" y="1700784"/>
          <a:ext cx="9751715" cy="46909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7272">
                  <a:extLst>
                    <a:ext uri="{9D8B030D-6E8A-4147-A177-3AD203B41FA5}">
                      <a16:colId xmlns:a16="http://schemas.microsoft.com/office/drawing/2014/main" val="3686339012"/>
                    </a:ext>
                  </a:extLst>
                </a:gridCol>
                <a:gridCol w="1265314">
                  <a:extLst>
                    <a:ext uri="{9D8B030D-6E8A-4147-A177-3AD203B41FA5}">
                      <a16:colId xmlns:a16="http://schemas.microsoft.com/office/drawing/2014/main" val="2109964991"/>
                    </a:ext>
                  </a:extLst>
                </a:gridCol>
                <a:gridCol w="772023">
                  <a:extLst>
                    <a:ext uri="{9D8B030D-6E8A-4147-A177-3AD203B41FA5}">
                      <a16:colId xmlns:a16="http://schemas.microsoft.com/office/drawing/2014/main" val="959450401"/>
                    </a:ext>
                  </a:extLst>
                </a:gridCol>
                <a:gridCol w="783738">
                  <a:extLst>
                    <a:ext uri="{9D8B030D-6E8A-4147-A177-3AD203B41FA5}">
                      <a16:colId xmlns:a16="http://schemas.microsoft.com/office/drawing/2014/main" val="1419520740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2741139323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2574953025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066854352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479182641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125056614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3372657492"/>
                    </a:ext>
                  </a:extLst>
                </a:gridCol>
                <a:gridCol w="749808">
                  <a:extLst>
                    <a:ext uri="{9D8B030D-6E8A-4147-A177-3AD203B41FA5}">
                      <a16:colId xmlns:a16="http://schemas.microsoft.com/office/drawing/2014/main" val="178922945"/>
                    </a:ext>
                  </a:extLst>
                </a:gridCol>
                <a:gridCol w="850392">
                  <a:extLst>
                    <a:ext uri="{9D8B030D-6E8A-4147-A177-3AD203B41FA5}">
                      <a16:colId xmlns:a16="http://schemas.microsoft.com/office/drawing/2014/main" val="3702660965"/>
                    </a:ext>
                  </a:extLst>
                </a:gridCol>
              </a:tblGrid>
              <a:tr h="811046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 </a:t>
                      </a:r>
                      <a:endParaRPr lang="es-MX" sz="1600" b="0" i="0" dirty="0">
                        <a:effectLst/>
                        <a:latin typeface="Visby" pitchFamily="2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 dirty="0">
                          <a:effectLst/>
                          <a:latin typeface="Visby" pitchFamily="2" charset="0"/>
                        </a:rPr>
                        <a:t> 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COMEDOR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PUERTA INTERIOR (MOD.1)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PUERTAS INTERIOR</a:t>
                      </a:r>
                      <a:endParaRPr lang="es-MX" sz="1600" b="1" i="0" dirty="0">
                        <a:effectLst/>
                        <a:latin typeface="Visby" pitchFamily="2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(MOD. 2)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PUERTA PRINCIPAL</a:t>
                      </a:r>
                      <a:endParaRPr lang="es-MX" sz="1600" b="1" i="0" dirty="0">
                        <a:effectLst/>
                        <a:latin typeface="Visby" pitchFamily="2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(MOD. 1)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PUERTA PRINCIPAL</a:t>
                      </a:r>
                      <a:endParaRPr lang="es-MX" sz="1600" b="1" i="0" dirty="0">
                        <a:effectLst/>
                        <a:latin typeface="Visby" pitchFamily="2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1" i="0" dirty="0">
                          <a:effectLst/>
                          <a:latin typeface="Visby" pitchFamily="2" charset="0"/>
                        </a:rPr>
                        <a:t>(MOD. 2)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475091"/>
                  </a:ext>
                </a:extLst>
              </a:tr>
              <a:tr h="4788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No.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 dirty="0">
                          <a:effectLst/>
                          <a:latin typeface="Visby" pitchFamily="2" charset="0"/>
                        </a:rPr>
                        <a:t>Fecha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 dirty="0">
                          <a:effectLst/>
                          <a:latin typeface="Visby" pitchFamily="2" charset="0"/>
                        </a:rPr>
                        <a:t>Evento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 dirty="0">
                          <a:effectLst/>
                          <a:latin typeface="Visby" pitchFamily="2" charset="0"/>
                        </a:rPr>
                        <a:t>Ventas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200" b="0" i="0" dirty="0">
                          <a:effectLst/>
                          <a:latin typeface="Visby" pitchFamily="2" charset="0"/>
                        </a:rPr>
                        <a:t>Evento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Ventas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Evento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Ventas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Evento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Ventas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Evento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Ventas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3629752511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03/01/2019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2717576645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10/01/2019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3829814617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17/01/2019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1182354949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24/01/2019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150959918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31/01/2019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74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32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1951524570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1677067845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4160182457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300518182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258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07/12/2023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39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1611155227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259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14/12/2023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70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3978304833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260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21/12/2023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15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75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58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65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2885101827"/>
                  </a:ext>
                </a:extLst>
              </a:tr>
              <a:tr h="28342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261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28/12/2023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200" b="0" i="0">
                          <a:effectLst/>
                          <a:latin typeface="Visby" pitchFamily="2" charset="0"/>
                        </a:rPr>
                        <a:t>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55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>
                          <a:effectLst/>
                          <a:latin typeface="Visby" pitchFamily="2" charset="0"/>
                        </a:rPr>
                        <a:t>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MX" sz="1200" b="0" i="0" dirty="0">
                          <a:effectLst/>
                          <a:latin typeface="Visby" pitchFamily="2" charset="0"/>
                        </a:rPr>
                        <a:t>25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234" marR="62234" marT="0" marB="0" anchor="ctr"/>
                </a:tc>
                <a:extLst>
                  <a:ext uri="{0D108BD9-81ED-4DB2-BD59-A6C34878D82A}">
                    <a16:rowId xmlns:a16="http://schemas.microsoft.com/office/drawing/2014/main" val="118665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02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Descripción del producto 1: Comedor</a:t>
            </a:r>
            <a:r>
              <a:rPr lang="es-MX" dirty="0">
                <a:effectLst/>
              </a:rPr>
              <a:t> </a:t>
            </a:r>
            <a:endParaRPr lang="es-MX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FCE24DC-CF7E-7ADE-62AD-074D2694F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1313"/>
              </p:ext>
            </p:extLst>
          </p:nvPr>
        </p:nvGraphicFramePr>
        <p:xfrm>
          <a:off x="2170937" y="2883696"/>
          <a:ext cx="7850125" cy="31729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1497">
                  <a:extLst>
                    <a:ext uri="{9D8B030D-6E8A-4147-A177-3AD203B41FA5}">
                      <a16:colId xmlns:a16="http://schemas.microsoft.com/office/drawing/2014/main" val="1693969546"/>
                    </a:ext>
                  </a:extLst>
                </a:gridCol>
                <a:gridCol w="1241467">
                  <a:extLst>
                    <a:ext uri="{9D8B030D-6E8A-4147-A177-3AD203B41FA5}">
                      <a16:colId xmlns:a16="http://schemas.microsoft.com/office/drawing/2014/main" val="3637190115"/>
                    </a:ext>
                  </a:extLst>
                </a:gridCol>
                <a:gridCol w="1240217">
                  <a:extLst>
                    <a:ext uri="{9D8B030D-6E8A-4147-A177-3AD203B41FA5}">
                      <a16:colId xmlns:a16="http://schemas.microsoft.com/office/drawing/2014/main" val="291808146"/>
                    </a:ext>
                  </a:extLst>
                </a:gridCol>
                <a:gridCol w="1949092">
                  <a:extLst>
                    <a:ext uri="{9D8B030D-6E8A-4147-A177-3AD203B41FA5}">
                      <a16:colId xmlns:a16="http://schemas.microsoft.com/office/drawing/2014/main" val="2400717027"/>
                    </a:ext>
                  </a:extLst>
                </a:gridCol>
                <a:gridCol w="2007852">
                  <a:extLst>
                    <a:ext uri="{9D8B030D-6E8A-4147-A177-3AD203B41FA5}">
                      <a16:colId xmlns:a16="http://schemas.microsoft.com/office/drawing/2014/main" val="2185967526"/>
                    </a:ext>
                  </a:extLst>
                </a:gridCol>
              </a:tblGrid>
              <a:tr h="419899">
                <a:tc grid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1" i="0" dirty="0">
                          <a:effectLst/>
                          <a:latin typeface="Visby" pitchFamily="2" charset="0"/>
                        </a:rPr>
                        <a:t>COMEDOR</a:t>
                      </a:r>
                      <a:endParaRPr lang="es-MX" sz="1600" b="1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516251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Año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Menor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Mayor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Promedio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Desv. Est.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76588355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2019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74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28.00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18.36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5692938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2020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90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28.17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21.58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9293747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2021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80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20.56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17.56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633839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2022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80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22.29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18.50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5817560"/>
                  </a:ext>
                </a:extLst>
              </a:tr>
              <a:tr h="45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2023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2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>
                          <a:effectLst/>
                          <a:latin typeface="Visby" pitchFamily="2" charset="0"/>
                        </a:rPr>
                        <a:t>70</a:t>
                      </a:r>
                      <a:endParaRPr lang="es-MX" sz="1600" b="0" i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20.02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ES" sz="1600" b="0" i="0" dirty="0">
                          <a:effectLst/>
                          <a:latin typeface="Visby" pitchFamily="2" charset="0"/>
                        </a:rPr>
                        <a:t>16.19</a:t>
                      </a:r>
                      <a:endParaRPr lang="es-MX" sz="1600" b="0" i="0" dirty="0">
                        <a:effectLst/>
                        <a:latin typeface="Visby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4037951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63C6BB59-DC96-0303-EB3F-51D2AAB9934C}"/>
              </a:ext>
            </a:extLst>
          </p:cNvPr>
          <p:cNvSpPr txBox="1"/>
          <p:nvPr/>
        </p:nvSpPr>
        <p:spPr>
          <a:xfrm>
            <a:off x="466344" y="1752361"/>
            <a:ext cx="10597896" cy="1131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Este producto ha sido vendido por la maderería en igual medida a lo largo del tiempo. </a:t>
            </a:r>
          </a:p>
        </p:txBody>
      </p:sp>
    </p:spTree>
    <p:extLst>
      <p:ext uri="{BB962C8B-B14F-4D97-AF65-F5344CB8AC3E}">
        <p14:creationId xmlns:p14="http://schemas.microsoft.com/office/powerpoint/2010/main" val="2839324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las instancias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D1AA1F-2807-1043-44CD-F75EBE07F038}"/>
              </a:ext>
            </a:extLst>
          </p:cNvPr>
          <p:cNvSpPr txBox="1"/>
          <p:nvPr/>
        </p:nvSpPr>
        <p:spPr>
          <a:xfrm>
            <a:off x="399860" y="1748028"/>
            <a:ext cx="11213020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Extracción del año y semana del año de las fechas</a:t>
            </a:r>
          </a:p>
          <a:p>
            <a:pPr algn="just">
              <a:lnSpc>
                <a:spcPct val="150000"/>
              </a:lnSpc>
            </a:pP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instancia de datos se procesará para extraer el año y el número de semana del año a partir de la columna “Fecha”. No se consideró a los días debido a que los reportes de las ventas se realizan semalmente y no por día</a:t>
            </a:r>
            <a:r>
              <a:rPr lang="es-MX" sz="2400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2400" dirty="0">
              <a:latin typeface="Visby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627CD4-4993-D5B0-29C1-9CF10094091F}"/>
              </a:ext>
            </a:extLst>
          </p:cNvPr>
          <p:cNvSpPr txBox="1"/>
          <p:nvPr/>
        </p:nvSpPr>
        <p:spPr>
          <a:xfrm>
            <a:off x="1928146" y="4268462"/>
            <a:ext cx="3465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Fecha = 03/01/2019</a:t>
            </a:r>
            <a:endParaRPr lang="es-MX" sz="2400" dirty="0">
              <a:latin typeface="Visby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dirty="0">
              <a:latin typeface="Visby" pitchFamily="2" charset="0"/>
              <a:cs typeface="Times New Roman" panose="02020603050405020304" pitchFamily="18" charset="0"/>
            </a:endParaRPr>
          </a:p>
          <a:p>
            <a:r>
              <a:rPr lang="es-MX" sz="2400" dirty="0">
                <a:latin typeface="Visby" pitchFamily="2" charset="0"/>
                <a:cs typeface="Times New Roman" panose="02020603050405020304" pitchFamily="18" charset="0"/>
              </a:rPr>
              <a:t>Semana del año  = 1</a:t>
            </a:r>
          </a:p>
          <a:p>
            <a:r>
              <a:rPr lang="es-MX" sz="2400" dirty="0">
                <a:latin typeface="Visby" pitchFamily="2" charset="0"/>
                <a:cs typeface="Times New Roman" panose="02020603050405020304" pitchFamily="18" charset="0"/>
              </a:rPr>
              <a:t>Año = 2019 </a:t>
            </a:r>
            <a:endParaRPr lang="es-MX" sz="2400" dirty="0">
              <a:latin typeface="Visby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7C82F28-20D3-BD0C-0F7E-1CAEB2FC9931}"/>
              </a:ext>
            </a:extLst>
          </p:cNvPr>
          <p:cNvSpPr txBox="1"/>
          <p:nvPr/>
        </p:nvSpPr>
        <p:spPr>
          <a:xfrm>
            <a:off x="6811710" y="4268462"/>
            <a:ext cx="34655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Visby" pitchFamily="2" charset="0"/>
                <a:cs typeface="Times New Roman" panose="02020603050405020304" pitchFamily="18" charset="0"/>
              </a:rPr>
              <a:t>Fecha = 10/01/2019</a:t>
            </a:r>
          </a:p>
          <a:p>
            <a:endParaRPr lang="es-ES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s-MX" sz="2400" dirty="0">
                <a:latin typeface="Visby" pitchFamily="2" charset="0"/>
                <a:cs typeface="Times New Roman" panose="02020603050405020304" pitchFamily="18" charset="0"/>
              </a:rPr>
              <a:t>Semana del año  = 2</a:t>
            </a:r>
          </a:p>
          <a:p>
            <a:r>
              <a:rPr lang="es-MX" sz="2400" dirty="0">
                <a:latin typeface="Visby" pitchFamily="2" charset="0"/>
                <a:cs typeface="Times New Roman" panose="02020603050405020304" pitchFamily="18" charset="0"/>
              </a:rPr>
              <a:t>Año = 2019 </a:t>
            </a:r>
            <a:r>
              <a:rPr lang="es-MX" sz="2400" dirty="0">
                <a:effectLst/>
              </a:rPr>
              <a:t> 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27700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8971-B54F-416A-D7CD-89B746D8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Preparación de las instancias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F91ADD-2FC2-2882-FFA3-59EA6555E863}"/>
              </a:ext>
            </a:extLst>
          </p:cNvPr>
          <p:cNvSpPr txBox="1"/>
          <p:nvPr/>
        </p:nvSpPr>
        <p:spPr>
          <a:xfrm>
            <a:off x="375476" y="1748356"/>
            <a:ext cx="11118532" cy="1685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Conversión de la Semana del Año a Componentes Trigonométricos</a:t>
            </a:r>
          </a:p>
          <a:p>
            <a:pPr algn="just">
              <a:lnSpc>
                <a:spcPct val="150000"/>
              </a:lnSpc>
            </a:pPr>
            <a:r>
              <a:rPr lang="es-MX" sz="2400" dirty="0"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s-MX" sz="2400" dirty="0">
                <a:effectLst/>
                <a:latin typeface="Visby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número de semana del año se convertirá en dos variables utilizando funciones trigonométricas para ello: seno y coseno. </a:t>
            </a:r>
          </a:p>
        </p:txBody>
      </p:sp>
      <p:pic>
        <p:nvPicPr>
          <p:cNvPr id="5" name="Imagen 4" descr="Gráfico, Gráfico de barras, Gráfico de líneas&#10;&#10;Descripción generada automáticamente">
            <a:extLst>
              <a:ext uri="{FF2B5EF4-FFF2-40B4-BE49-F238E27FC236}">
                <a16:creationId xmlns:a16="http://schemas.microsoft.com/office/drawing/2014/main" id="{F4D023EB-4FB3-B901-022F-4BBE26933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19" y="3609227"/>
            <a:ext cx="4445635" cy="26714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7D86A5-14E5-30A8-594A-BBE884826C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248" y="3600083"/>
            <a:ext cx="4445635" cy="2667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75758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itucional_UAT_2024" id="{92BFE88E-A456-2240-914A-E66A0D94E3A8}" vid="{466E5001-4008-8B49-9683-434DDBD9823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590</TotalTime>
  <Words>1790</Words>
  <Application>Microsoft Macintosh PowerPoint</Application>
  <PresentationFormat>Widescreen</PresentationFormat>
  <Paragraphs>806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Symbol</vt:lpstr>
      <vt:lpstr>Visby</vt:lpstr>
      <vt:lpstr>Visby Extrabold</vt:lpstr>
      <vt:lpstr>Visby Heavy</vt:lpstr>
      <vt:lpstr>Tema de Office</vt:lpstr>
      <vt:lpstr>Objetivo general</vt:lpstr>
      <vt:lpstr>Objetivos específicos</vt:lpstr>
      <vt:lpstr>Estado del Arte</vt:lpstr>
      <vt:lpstr>Instancias de datos</vt:lpstr>
      <vt:lpstr>Instancias de datos</vt:lpstr>
      <vt:lpstr>Instancias de datos</vt:lpstr>
      <vt:lpstr>Descripción del producto 1: Comedor </vt:lpstr>
      <vt:lpstr>Preparación de las instancias</vt:lpstr>
      <vt:lpstr>Preparación de las instancias</vt:lpstr>
      <vt:lpstr>Preparación de las instancias</vt:lpstr>
      <vt:lpstr>Preparación de las instancias</vt:lpstr>
      <vt:lpstr>Preparación de las instancias</vt:lpstr>
      <vt:lpstr>Preparación de las instancias</vt:lpstr>
      <vt:lpstr>Preparación de las instancias</vt:lpstr>
      <vt:lpstr>Diseño de la red LSTM</vt:lpstr>
      <vt:lpstr>Diseño de la red LSTM</vt:lpstr>
      <vt:lpstr>Optimización de hiperparámetros</vt:lpstr>
      <vt:lpstr>Experimentación y resultados</vt:lpstr>
      <vt:lpstr>Experimentación y resultados</vt:lpstr>
      <vt:lpstr>Experimentación y resultados</vt:lpstr>
      <vt:lpstr>Experimentación y resultados</vt:lpstr>
      <vt:lpstr>Conclusiones</vt:lpstr>
      <vt:lpstr>Trabajo futuro</vt:lpstr>
      <vt:lpstr>Trabajo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Garcia Ruiz Alejandro Humberto</dc:creator>
  <cp:lastModifiedBy>Garcia Ruiz Alejandro Humberto</cp:lastModifiedBy>
  <cp:revision>162</cp:revision>
  <dcterms:created xsi:type="dcterms:W3CDTF">2024-07-01T22:36:02Z</dcterms:created>
  <dcterms:modified xsi:type="dcterms:W3CDTF">2025-10-23T22:39:57Z</dcterms:modified>
</cp:coreProperties>
</file>