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373" r:id="rId5"/>
    <p:sldId id="375" r:id="rId6"/>
    <p:sldId id="258" r:id="rId7"/>
    <p:sldId id="259" r:id="rId8"/>
    <p:sldId id="261" r:id="rId9"/>
    <p:sldId id="266" r:id="rId10"/>
    <p:sldId id="268" r:id="rId11"/>
    <p:sldId id="271" r:id="rId12"/>
    <p:sldId id="312" r:id="rId13"/>
    <p:sldId id="314" r:id="rId14"/>
    <p:sldId id="329" r:id="rId15"/>
    <p:sldId id="346" r:id="rId16"/>
    <p:sldId id="369" r:id="rId17"/>
    <p:sldId id="370" r:id="rId18"/>
    <p:sldId id="371" r:id="rId19"/>
    <p:sldId id="377" r:id="rId20"/>
    <p:sldId id="378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DB3"/>
    <a:srgbClr val="366986"/>
    <a:srgbClr val="004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4544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7A9421D-F739-7B23-F5D8-6A4F6CE1A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855E7E-E815-EA71-59D3-64C18B453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53F02-C4C6-BC48-A400-534E24DAB26C}" type="datetimeFigureOut">
              <a:rPr lang="es-MX" smtClean="0"/>
              <a:t>20/01/25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92B468-56AE-6147-0D07-2F2F200B74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6E9DC-0281-AEE8-3766-367C37AC3C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3925D-732B-D247-B70D-A0D42395FA2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571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1A6A-8E04-4A2D-9653-0711A4E1DF1F}" type="datetimeFigureOut">
              <a:rPr lang="es-MX" smtClean="0"/>
              <a:t>20/01/25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32A99-C000-4FB8-A5FA-66ECDF62FF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4FAA54F-3B93-F364-4C42-0D523BE466D4}"/>
              </a:ext>
            </a:extLst>
          </p:cNvPr>
          <p:cNvSpPr/>
          <p:nvPr userDrawn="1"/>
        </p:nvSpPr>
        <p:spPr>
          <a:xfrm>
            <a:off x="0" y="4155440"/>
            <a:ext cx="12192000" cy="2275840"/>
          </a:xfrm>
          <a:prstGeom prst="rect">
            <a:avLst/>
          </a:prstGeom>
          <a:solidFill>
            <a:srgbClr val="D260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49430A-2816-6014-6CDB-C2124353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630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7C7A25-A4C6-EC3D-1A70-0937D9869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454" y="4292759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8D1F8-FDCD-4147-884A-7E4FA9E0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541CE5-A414-4FE9-83CE-38D07155B7C7}" type="datetime1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20/01/25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F557F-1E57-8F65-62C9-16820186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EBAC0-035E-0F14-B4BF-4DF4FDF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230923"/>
            <a:ext cx="3932237" cy="132763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0978B1-DAB7-8946-BAF6-044F4507E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30923"/>
            <a:ext cx="6172200" cy="4630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4503C1-CF8E-8D05-4B72-E199D0863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20108"/>
            <a:ext cx="3932237" cy="324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FC335-8DE6-FF25-EE3D-0E1D6955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00460-56EE-446B-875D-076E0D5185B9}" type="datetime1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20/01/25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19A2A5-6A2A-E0EA-DE42-1BF75B51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12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FA8E-FEAC-EF1C-C875-EAF6DB11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A530AD-82C0-B18D-9497-6CF1B3B7D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6F01A-B42F-6EB8-11F1-B82C08D9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A0523-0B97-432D-B3F3-0279DC77E3FC}" type="datetime1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20/01/25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712039-54AE-78FE-E32D-CFFA3564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30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2C069-6730-93A9-993B-5BA4D003B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257299"/>
            <a:ext cx="2628900" cy="470388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FC8ACC-4ABA-0E67-34F6-642AFC1FB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57300"/>
            <a:ext cx="7734300" cy="4703886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3C73A-9982-C8B9-1477-E238B0D5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8B7B5-91DC-4034-B942-C2BC5002826C}" type="datetime1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20/01/25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C6B1B-C195-454E-152D-B91DFC07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7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DDD2511-19AC-F711-AC2E-3CFF76FC2E5C}"/>
              </a:ext>
            </a:extLst>
          </p:cNvPr>
          <p:cNvSpPr/>
          <p:nvPr userDrawn="1"/>
        </p:nvSpPr>
        <p:spPr>
          <a:xfrm>
            <a:off x="430823" y="2370602"/>
            <a:ext cx="11280532" cy="2271736"/>
          </a:xfrm>
          <a:prstGeom prst="rect">
            <a:avLst/>
          </a:prstGeom>
          <a:solidFill>
            <a:srgbClr val="36698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isby Heavy" pitchFamily="2" charset="0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E3BAB-1049-9246-A93D-260FA7E4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070"/>
            <a:ext cx="10515600" cy="1776046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Visby Heavy" pitchFamily="2" charset="0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32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3A1DE-9BF3-4942-3008-661E2D67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89698-7FC5-03A4-E548-3DACD71F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393825-D85C-4860-0581-9AD138A4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C8ED2D-12DB-4C3F-95D7-6361C2637BE4}" type="datetime1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20/01/25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53D97-5A39-6B7E-A464-D4B9372F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0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0B76-831B-8BE2-3E7E-593BF79A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3389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B4440A-597A-E6E6-5935-F1570B27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46090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080EE6-F9FF-211B-CF24-12BFB55C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10B997-7C8E-4580-AF97-7D85A73B58AB}" type="datetime1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20/01/25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09A1B-9AA0-BF25-1B77-C6608B92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01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3C574-037A-CF89-7CC5-8F0B80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143B5-3FE0-B72F-7245-6120C503B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02522"/>
            <a:ext cx="5181600" cy="343284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9BB8C-FB0C-983F-7FB9-C8E71BFD9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02521"/>
            <a:ext cx="5181600" cy="343284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DB3A11-E54F-8A82-D25B-11DC5B98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A0B8C-B22B-4D88-84B7-FE0ECFED7141}" type="datetime1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20/01/25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4FF7E6-342F-65BD-A5CD-E730FEDC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95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F5BAC-36EE-CCF0-D831-35BB25DE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1218869"/>
            <a:ext cx="10515600" cy="122539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2112A2-4836-E879-DD3D-B9236D01C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500" y="247063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938CF5-9DF2-C466-9372-5DD642178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499" y="3323489"/>
            <a:ext cx="5157787" cy="271187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06FF91-B8CC-D72B-705B-AE0FCD2C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3312" y="2444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BA1CE5-C999-2024-7668-FAC91F9C4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94547"/>
            <a:ext cx="5194300" cy="274081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B2DBE9-0821-8BF8-3E29-1CD8C8B5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A31B24-941D-4C6A-941B-771EDC87632C}" type="datetime1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20/01/25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68CE27-094B-4525-3D77-3E3DDA1E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90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9FF69-D446-7A76-5087-FA97E814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1A2327-3050-7F16-A3FB-21DFE0AE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70E5D-9DC9-4B90-86C3-09BF6A4D8406}" type="datetime1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20/01/25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40B7A4-EF96-6899-58EE-369946A3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82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157E57-EA03-461E-2123-9FB20CAF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40100D-26DF-4501-AAC5-A5154CF31DA2}" type="datetime1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20/01/25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6665B2-369D-EC18-57B2-C7EA4AAC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2A87E2-1C44-2D76-9AD2-CE7B913CA3B1}"/>
              </a:ext>
            </a:extLst>
          </p:cNvPr>
          <p:cNvSpPr/>
          <p:nvPr userDrawn="1"/>
        </p:nvSpPr>
        <p:spPr>
          <a:xfrm>
            <a:off x="-3287" y="1162277"/>
            <a:ext cx="9533367" cy="497502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isby Extrabold" pitchFamily="2" charset="0"/>
              <a:ea typeface="+mn-ea"/>
              <a:cs typeface="+mn-cs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0F43249-4E82-398C-D7B4-6C142DD8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5" y="1207692"/>
            <a:ext cx="9347785" cy="36512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906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6E9D0-D409-E2E5-4CAE-CB9B3647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239715"/>
            <a:ext cx="3932237" cy="131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00D839-DC65-A9CD-793B-ADD6EBA9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39715"/>
            <a:ext cx="6172200" cy="46213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11D499-3AC9-ADB0-9B41-51BF275E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55277"/>
            <a:ext cx="3932237" cy="32137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2F46F6-9D8A-40A5-8221-E2455F26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0DED0D-0A88-41AF-A5C6-4C330EDC68CE}" type="datetime1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20/01/25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9AF6B9-80C6-3711-124D-B57A0719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3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969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E68E7A-F245-2995-F94D-49652FE9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07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4AA0C8-4A96-3424-B6D3-0AF483F5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01651"/>
            <a:ext cx="10515600" cy="316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34AF2-6763-C2D1-3534-1C0E1FD2B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854" y="60353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6B9CC-C778-4C26-9573-500C7456D608}" type="datetime1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20/01/25</a:t>
            </a:fld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5497F-AE96-F60E-2FFF-F6A77E73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353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roceso alternativo 11">
            <a:extLst>
              <a:ext uri="{FF2B5EF4-FFF2-40B4-BE49-F238E27FC236}">
                <a16:creationId xmlns:a16="http://schemas.microsoft.com/office/drawing/2014/main" id="{B151687F-9A8F-6732-95D8-870CB51EC7AC}"/>
              </a:ext>
            </a:extLst>
          </p:cNvPr>
          <p:cNvSpPr/>
          <p:nvPr userDrawn="1"/>
        </p:nvSpPr>
        <p:spPr>
          <a:xfrm>
            <a:off x="-15587" y="6424747"/>
            <a:ext cx="12223173" cy="82800"/>
          </a:xfrm>
          <a:prstGeom prst="flowChartAlternateProcess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roceso alternativo 13">
            <a:extLst>
              <a:ext uri="{FF2B5EF4-FFF2-40B4-BE49-F238E27FC236}">
                <a16:creationId xmlns:a16="http://schemas.microsoft.com/office/drawing/2014/main" id="{E557BFEA-7887-AE91-4E32-747FEBC6DD38}"/>
              </a:ext>
            </a:extLst>
          </p:cNvPr>
          <p:cNvSpPr/>
          <p:nvPr userDrawn="1"/>
        </p:nvSpPr>
        <p:spPr>
          <a:xfrm>
            <a:off x="-9940" y="1092382"/>
            <a:ext cx="12223173" cy="82800"/>
          </a:xfrm>
          <a:prstGeom prst="flowChartAlternateProcess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7358FC-A377-97DF-60BF-B0A2A9B6AA36}"/>
              </a:ext>
            </a:extLst>
          </p:cNvPr>
          <p:cNvSpPr/>
          <p:nvPr userDrawn="1"/>
        </p:nvSpPr>
        <p:spPr>
          <a:xfrm>
            <a:off x="-10160" y="6502149"/>
            <a:ext cx="12223173" cy="419033"/>
          </a:xfrm>
          <a:prstGeom prst="rect">
            <a:avLst/>
          </a:prstGeom>
          <a:solidFill>
            <a:srgbClr val="3669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isby" pitchFamily="2" charset="0"/>
                <a:ea typeface="+mn-ea"/>
                <a:cs typeface="+mn-cs"/>
              </a:rPr>
              <a:t>Facultad de Ingeniería Tampico – Universidad Autónoma de Tamaulipas - 2025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B7CEDB1-DF42-007D-3E34-B5891D2CF31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0" y="143657"/>
            <a:ext cx="1940733" cy="777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5A35EC5-986B-4ACB-C282-E08F5F61DBB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51" y="179908"/>
            <a:ext cx="2418191" cy="7776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C58FD57-5282-F49F-5B2E-84D5EA42B576}"/>
              </a:ext>
            </a:extLst>
          </p:cNvPr>
          <p:cNvSpPr txBox="1"/>
          <p:nvPr userDrawn="1"/>
        </p:nvSpPr>
        <p:spPr>
          <a:xfrm>
            <a:off x="10858498" y="6502149"/>
            <a:ext cx="13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F0ADD4-7EF8-294E-826F-BB26E85AA437}" type="slidenum">
              <a:rPr kumimoji="0" lang="es-MX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17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78FC4B-C79A-D505-F3CB-FDDD3ED6358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747699" y="191401"/>
            <a:ext cx="1735143" cy="7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9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isb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isby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isb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isb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isb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isb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64D88E6-2895-311F-4187-1A7181B0532B}"/>
              </a:ext>
            </a:extLst>
          </p:cNvPr>
          <p:cNvSpPr txBox="1"/>
          <p:nvPr/>
        </p:nvSpPr>
        <p:spPr>
          <a:xfrm>
            <a:off x="1046018" y="1062935"/>
            <a:ext cx="10099964" cy="313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s-ES" sz="2400" b="1" dirty="0">
                <a:solidFill>
                  <a:prstClr val="black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Título de la Presentación</a:t>
            </a:r>
            <a:endParaRPr lang="es-MX" sz="2400" dirty="0">
              <a:solidFill>
                <a:prstClr val="black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isby Medium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la Asignatura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Unidad X. Nombre de la Unidad</a:t>
            </a:r>
            <a:endParaRPr kumimoji="0" lang="es-MX" sz="24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b="1" spc="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6to. Semestre – Grupo X</a:t>
            </a:r>
            <a:endParaRPr kumimoji="0" lang="es-MX" sz="24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15000"/>
              </a:lnSpc>
            </a:pPr>
            <a:r>
              <a:rPr lang="es-MX" sz="32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2025 - 1</a:t>
            </a:r>
            <a:endParaRPr lang="es-MX" sz="14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88C0FC2-B1EA-10DE-2027-6EB70E1517DE}"/>
              </a:ext>
            </a:extLst>
          </p:cNvPr>
          <p:cNvSpPr txBox="1"/>
          <p:nvPr/>
        </p:nvSpPr>
        <p:spPr>
          <a:xfrm>
            <a:off x="417368" y="4196100"/>
            <a:ext cx="1135726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s-MX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 R E S E N TADA POR: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00" dirty="0">
                <a:solidFill>
                  <a:prstClr val="whit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ApellidoPaterno ApellidoMaterno Nombre(s)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00" dirty="0">
                <a:solidFill>
                  <a:prstClr val="whit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ApellidoPaterno ApellidoMaterno Nombre(s)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00" dirty="0">
                <a:solidFill>
                  <a:prstClr val="white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ApellidoPaterno ApellidoMaterno Nombre(s)</a:t>
            </a:r>
          </a:p>
        </p:txBody>
      </p:sp>
    </p:spTree>
    <p:extLst>
      <p:ext uri="{BB962C8B-B14F-4D97-AF65-F5344CB8AC3E}">
        <p14:creationId xmlns:p14="http://schemas.microsoft.com/office/powerpoint/2010/main" val="196495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F97917D-EEC2-C61A-1DFB-76E74521AD3C}"/>
              </a:ext>
            </a:extLst>
          </p:cNvPr>
          <p:cNvSpPr/>
          <p:nvPr/>
        </p:nvSpPr>
        <p:spPr>
          <a:xfrm>
            <a:off x="0" y="1153006"/>
            <a:ext cx="3671046" cy="497502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Visby" pitchFamily="2" charset="0"/>
                <a:ea typeface="Meiryo" panose="020B0604030504040204" pitchFamily="34" charset="-128"/>
                <a:cs typeface="Gautami" panose="020B0502040204020203" pitchFamily="34" charset="0"/>
              </a:rPr>
              <a:t>7. Diseño</a:t>
            </a:r>
          </a:p>
        </p:txBody>
      </p:sp>
    </p:spTree>
    <p:extLst>
      <p:ext uri="{BB962C8B-B14F-4D97-AF65-F5344CB8AC3E}">
        <p14:creationId xmlns:p14="http://schemas.microsoft.com/office/powerpoint/2010/main" val="231170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7A4C77E3-5961-5C6E-4077-72C3C2B65546}"/>
              </a:ext>
            </a:extLst>
          </p:cNvPr>
          <p:cNvSpPr txBox="1">
            <a:spLocks/>
          </p:cNvSpPr>
          <p:nvPr/>
        </p:nvSpPr>
        <p:spPr>
          <a:xfrm>
            <a:off x="718522" y="1194103"/>
            <a:ext cx="6884894" cy="4555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MX" sz="2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Gautami" panose="020B0502040204020203" pitchFamily="34" charset="0"/>
              </a:rPr>
              <a:t>7. Diseño: Modelado 3D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F97917D-EEC2-C61A-1DFB-76E74521AD3C}"/>
              </a:ext>
            </a:extLst>
          </p:cNvPr>
          <p:cNvSpPr/>
          <p:nvPr/>
        </p:nvSpPr>
        <p:spPr>
          <a:xfrm>
            <a:off x="0" y="1151460"/>
            <a:ext cx="6224155" cy="424321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bg1"/>
                </a:solidFill>
                <a:latin typeface="Visby" pitchFamily="2" charset="0"/>
                <a:ea typeface="Meiryo" panose="020B0604030504040204" pitchFamily="34" charset="-128"/>
                <a:cs typeface="Gautami" panose="020B0502040204020203" pitchFamily="34" charset="0"/>
              </a:rPr>
              <a:t>8. Programación</a:t>
            </a:r>
          </a:p>
        </p:txBody>
      </p:sp>
    </p:spTree>
    <p:extLst>
      <p:ext uri="{BB962C8B-B14F-4D97-AF65-F5344CB8AC3E}">
        <p14:creationId xmlns:p14="http://schemas.microsoft.com/office/powerpoint/2010/main" val="38081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7A4C77E3-5961-5C6E-4077-72C3C2B65546}"/>
              </a:ext>
            </a:extLst>
          </p:cNvPr>
          <p:cNvSpPr txBox="1">
            <a:spLocks/>
          </p:cNvSpPr>
          <p:nvPr/>
        </p:nvSpPr>
        <p:spPr>
          <a:xfrm>
            <a:off x="718522" y="1194103"/>
            <a:ext cx="6884894" cy="4555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MX" sz="2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Gautami" panose="020B0502040204020203" pitchFamily="34" charset="0"/>
              </a:rPr>
              <a:t>7. Diseño: Modelado 3D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F97917D-EEC2-C61A-1DFB-76E74521AD3C}"/>
              </a:ext>
            </a:extLst>
          </p:cNvPr>
          <p:cNvSpPr/>
          <p:nvPr/>
        </p:nvSpPr>
        <p:spPr>
          <a:xfrm>
            <a:off x="-1" y="1176095"/>
            <a:ext cx="8054940" cy="414150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bg1"/>
                </a:solidFill>
                <a:latin typeface="Visby" pitchFamily="2" charset="0"/>
                <a:ea typeface="Meiryo" panose="020B0604030504040204" pitchFamily="34" charset="-128"/>
                <a:cs typeface="Gautami" panose="020B0502040204020203" pitchFamily="34" charset="0"/>
              </a:rPr>
              <a:t>9. Validación</a:t>
            </a:r>
          </a:p>
        </p:txBody>
      </p:sp>
    </p:spTree>
    <p:extLst>
      <p:ext uri="{BB962C8B-B14F-4D97-AF65-F5344CB8AC3E}">
        <p14:creationId xmlns:p14="http://schemas.microsoft.com/office/powerpoint/2010/main" val="94085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7A4C77E3-5961-5C6E-4077-72C3C2B65546}"/>
              </a:ext>
            </a:extLst>
          </p:cNvPr>
          <p:cNvSpPr txBox="1">
            <a:spLocks/>
          </p:cNvSpPr>
          <p:nvPr/>
        </p:nvSpPr>
        <p:spPr>
          <a:xfrm>
            <a:off x="718522" y="1194103"/>
            <a:ext cx="6884894" cy="4555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MX" sz="2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Gautami" panose="020B0502040204020203" pitchFamily="34" charset="0"/>
              </a:rPr>
              <a:t>7. Diseño: Modelado 3D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F97917D-EEC2-C61A-1DFB-76E74521AD3C}"/>
              </a:ext>
            </a:extLst>
          </p:cNvPr>
          <p:cNvSpPr/>
          <p:nvPr/>
        </p:nvSpPr>
        <p:spPr>
          <a:xfrm>
            <a:off x="-1" y="1237739"/>
            <a:ext cx="4777741" cy="365030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Gautami" panose="020B0502040204020203" pitchFamily="34" charset="0"/>
              </a:rPr>
              <a:t>10. Conclusiones</a:t>
            </a:r>
          </a:p>
        </p:txBody>
      </p:sp>
    </p:spTree>
    <p:extLst>
      <p:ext uri="{BB962C8B-B14F-4D97-AF65-F5344CB8AC3E}">
        <p14:creationId xmlns:p14="http://schemas.microsoft.com/office/powerpoint/2010/main" val="24500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F97917D-EEC2-C61A-1DFB-76E74521AD3C}"/>
              </a:ext>
            </a:extLst>
          </p:cNvPr>
          <p:cNvSpPr/>
          <p:nvPr/>
        </p:nvSpPr>
        <p:spPr>
          <a:xfrm>
            <a:off x="-1" y="1176095"/>
            <a:ext cx="4777741" cy="395852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bg1"/>
                </a:solidFill>
                <a:latin typeface="Visby" pitchFamily="2" charset="0"/>
                <a:ea typeface="Meiryo" panose="020B0604030504040204" pitchFamily="34" charset="-128"/>
                <a:cs typeface="Gautami" panose="020B0502040204020203" pitchFamily="34" charset="0"/>
              </a:rPr>
              <a:t>11. 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121954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7A4C77E3-5961-5C6E-4077-72C3C2B65546}"/>
              </a:ext>
            </a:extLst>
          </p:cNvPr>
          <p:cNvSpPr txBox="1">
            <a:spLocks/>
          </p:cNvSpPr>
          <p:nvPr/>
        </p:nvSpPr>
        <p:spPr>
          <a:xfrm>
            <a:off x="718522" y="1194103"/>
            <a:ext cx="6884894" cy="4555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MX" sz="2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Gautami" panose="020B0502040204020203" pitchFamily="34" charset="0"/>
              </a:rPr>
              <a:t>7. Diseño: Modelado 3D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F97917D-EEC2-C61A-1DFB-76E74521AD3C}"/>
              </a:ext>
            </a:extLst>
          </p:cNvPr>
          <p:cNvSpPr/>
          <p:nvPr/>
        </p:nvSpPr>
        <p:spPr>
          <a:xfrm>
            <a:off x="-1" y="1176094"/>
            <a:ext cx="4777741" cy="473553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bg1"/>
                </a:solidFill>
                <a:latin typeface="Visby" pitchFamily="2" charset="0"/>
                <a:ea typeface="Meiryo" panose="020B0604030504040204" pitchFamily="34" charset="-128"/>
                <a:cs typeface="Gautami" panose="020B0502040204020203" pitchFamily="34" charset="0"/>
              </a:rPr>
              <a:t>11. Trabajo a futuro</a:t>
            </a:r>
          </a:p>
        </p:txBody>
      </p:sp>
    </p:spTree>
    <p:extLst>
      <p:ext uri="{BB962C8B-B14F-4D97-AF65-F5344CB8AC3E}">
        <p14:creationId xmlns:p14="http://schemas.microsoft.com/office/powerpoint/2010/main" val="10484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0CF67-A759-59DF-8D64-9B381D2B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/>
              <a:t>Referencias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534002-E9D7-D97B-D21F-78678321450A}"/>
              </a:ext>
            </a:extLst>
          </p:cNvPr>
          <p:cNvSpPr txBox="1"/>
          <p:nvPr/>
        </p:nvSpPr>
        <p:spPr>
          <a:xfrm>
            <a:off x="715735" y="1814412"/>
            <a:ext cx="10760530" cy="4438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457200" algn="just">
              <a:lnSpc>
                <a:spcPct val="200000"/>
              </a:lnSpc>
            </a:pPr>
            <a:r>
              <a:rPr lang="es-MX" sz="1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MX" sz="1800" kern="0" dirty="0">
                <a:latin typeface="Arial" panose="020B0604020202020204" pitchFamily="34" charset="0"/>
                <a:cs typeface="Arial" panose="020B0604020202020204" pitchFamily="34" charset="0"/>
              </a:rPr>
              <a:t>Morales Cardona, R. S. (2020). Implementación de un sistema para la gestión, control y vigilancia del transporte escolar en la ciudad (Teo </a:t>
            </a:r>
            <a:r>
              <a:rPr lang="es-MX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Kids</a:t>
            </a:r>
            <a:r>
              <a:rPr lang="es-MX" sz="1800" kern="0" dirty="0">
                <a:latin typeface="Arial" panose="020B0604020202020204" pitchFamily="34" charset="0"/>
                <a:cs typeface="Arial" panose="020B0604020202020204" pitchFamily="34" charset="0"/>
              </a:rPr>
              <a:t>–Fase 1). https://hdl.handle.net/10495/15226</a:t>
            </a:r>
          </a:p>
          <a:p>
            <a:pPr marL="252000" indent="-457200" algn="just">
              <a:lnSpc>
                <a:spcPct val="200000"/>
              </a:lnSpc>
            </a:pPr>
            <a:r>
              <a:rPr lang="es-MX" sz="1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MX" sz="1800" kern="0" dirty="0">
                <a:latin typeface="Arial" panose="020B0604020202020204" pitchFamily="34" charset="0"/>
                <a:cs typeface="Arial" panose="020B0604020202020204" pitchFamily="34" charset="0"/>
              </a:rPr>
              <a:t>Mora-Arias, E., Flores, E., Balseca, M., &amp; Chica, J. (2022). Evaluación de la movilidad de estudiantes y accesibilidad espacial a centros de educación en zonas periurbanas. http://dspace.unach.edu.ec/handle/51000/9945</a:t>
            </a:r>
          </a:p>
          <a:p>
            <a:pPr marL="252000" indent="-457200" algn="just">
              <a:lnSpc>
                <a:spcPct val="200000"/>
              </a:lnSpc>
            </a:pPr>
            <a:r>
              <a:rPr lang="es-MX" altLang="es-MX" sz="1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MX" altLang="es-MX" sz="1800" kern="0" dirty="0">
                <a:latin typeface="Arial" panose="020B0604020202020204" pitchFamily="34" charset="0"/>
                <a:cs typeface="Arial" panose="020B0604020202020204" pitchFamily="34" charset="0"/>
              </a:rPr>
              <a:t> Pérez, L. F. V. (2022). Aplicativo móvil de geo-ubicación en tiempo real, para el transporte privado de </a:t>
            </a:r>
            <a:r>
              <a:rPr lang="es-MX" altLang="es-MX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Plasticaucho</a:t>
            </a:r>
            <a:r>
              <a:rPr lang="es-MX" altLang="es-MX" sz="1800" kern="0" dirty="0">
                <a:latin typeface="Arial" panose="020B0604020202020204" pitchFamily="34" charset="0"/>
                <a:cs typeface="Arial" panose="020B0604020202020204" pitchFamily="34" charset="0"/>
              </a:rPr>
              <a:t> Industrial S.A de la ciudad de Ambato.   https://repositorio.uta.edu.ec/jspui/handle/123456789/36261 </a:t>
            </a:r>
            <a:endParaRPr lang="es-MX" altLang="es-MX" sz="18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0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4">
            <a:extLst>
              <a:ext uri="{FF2B5EF4-FFF2-40B4-BE49-F238E27FC236}">
                <a16:creationId xmlns:a16="http://schemas.microsoft.com/office/drawing/2014/main" id="{2FB4080B-0D6B-9B61-3C93-38FAD51B00A7}"/>
              </a:ext>
            </a:extLst>
          </p:cNvPr>
          <p:cNvSpPr txBox="1"/>
          <p:nvPr/>
        </p:nvSpPr>
        <p:spPr>
          <a:xfrm>
            <a:off x="2179493" y="1983635"/>
            <a:ext cx="783301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latin typeface="Edwardian Script ITC" pitchFamily="66" charset="0"/>
                <a:cs typeface="Estrangelo Edessa" pitchFamily="66" charset="0"/>
              </a:rPr>
              <a:t>Por su atención,</a:t>
            </a:r>
          </a:p>
          <a:p>
            <a:pPr algn="ctr"/>
            <a:r>
              <a:rPr lang="es-MX" sz="15400" dirty="0">
                <a:latin typeface="Edwardian Script ITC" pitchFamily="66" charset="0"/>
                <a:cs typeface="Estrangelo Edessa" pitchFamily="66" charset="0"/>
              </a:rPr>
              <a:t>¡Gracias!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90181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6E881-164E-7AFA-3192-3BB16966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5AB3FD-5D14-1466-FFCA-E00B48AE2E47}"/>
              </a:ext>
            </a:extLst>
          </p:cNvPr>
          <p:cNvSpPr txBox="1"/>
          <p:nvPr/>
        </p:nvSpPr>
        <p:spPr>
          <a:xfrm>
            <a:off x="1006538" y="1906928"/>
            <a:ext cx="5404075" cy="4060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1. Introducción</a:t>
            </a:r>
          </a:p>
          <a:p>
            <a:pPr algn="just">
              <a:lnSpc>
                <a:spcPct val="150000"/>
              </a:lnSpc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2. Definición del Problema</a:t>
            </a:r>
          </a:p>
          <a:p>
            <a:pPr algn="just">
              <a:lnSpc>
                <a:spcPct val="150000"/>
              </a:lnSpc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3. Objetivos de la investigación</a:t>
            </a:r>
          </a:p>
          <a:p>
            <a:pPr algn="just">
              <a:lnSpc>
                <a:spcPct val="150000"/>
              </a:lnSpc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4. Justificación</a:t>
            </a:r>
          </a:p>
          <a:p>
            <a:pPr algn="just">
              <a:lnSpc>
                <a:spcPct val="150000"/>
              </a:lnSpc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5. Delimitación</a:t>
            </a:r>
          </a:p>
          <a:p>
            <a:pPr algn="just">
              <a:lnSpc>
                <a:spcPct val="150000"/>
              </a:lnSpc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6. Análisis</a:t>
            </a:r>
          </a:p>
          <a:p>
            <a:pPr algn="just">
              <a:lnSpc>
                <a:spcPct val="150000"/>
              </a:lnSpc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7. Diseño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120FF2-2750-5979-2E43-5B853CA21F32}"/>
              </a:ext>
            </a:extLst>
          </p:cNvPr>
          <p:cNvSpPr txBox="1"/>
          <p:nvPr/>
        </p:nvSpPr>
        <p:spPr>
          <a:xfrm>
            <a:off x="6410613" y="1929509"/>
            <a:ext cx="397902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8. Programación </a:t>
            </a:r>
          </a:p>
          <a:p>
            <a:pPr algn="just">
              <a:lnSpc>
                <a:spcPct val="150000"/>
              </a:lnSpc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9. Validación</a:t>
            </a:r>
          </a:p>
          <a:p>
            <a:pPr algn="just">
              <a:lnSpc>
                <a:spcPct val="150000"/>
              </a:lnSpc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10. Conclusiones</a:t>
            </a:r>
          </a:p>
          <a:p>
            <a:pPr algn="just">
              <a:lnSpc>
                <a:spcPct val="150000"/>
              </a:lnSpc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11. Recomendaciones</a:t>
            </a:r>
          </a:p>
          <a:p>
            <a:pPr algn="just">
              <a:lnSpc>
                <a:spcPct val="150000"/>
              </a:lnSpc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12. Trabajo a futuro</a:t>
            </a:r>
          </a:p>
          <a:p>
            <a:pPr algn="just">
              <a:lnSpc>
                <a:spcPct val="150000"/>
              </a:lnSpc>
            </a:pPr>
            <a:r>
              <a:rPr lang="es-MX" sz="2500" b="1" dirty="0">
                <a:latin typeface="Arial" panose="020B0604020202020204" pitchFamily="34" charset="0"/>
                <a:cs typeface="Arial" panose="020B0604020202020204" pitchFamily="34" charset="0"/>
              </a:rPr>
              <a:t>13. Referencias</a:t>
            </a:r>
          </a:p>
        </p:txBody>
      </p:sp>
    </p:spTree>
    <p:extLst>
      <p:ext uri="{BB962C8B-B14F-4D97-AF65-F5344CB8AC3E}">
        <p14:creationId xmlns:p14="http://schemas.microsoft.com/office/powerpoint/2010/main" val="294709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7A4C77E3-5961-5C6E-4077-72C3C2B65546}"/>
              </a:ext>
            </a:extLst>
          </p:cNvPr>
          <p:cNvSpPr txBox="1">
            <a:spLocks/>
          </p:cNvSpPr>
          <p:nvPr/>
        </p:nvSpPr>
        <p:spPr>
          <a:xfrm>
            <a:off x="5831" y="1194103"/>
            <a:ext cx="6884894" cy="4555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endParaRPr lang="es-MX" sz="20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Gautami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B1D219-6ABD-BBDC-3CC4-CE9AD0A36B7D}"/>
              </a:ext>
            </a:extLst>
          </p:cNvPr>
          <p:cNvSpPr txBox="1"/>
          <p:nvPr/>
        </p:nvSpPr>
        <p:spPr>
          <a:xfrm>
            <a:off x="684097" y="4623573"/>
            <a:ext cx="10481256" cy="1087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300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Especialmente en áreas urbanas, afectadas por el atareado ritmo de vida al que se enfrentan las personas constantemente</a:t>
            </a:r>
            <a:endParaRPr lang="es-MX" sz="2500" dirty="0">
              <a:latin typeface="Visby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63DA03E-4397-FF48-D64E-F5657C9EF047}"/>
              </a:ext>
            </a:extLst>
          </p:cNvPr>
          <p:cNvSpPr/>
          <p:nvPr/>
        </p:nvSpPr>
        <p:spPr>
          <a:xfrm>
            <a:off x="-13447" y="1164985"/>
            <a:ext cx="6224155" cy="497502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bg1"/>
                </a:solidFill>
                <a:latin typeface="Visby" pitchFamily="2" charset="0"/>
                <a:ea typeface="Meiryo" panose="020B0604030504040204" pitchFamily="34" charset="-128"/>
                <a:cs typeface="Gautami" panose="020B0502040204020203" pitchFamily="34" charset="0"/>
              </a:rPr>
              <a:t>1. Introducción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F1DD25-5007-5C57-EAD5-0259B8D34A7F}"/>
              </a:ext>
            </a:extLst>
          </p:cNvPr>
          <p:cNvSpPr txBox="1"/>
          <p:nvPr/>
        </p:nvSpPr>
        <p:spPr>
          <a:xfrm>
            <a:off x="1042326" y="1917175"/>
            <a:ext cx="3540643" cy="958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dirty="0"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ES" sz="2000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reciente expansión demográfica de la sociedad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EB463F-3D5C-A402-210C-1E0595DBEC79}"/>
              </a:ext>
            </a:extLst>
          </p:cNvPr>
          <p:cNvSpPr txBox="1"/>
          <p:nvPr/>
        </p:nvSpPr>
        <p:spPr>
          <a:xfrm>
            <a:off x="6535024" y="1914011"/>
            <a:ext cx="5343787" cy="9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s-ES" sz="2000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ecesidad de emplear medios de transporte para desplazarse de un lugar a otro</a:t>
            </a:r>
            <a:endParaRPr lang="es-MX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5095E9-F110-8D4D-2F5F-D8BE4F3525F1}"/>
              </a:ext>
            </a:extLst>
          </p:cNvPr>
          <p:cNvSpPr txBox="1"/>
          <p:nvPr/>
        </p:nvSpPr>
        <p:spPr>
          <a:xfrm>
            <a:off x="5732653" y="2054096"/>
            <a:ext cx="3837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dirty="0"/>
              <a:t>=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61E85C-C835-D658-ABCA-D0500AF604EA}"/>
              </a:ext>
            </a:extLst>
          </p:cNvPr>
          <p:cNvSpPr txBox="1"/>
          <p:nvPr/>
        </p:nvSpPr>
        <p:spPr>
          <a:xfrm>
            <a:off x="2812648" y="3613615"/>
            <a:ext cx="62241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ctividad fundamental e imprescindible en la vida diaria de toda persona.</a:t>
            </a:r>
            <a:endParaRPr lang="es-MX" sz="2400" dirty="0"/>
          </a:p>
        </p:txBody>
      </p:sp>
      <p:sp>
        <p:nvSpPr>
          <p:cNvPr id="14" name="Flecha abajo 13">
            <a:extLst>
              <a:ext uri="{FF2B5EF4-FFF2-40B4-BE49-F238E27FC236}">
                <a16:creationId xmlns:a16="http://schemas.microsoft.com/office/drawing/2014/main" id="{7F9BC1F2-00C9-283C-2BB9-AEDB03050CC9}"/>
              </a:ext>
            </a:extLst>
          </p:cNvPr>
          <p:cNvSpPr/>
          <p:nvPr/>
        </p:nvSpPr>
        <p:spPr>
          <a:xfrm>
            <a:off x="5797317" y="3131128"/>
            <a:ext cx="254816" cy="3775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86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7A4C77E3-5961-5C6E-4077-72C3C2B65546}"/>
              </a:ext>
            </a:extLst>
          </p:cNvPr>
          <p:cNvSpPr txBox="1">
            <a:spLocks/>
          </p:cNvSpPr>
          <p:nvPr/>
        </p:nvSpPr>
        <p:spPr>
          <a:xfrm>
            <a:off x="5831" y="1194103"/>
            <a:ext cx="6884894" cy="4555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endParaRPr lang="es-MX" sz="20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Gautami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B1D219-6ABD-BBDC-3CC4-CE9AD0A36B7D}"/>
              </a:ext>
            </a:extLst>
          </p:cNvPr>
          <p:cNvSpPr txBox="1"/>
          <p:nvPr/>
        </p:nvSpPr>
        <p:spPr>
          <a:xfrm>
            <a:off x="586740" y="1705399"/>
            <a:ext cx="10654508" cy="4845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300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De acuerdo con las </a:t>
            </a:r>
            <a:r>
              <a:rPr lang="es-ES" sz="2300" b="1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necesidades y alcances</a:t>
            </a:r>
            <a:r>
              <a:rPr lang="es-ES" sz="2300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del área urbana y de la sociedad, una zona geográfica puede contar con </a:t>
            </a:r>
            <a:r>
              <a:rPr lang="es-ES" sz="2300" b="1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uno o más tipos</a:t>
            </a:r>
            <a:r>
              <a:rPr lang="es-ES" sz="2300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de medios de transporte, permitiendo así el que las personas las puedan utilizar a conveniencia</a:t>
            </a:r>
            <a:r>
              <a:rPr lang="es-MX" sz="2300" dirty="0"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MX" sz="2300" dirty="0">
              <a:latin typeface="Visby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300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Sin embargo, el </a:t>
            </a:r>
            <a:r>
              <a:rPr lang="es-ES" sz="2300" b="1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transporte terrestre </a:t>
            </a:r>
            <a:r>
              <a:rPr lang="es-ES" sz="2300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sigue siendo el </a:t>
            </a:r>
            <a:r>
              <a:rPr lang="es-ES" sz="2300" b="1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más utilizado y accesible </a:t>
            </a:r>
            <a:r>
              <a:rPr lang="es-ES" sz="2300" dirty="0">
                <a:effectLst/>
                <a:latin typeface="Visby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para la mayoría de las personas, especialmente en áreas urbanas donde las distancias no son tan grandes. </a:t>
            </a:r>
          </a:p>
          <a:p>
            <a:pPr algn="just">
              <a:lnSpc>
                <a:spcPct val="150000"/>
              </a:lnSpc>
            </a:pPr>
            <a:endParaRPr lang="es-MX" sz="2500" dirty="0">
              <a:latin typeface="Visby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63DA03E-4397-FF48-D64E-F5657C9EF047}"/>
              </a:ext>
            </a:extLst>
          </p:cNvPr>
          <p:cNvSpPr/>
          <p:nvPr/>
        </p:nvSpPr>
        <p:spPr>
          <a:xfrm>
            <a:off x="-13447" y="1164985"/>
            <a:ext cx="6224155" cy="497502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bg1"/>
                </a:solidFill>
                <a:latin typeface="Visby" pitchFamily="2" charset="0"/>
                <a:ea typeface="Meiryo" panose="020B0604030504040204" pitchFamily="34" charset="-128"/>
                <a:cs typeface="Gautami" panose="020B0502040204020203" pitchFamily="34" charset="0"/>
              </a:rPr>
              <a:t>1. Introducción</a:t>
            </a:r>
          </a:p>
        </p:txBody>
      </p:sp>
    </p:spTree>
    <p:extLst>
      <p:ext uri="{BB962C8B-B14F-4D97-AF65-F5344CB8AC3E}">
        <p14:creationId xmlns:p14="http://schemas.microsoft.com/office/powerpoint/2010/main" val="333027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7A4C77E3-5961-5C6E-4077-72C3C2B65546}"/>
              </a:ext>
            </a:extLst>
          </p:cNvPr>
          <p:cNvSpPr txBox="1">
            <a:spLocks/>
          </p:cNvSpPr>
          <p:nvPr/>
        </p:nvSpPr>
        <p:spPr>
          <a:xfrm>
            <a:off x="5831" y="1194103"/>
            <a:ext cx="6884894" cy="4555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endParaRPr lang="es-MX" sz="20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Gautami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B1D219-6ABD-BBDC-3CC4-CE9AD0A36B7D}"/>
              </a:ext>
            </a:extLst>
          </p:cNvPr>
          <p:cNvSpPr txBox="1"/>
          <p:nvPr/>
        </p:nvSpPr>
        <p:spPr>
          <a:xfrm>
            <a:off x="157370" y="1675781"/>
            <a:ext cx="11877260" cy="5113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effectLst/>
                <a:highlight>
                  <a:srgbClr val="FFFFFF"/>
                </a:highlight>
                <a:latin typeface="Visby" pitchFamily="2" charset="0"/>
                <a:cs typeface="Arial" panose="020B0604020202020204" pitchFamily="34" charset="0"/>
              </a:rPr>
              <a:t>El transporte escolar es un </a:t>
            </a:r>
            <a:r>
              <a:rPr lang="es-MX" sz="2000" b="1" dirty="0">
                <a:effectLst/>
                <a:highlight>
                  <a:srgbClr val="FFFFFF"/>
                </a:highlight>
                <a:latin typeface="Visby" pitchFamily="2" charset="0"/>
                <a:cs typeface="Arial" panose="020B0604020202020204" pitchFamily="34" charset="0"/>
              </a:rPr>
              <a:t>servicio esencial para asegurar la movilidad de los estudiantes </a:t>
            </a:r>
            <a:r>
              <a:rPr lang="es-MX" sz="2000" dirty="0">
                <a:effectLst/>
                <a:highlight>
                  <a:srgbClr val="FFFFFF"/>
                </a:highlight>
                <a:latin typeface="Visby" pitchFamily="2" charset="0"/>
                <a:cs typeface="Arial" panose="020B0604020202020204" pitchFamily="34" charset="0"/>
              </a:rPr>
              <a:t>entre los centros educativos y sus hogares. Sin embargo, la falta de información oportuna y precisa sobre la ubicación y el tiempo de llegada del transporte contribuye a la intesificación de los diversos </a:t>
            </a:r>
            <a:r>
              <a:rPr lang="es-MX" sz="2000" b="1" dirty="0">
                <a:effectLst/>
                <a:highlight>
                  <a:srgbClr val="FFFFFF"/>
                </a:highlight>
                <a:latin typeface="Visby" pitchFamily="2" charset="0"/>
                <a:cs typeface="Arial" panose="020B0604020202020204" pitchFamily="34" charset="0"/>
              </a:rPr>
              <a:t>retos a los que se enfrenta el transporte escolar</a:t>
            </a:r>
            <a:r>
              <a:rPr lang="es-MX" sz="2000" dirty="0">
                <a:effectLst/>
                <a:highlight>
                  <a:srgbClr val="FFFFFF"/>
                </a:highlight>
                <a:latin typeface="Visby" pitchFamily="2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MX" sz="2000" dirty="0">
              <a:highlight>
                <a:srgbClr val="FFFFFF"/>
              </a:highlight>
              <a:latin typeface="Visby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MX" sz="2000" dirty="0">
              <a:effectLst/>
              <a:highlight>
                <a:srgbClr val="FFFFFF"/>
              </a:highlight>
              <a:latin typeface="Visby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MX" sz="2000" dirty="0">
              <a:effectLst/>
              <a:highlight>
                <a:srgbClr val="FFFFFF"/>
              </a:highlight>
              <a:latin typeface="Visby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MX" sz="2000" dirty="0">
              <a:highlight>
                <a:srgbClr val="FFFFFF"/>
              </a:highlight>
              <a:latin typeface="Visby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MX" sz="2000" dirty="0">
              <a:effectLst/>
              <a:highlight>
                <a:srgbClr val="FFFFFF"/>
              </a:highlight>
              <a:latin typeface="Visby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MX" sz="2000" dirty="0">
              <a:highlight>
                <a:srgbClr val="FFFFFF"/>
              </a:highlight>
              <a:latin typeface="Visby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MX" sz="2000" dirty="0">
              <a:effectLst/>
              <a:highlight>
                <a:srgbClr val="FFFFFF"/>
              </a:highlight>
              <a:latin typeface="Visby" pitchFamily="2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63DA03E-4397-FF48-D64E-F5657C9EF047}"/>
              </a:ext>
            </a:extLst>
          </p:cNvPr>
          <p:cNvSpPr/>
          <p:nvPr/>
        </p:nvSpPr>
        <p:spPr>
          <a:xfrm>
            <a:off x="-13447" y="1164985"/>
            <a:ext cx="6224155" cy="497502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solidFill>
                  <a:schemeClr val="bg1"/>
                </a:solidFill>
                <a:latin typeface="Visby" pitchFamily="2" charset="0"/>
                <a:ea typeface="Meiryo" panose="020B0604030504040204" pitchFamily="34" charset="-128"/>
                <a:cs typeface="Gautami" panose="020B0502040204020203" pitchFamily="34" charset="0"/>
              </a:rPr>
              <a:t>2. Definicion del problema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694B13F-CEC0-268D-D088-92A72CC1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037" y="3534131"/>
            <a:ext cx="4419751" cy="2466193"/>
          </a:xfrm>
          <a:prstGeom prst="rect">
            <a:avLst/>
          </a:prstGeom>
        </p:spPr>
      </p:pic>
      <p:sp>
        <p:nvSpPr>
          <p:cNvPr id="10" name="Triángulo 9">
            <a:extLst>
              <a:ext uri="{FF2B5EF4-FFF2-40B4-BE49-F238E27FC236}">
                <a16:creationId xmlns:a16="http://schemas.microsoft.com/office/drawing/2014/main" id="{1E798119-56D7-F710-0DF0-A08E64020CCA}"/>
              </a:ext>
            </a:extLst>
          </p:cNvPr>
          <p:cNvSpPr/>
          <p:nvPr/>
        </p:nvSpPr>
        <p:spPr>
          <a:xfrm>
            <a:off x="1476462" y="3622146"/>
            <a:ext cx="4018327" cy="2275315"/>
          </a:xfrm>
          <a:prstGeom prst="triangle">
            <a:avLst/>
          </a:prstGeom>
          <a:noFill/>
          <a:ln w="69850">
            <a:solidFill>
              <a:srgbClr val="5E9D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C7977C-73E5-AF24-142D-6C8FDBCD0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2" r="6949"/>
          <a:stretch/>
        </p:blipFill>
        <p:spPr>
          <a:xfrm>
            <a:off x="2257004" y="3596012"/>
            <a:ext cx="1997404" cy="96954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43C5D19-F8B2-674B-595D-58A94C672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7" y="5175159"/>
            <a:ext cx="2611872" cy="12005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8E7075-C073-C136-E9EC-76BB20A6D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408" y="5145908"/>
            <a:ext cx="1872495" cy="1216122"/>
          </a:xfrm>
          <a:prstGeom prst="rect">
            <a:avLst/>
          </a:prstGeom>
        </p:spPr>
      </p:pic>
      <p:sp>
        <p:nvSpPr>
          <p:cNvPr id="11" name="Flecha abajo 10">
            <a:extLst>
              <a:ext uri="{FF2B5EF4-FFF2-40B4-BE49-F238E27FC236}">
                <a16:creationId xmlns:a16="http://schemas.microsoft.com/office/drawing/2014/main" id="{70234468-5EE4-7CA8-BD23-72ABB653F8C2}"/>
              </a:ext>
            </a:extLst>
          </p:cNvPr>
          <p:cNvSpPr/>
          <p:nvPr/>
        </p:nvSpPr>
        <p:spPr>
          <a:xfrm rot="16200000">
            <a:off x="6882945" y="4463525"/>
            <a:ext cx="315708" cy="4538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629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7A4C77E3-5961-5C6E-4077-72C3C2B65546}"/>
              </a:ext>
            </a:extLst>
          </p:cNvPr>
          <p:cNvSpPr txBox="1">
            <a:spLocks/>
          </p:cNvSpPr>
          <p:nvPr/>
        </p:nvSpPr>
        <p:spPr>
          <a:xfrm>
            <a:off x="718522" y="1194103"/>
            <a:ext cx="6884894" cy="4555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endParaRPr lang="es-MX" sz="20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  <a:cs typeface="Gautami" panose="020B05020402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14500E-36E0-569D-8308-A300BABD4CD1}"/>
              </a:ext>
            </a:extLst>
          </p:cNvPr>
          <p:cNvSpPr txBox="1"/>
          <p:nvPr/>
        </p:nvSpPr>
        <p:spPr>
          <a:xfrm>
            <a:off x="533028" y="1718939"/>
            <a:ext cx="11125943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500" b="1" dirty="0">
                <a:latin typeface="Visby" pitchFamily="2" charset="0"/>
                <a:cs typeface="Arial" panose="020B0604020202020204" pitchFamily="34" charset="0"/>
              </a:rPr>
              <a:t>Objetivo general</a:t>
            </a:r>
          </a:p>
          <a:p>
            <a:pPr algn="just"/>
            <a:endParaRPr lang="es-MX" sz="2500" dirty="0">
              <a:effectLst/>
              <a:latin typeface="Visby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spcBef>
                <a:spcPts val="1200"/>
              </a:spcBef>
              <a:spcAft>
                <a:spcPts val="0"/>
              </a:spcAft>
            </a:pPr>
            <a:r>
              <a:rPr lang="es-MX" sz="2500" b="1" dirty="0">
                <a:latin typeface="Visby" pitchFamily="2" charset="0"/>
                <a:ea typeface="Calibri" panose="020F0502020204030204" pitchFamily="34" charset="0"/>
                <a:cs typeface="Arial" panose="020B0604020202020204" pitchFamily="34" charset="0"/>
              </a:rPr>
              <a:t>Objetivos específicos</a:t>
            </a:r>
          </a:p>
          <a:p>
            <a:pPr marR="0" lvl="0" algn="just">
              <a:spcBef>
                <a:spcPts val="1200"/>
              </a:spcBef>
              <a:spcAft>
                <a:spcPts val="0"/>
              </a:spcAft>
            </a:pPr>
            <a:endParaRPr lang="es-MX" sz="2500" b="1" dirty="0">
              <a:effectLst/>
              <a:latin typeface="Visby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C5C5280-D909-F9D5-9DE5-EF6E50D015C9}"/>
              </a:ext>
            </a:extLst>
          </p:cNvPr>
          <p:cNvSpPr/>
          <p:nvPr/>
        </p:nvSpPr>
        <p:spPr>
          <a:xfrm>
            <a:off x="-9626" y="1167209"/>
            <a:ext cx="6224155" cy="497502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Visby" pitchFamily="2" charset="0"/>
                <a:ea typeface="Meiryo" panose="020B0604030504040204" pitchFamily="34" charset="-128"/>
                <a:cs typeface="Gautami" panose="020B0502040204020203" pitchFamily="34" charset="0"/>
              </a:rPr>
              <a:t>3. Objetivos de la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423903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7A4C77E3-5961-5C6E-4077-72C3C2B65546}"/>
              </a:ext>
            </a:extLst>
          </p:cNvPr>
          <p:cNvSpPr txBox="1">
            <a:spLocks/>
          </p:cNvSpPr>
          <p:nvPr/>
        </p:nvSpPr>
        <p:spPr>
          <a:xfrm>
            <a:off x="718522" y="1194103"/>
            <a:ext cx="6884894" cy="4555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MX" sz="2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Gautami" panose="020B0502040204020203" pitchFamily="34" charset="0"/>
              </a:rPr>
              <a:t>4. Justificación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A7706B1-9538-4184-59E9-3733274B7D5B}"/>
              </a:ext>
            </a:extLst>
          </p:cNvPr>
          <p:cNvSpPr/>
          <p:nvPr/>
        </p:nvSpPr>
        <p:spPr>
          <a:xfrm>
            <a:off x="-13447" y="1170439"/>
            <a:ext cx="6224155" cy="497502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Visby" pitchFamily="2" charset="0"/>
                <a:ea typeface="Meiryo" panose="020B0604030504040204" pitchFamily="34" charset="-128"/>
                <a:cs typeface="Gautami" panose="020B0502040204020203" pitchFamily="34" charset="0"/>
              </a:rPr>
              <a:t>4. Justificación</a:t>
            </a:r>
          </a:p>
        </p:txBody>
      </p:sp>
    </p:spTree>
    <p:extLst>
      <p:ext uri="{BB962C8B-B14F-4D97-AF65-F5344CB8AC3E}">
        <p14:creationId xmlns:p14="http://schemas.microsoft.com/office/powerpoint/2010/main" val="32182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7A4C77E3-5961-5C6E-4077-72C3C2B65546}"/>
              </a:ext>
            </a:extLst>
          </p:cNvPr>
          <p:cNvSpPr txBox="1">
            <a:spLocks/>
          </p:cNvSpPr>
          <p:nvPr/>
        </p:nvSpPr>
        <p:spPr>
          <a:xfrm>
            <a:off x="718522" y="1194103"/>
            <a:ext cx="6884894" cy="4555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MX" sz="2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Gautami" panose="020B0502040204020203" pitchFamily="34" charset="0"/>
              </a:rPr>
              <a:t>5. Delimitaciones del Trabajo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C64D6E9-BF07-7984-14FF-D1C4020DBB03}"/>
              </a:ext>
            </a:extLst>
          </p:cNvPr>
          <p:cNvSpPr/>
          <p:nvPr/>
        </p:nvSpPr>
        <p:spPr>
          <a:xfrm>
            <a:off x="-13447" y="1152145"/>
            <a:ext cx="6224155" cy="497502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Visby" pitchFamily="2" charset="0"/>
                <a:ea typeface="Meiryo" panose="020B0604030504040204" pitchFamily="34" charset="-128"/>
                <a:cs typeface="Gautami" panose="020B0502040204020203" pitchFamily="34" charset="0"/>
              </a:rPr>
              <a:t>5. Delimitaciones del trabajo</a:t>
            </a:r>
          </a:p>
        </p:txBody>
      </p:sp>
    </p:spTree>
    <p:extLst>
      <p:ext uri="{BB962C8B-B14F-4D97-AF65-F5344CB8AC3E}">
        <p14:creationId xmlns:p14="http://schemas.microsoft.com/office/powerpoint/2010/main" val="146280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>
            <a:extLst>
              <a:ext uri="{FF2B5EF4-FFF2-40B4-BE49-F238E27FC236}">
                <a16:creationId xmlns:a16="http://schemas.microsoft.com/office/drawing/2014/main" id="{7A4C77E3-5961-5C6E-4077-72C3C2B65546}"/>
              </a:ext>
            </a:extLst>
          </p:cNvPr>
          <p:cNvSpPr txBox="1">
            <a:spLocks/>
          </p:cNvSpPr>
          <p:nvPr/>
        </p:nvSpPr>
        <p:spPr>
          <a:xfrm>
            <a:off x="718522" y="1194103"/>
            <a:ext cx="6884894" cy="455544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MX" sz="2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Gautami" panose="020B0502040204020203" pitchFamily="34" charset="0"/>
              </a:rPr>
              <a:t>6. Análisis: Elección de Software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BA2B8B0-A2F3-D314-CCC4-38A5C63F9229}"/>
              </a:ext>
            </a:extLst>
          </p:cNvPr>
          <p:cNvSpPr/>
          <p:nvPr/>
        </p:nvSpPr>
        <p:spPr>
          <a:xfrm>
            <a:off x="-13447" y="1163840"/>
            <a:ext cx="6224155" cy="497502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Visby" pitchFamily="2" charset="0"/>
                <a:ea typeface="Meiryo" panose="020B0604030504040204" pitchFamily="34" charset="-128"/>
                <a:cs typeface="Gautami" panose="020B0502040204020203" pitchFamily="34" charset="0"/>
              </a:rPr>
              <a:t>6. Análisis</a:t>
            </a:r>
          </a:p>
        </p:txBody>
      </p:sp>
    </p:spTree>
    <p:extLst>
      <p:ext uri="{BB962C8B-B14F-4D97-AF65-F5344CB8AC3E}">
        <p14:creationId xmlns:p14="http://schemas.microsoft.com/office/powerpoint/2010/main" val="277383018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titucional_UAT_2024" id="{92BFE88E-A456-2240-914A-E66A0D94E3A8}" vid="{466E5001-4008-8B49-9683-434DDBD9823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B391EBE1AA3243BBE3ABF565D02728" ma:contentTypeVersion="8" ma:contentTypeDescription="Crear nuevo documento." ma:contentTypeScope="" ma:versionID="e9aec782f65efd7089e294afb7389b59">
  <xsd:schema xmlns:xsd="http://www.w3.org/2001/XMLSchema" xmlns:xs="http://www.w3.org/2001/XMLSchema" xmlns:p="http://schemas.microsoft.com/office/2006/metadata/properties" xmlns:ns2="23bf87e0-747a-492d-8569-68a3a4c46a30" targetNamespace="http://schemas.microsoft.com/office/2006/metadata/properties" ma:root="true" ma:fieldsID="f63e27eb229bec9c00c9bf6de98a5b18" ns2:_="">
    <xsd:import namespace="23bf87e0-747a-492d-8569-68a3a4c46a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bf87e0-747a-492d-8569-68a3a4c46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6F7C87-9CA8-484D-9CF7-32A64D54EA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8A171B-C4D5-4762-8258-CE1A7C960F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bf87e0-747a-492d-8569-68a3a4c46a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EAF23A-2418-4949-AC58-AD72C9BF41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24589</TotalTime>
  <Words>528</Words>
  <Application>Microsoft Macintosh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Meiryo</vt:lpstr>
      <vt:lpstr>Arial</vt:lpstr>
      <vt:lpstr>Calibri</vt:lpstr>
      <vt:lpstr>Courier New</vt:lpstr>
      <vt:lpstr>Edwardian Script ITC</vt:lpstr>
      <vt:lpstr>Tahoma</vt:lpstr>
      <vt:lpstr>Times New Roman</vt:lpstr>
      <vt:lpstr>Visby</vt:lpstr>
      <vt:lpstr>Visby Extrabold</vt:lpstr>
      <vt:lpstr>Visby Heavy</vt:lpstr>
      <vt:lpstr>Visby Medium</vt:lpstr>
      <vt:lpstr>1_Tema de Office</vt:lpstr>
      <vt:lpstr>PowerPoint Presentation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Referencias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Escalante Figueroa Pablo Angel</dc:creator>
  <cp:lastModifiedBy>Garcia Ruiz Alejandro Humberto</cp:lastModifiedBy>
  <cp:revision>621</cp:revision>
  <dcterms:created xsi:type="dcterms:W3CDTF">2023-07-22T19:23:28Z</dcterms:created>
  <dcterms:modified xsi:type="dcterms:W3CDTF">2025-01-20T18:33:58Z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0x01010053B391EBE1AA3243BBE3ABF565D02728</vt:lpwstr>
  </property>
</Properties>
</file>